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8"/>
  </p:notesMasterIdLst>
  <p:sldIdLst>
    <p:sldId id="1003" r:id="rId5"/>
    <p:sldId id="331" r:id="rId6"/>
    <p:sldId id="332" r:id="rId7"/>
    <p:sldId id="257" r:id="rId8"/>
    <p:sldId id="258"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798" r:id="rId80"/>
    <p:sldId id="712" r:id="rId81"/>
    <p:sldId id="874" r:id="rId82"/>
    <p:sldId id="878" r:id="rId83"/>
    <p:sldId id="1000" r:id="rId84"/>
    <p:sldId id="873" r:id="rId85"/>
    <p:sldId id="893" r:id="rId86"/>
    <p:sldId id="875" r:id="rId87"/>
    <p:sldId id="884" r:id="rId88"/>
    <p:sldId id="876" r:id="rId89"/>
    <p:sldId id="877" r:id="rId90"/>
    <p:sldId id="879" r:id="rId91"/>
    <p:sldId id="913" r:id="rId92"/>
    <p:sldId id="912" r:id="rId93"/>
    <p:sldId id="880" r:id="rId94"/>
    <p:sldId id="881" r:id="rId95"/>
    <p:sldId id="882" r:id="rId96"/>
    <p:sldId id="885" r:id="rId97"/>
    <p:sldId id="895" r:id="rId98"/>
    <p:sldId id="896" r:id="rId99"/>
    <p:sldId id="899" r:id="rId100"/>
    <p:sldId id="898" r:id="rId101"/>
    <p:sldId id="897" r:id="rId102"/>
    <p:sldId id="886" r:id="rId103"/>
    <p:sldId id="914" r:id="rId104"/>
    <p:sldId id="915" r:id="rId105"/>
    <p:sldId id="917" r:id="rId106"/>
    <p:sldId id="916" r:id="rId107"/>
    <p:sldId id="918" r:id="rId108"/>
    <p:sldId id="887" r:id="rId109"/>
    <p:sldId id="919" r:id="rId110"/>
    <p:sldId id="920" r:id="rId111"/>
    <p:sldId id="924" r:id="rId112"/>
    <p:sldId id="923" r:id="rId113"/>
    <p:sldId id="888" r:id="rId114"/>
    <p:sldId id="925" r:id="rId115"/>
    <p:sldId id="926" r:id="rId116"/>
    <p:sldId id="927" r:id="rId117"/>
    <p:sldId id="928" r:id="rId118"/>
    <p:sldId id="889" r:id="rId119"/>
    <p:sldId id="909" r:id="rId120"/>
    <p:sldId id="910" r:id="rId121"/>
    <p:sldId id="911" r:id="rId122"/>
    <p:sldId id="890" r:id="rId123"/>
    <p:sldId id="904" r:id="rId124"/>
    <p:sldId id="905" r:id="rId125"/>
    <p:sldId id="906" r:id="rId126"/>
    <p:sldId id="891" r:id="rId127"/>
    <p:sldId id="900" r:id="rId128"/>
    <p:sldId id="903" r:id="rId129"/>
    <p:sldId id="901" r:id="rId130"/>
    <p:sldId id="892" r:id="rId131"/>
    <p:sldId id="902" r:id="rId132"/>
    <p:sldId id="894" r:id="rId133"/>
    <p:sldId id="929" r:id="rId134"/>
    <p:sldId id="931" r:id="rId135"/>
    <p:sldId id="930" r:id="rId136"/>
    <p:sldId id="933" r:id="rId137"/>
    <p:sldId id="934" r:id="rId138"/>
    <p:sldId id="935" r:id="rId139"/>
    <p:sldId id="936" r:id="rId140"/>
    <p:sldId id="937" r:id="rId141"/>
    <p:sldId id="939" r:id="rId142"/>
    <p:sldId id="940" r:id="rId143"/>
    <p:sldId id="941" r:id="rId144"/>
    <p:sldId id="1002" r:id="rId145"/>
    <p:sldId id="1001" r:id="rId146"/>
    <p:sldId id="956" r:id="rId147"/>
    <p:sldId id="955" r:id="rId148"/>
    <p:sldId id="942" r:id="rId149"/>
    <p:sldId id="954" r:id="rId150"/>
    <p:sldId id="944" r:id="rId151"/>
    <p:sldId id="946" r:id="rId152"/>
    <p:sldId id="943" r:id="rId153"/>
    <p:sldId id="958" r:id="rId154"/>
    <p:sldId id="967" r:id="rId155"/>
    <p:sldId id="971" r:id="rId156"/>
    <p:sldId id="972" r:id="rId157"/>
    <p:sldId id="973" r:id="rId158"/>
    <p:sldId id="959" r:id="rId159"/>
    <p:sldId id="974" r:id="rId160"/>
    <p:sldId id="975" r:id="rId161"/>
    <p:sldId id="976" r:id="rId162"/>
    <p:sldId id="977" r:id="rId163"/>
    <p:sldId id="960" r:id="rId164"/>
    <p:sldId id="978" r:id="rId165"/>
    <p:sldId id="979" r:id="rId166"/>
    <p:sldId id="980" r:id="rId167"/>
    <p:sldId id="981" r:id="rId168"/>
    <p:sldId id="961" r:id="rId169"/>
    <p:sldId id="982" r:id="rId170"/>
    <p:sldId id="983" r:id="rId171"/>
    <p:sldId id="984" r:id="rId172"/>
    <p:sldId id="985" r:id="rId173"/>
    <p:sldId id="962" r:id="rId174"/>
    <p:sldId id="994" r:id="rId175"/>
    <p:sldId id="995" r:id="rId176"/>
    <p:sldId id="996" r:id="rId177"/>
    <p:sldId id="997" r:id="rId178"/>
    <p:sldId id="963" r:id="rId179"/>
    <p:sldId id="988" r:id="rId180"/>
    <p:sldId id="964" r:id="rId181"/>
    <p:sldId id="998" r:id="rId182"/>
    <p:sldId id="965" r:id="rId183"/>
    <p:sldId id="999" r:id="rId184"/>
    <p:sldId id="966" r:id="rId185"/>
    <p:sldId id="260" r:id="rId186"/>
    <p:sldId id="259" r:id="rId18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D64"/>
    <a:srgbClr val="D7D7D7"/>
    <a:srgbClr val="D5D5D5"/>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8" d="100"/>
          <a:sy n="58" d="100"/>
        </p:scale>
        <p:origin x="98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microsoft.com/office/2016/11/relationships/changesInfo" Target="changesInfos/changesInfo1.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LANFRAY" userId="5dd29749-60dc-4737-8b20-e5f3a1e8bb26" providerId="ADAL" clId="{B8A34E10-56AE-4D74-AFE1-6137E34AA425}"/>
    <pc:docChg chg="undo custSel addSld delSld modSld">
      <pc:chgData name="Thomas LANFRAY" userId="5dd29749-60dc-4737-8b20-e5f3a1e8bb26" providerId="ADAL" clId="{B8A34E10-56AE-4D74-AFE1-6137E34AA425}" dt="2024-06-20T14:21:26.560" v="346" actId="207"/>
      <pc:docMkLst>
        <pc:docMk/>
      </pc:docMkLst>
      <pc:sldChg chg="addSp delSp modSp mod">
        <pc:chgData name="Thomas LANFRAY" userId="5dd29749-60dc-4737-8b20-e5f3a1e8bb26" providerId="ADAL" clId="{B8A34E10-56AE-4D74-AFE1-6137E34AA425}" dt="2024-06-20T14:21:26.560" v="346" actId="207"/>
        <pc:sldMkLst>
          <pc:docMk/>
          <pc:sldMk cId="2825282052" sldId="257"/>
        </pc:sldMkLst>
      </pc:sldChg>
      <pc:sldChg chg="addSp delSp modSp mod">
        <pc:chgData name="Thomas LANFRAY" userId="5dd29749-60dc-4737-8b20-e5f3a1e8bb26" providerId="ADAL" clId="{B8A34E10-56AE-4D74-AFE1-6137E34AA425}" dt="2024-06-20T13:32:15.681" v="338" actId="34135"/>
        <pc:sldMkLst>
          <pc:docMk/>
          <pc:sldMk cId="736297631" sldId="258"/>
        </pc:sldMkLst>
      </pc:sldChg>
      <pc:sldChg chg="addSp delSp modSp add del mod">
        <pc:chgData name="Thomas LANFRAY" userId="5dd29749-60dc-4737-8b20-e5f3a1e8bb26" providerId="ADAL" clId="{B8A34E10-56AE-4D74-AFE1-6137E34AA425}" dt="2024-06-20T12:59:56.606" v="255" actId="47"/>
        <pc:sldMkLst>
          <pc:docMk/>
          <pc:sldMk cId="1220495429" sldId="259"/>
        </pc:sldMkLst>
      </pc:sldChg>
    </pc:docChg>
  </pc:docChgLst>
  <pc:docChgLst>
    <pc:chgData name="Noémie DELLIER" userId="d823a7ae-8342-494a-ae18-c0b2ec435519" providerId="ADAL" clId="{7948EBA5-84CD-432E-B88D-15B70EC70832}"/>
    <pc:docChg chg="custSel modSld">
      <pc:chgData name="Noémie DELLIER" userId="d823a7ae-8342-494a-ae18-c0b2ec435519" providerId="ADAL" clId="{7948EBA5-84CD-432E-B88D-15B70EC70832}" dt="2025-04-02T08:56:43.204" v="579" actId="20577"/>
      <pc:docMkLst>
        <pc:docMk/>
      </pc:docMkLst>
      <pc:sldChg chg="modSp mod">
        <pc:chgData name="Noémie DELLIER" userId="d823a7ae-8342-494a-ae18-c0b2ec435519" providerId="ADAL" clId="{7948EBA5-84CD-432E-B88D-15B70EC70832}" dt="2025-04-02T08:54:56.468" v="486" actId="20577"/>
        <pc:sldMkLst>
          <pc:docMk/>
          <pc:sldMk cId="2688735729" sldId="332"/>
        </pc:sldMkLst>
        <pc:spChg chg="mod">
          <ac:chgData name="Noémie DELLIER" userId="d823a7ae-8342-494a-ae18-c0b2ec435519" providerId="ADAL" clId="{7948EBA5-84CD-432E-B88D-15B70EC70832}" dt="2025-04-02T08:54:56.468" v="486" actId="20577"/>
          <ac:spMkLst>
            <pc:docMk/>
            <pc:sldMk cId="2688735729" sldId="332"/>
            <ac:spMk id="2" creationId="{79FA9564-7257-EC85-D9FD-B0305E4CBCE8}"/>
          </ac:spMkLst>
        </pc:spChg>
      </pc:sldChg>
      <pc:sldChg chg="modSp mod">
        <pc:chgData name="Noémie DELLIER" userId="d823a7ae-8342-494a-ae18-c0b2ec435519" providerId="ADAL" clId="{7948EBA5-84CD-432E-B88D-15B70EC70832}" dt="2025-04-02T08:56:43.204" v="579" actId="20577"/>
        <pc:sldMkLst>
          <pc:docMk/>
          <pc:sldMk cId="3233746540" sldId="1007"/>
        </pc:sldMkLst>
        <pc:spChg chg="mod">
          <ac:chgData name="Noémie DELLIER" userId="d823a7ae-8342-494a-ae18-c0b2ec435519" providerId="ADAL" clId="{7948EBA5-84CD-432E-B88D-15B70EC70832}" dt="2025-04-02T08:56:43.204" v="579" actId="20577"/>
          <ac:spMkLst>
            <pc:docMk/>
            <pc:sldMk cId="3233746540" sldId="1007"/>
            <ac:spMk id="2" creationId="{50DA9BCF-E061-9CDB-49AC-23DF0A76A46D}"/>
          </ac:spMkLst>
        </pc:spChg>
      </pc:sldChg>
    </pc:docChg>
  </pc:docChgLst>
  <pc:docChgLst>
    <pc:chgData name="Thomas LANFRAY" userId="5dd29749-60dc-4737-8b20-e5f3a1e8bb26" providerId="ADAL" clId="{8D171D78-67B3-4959-AD9A-3B63457C21D1}"/>
    <pc:docChg chg="undo custSel addSld delSld modSld sldOrd">
      <pc:chgData name="Thomas LANFRAY" userId="5dd29749-60dc-4737-8b20-e5f3a1e8bb26" providerId="ADAL" clId="{8D171D78-67B3-4959-AD9A-3B63457C21D1}" dt="2025-04-03T12:37:58.863" v="4701" actId="20577"/>
      <pc:docMkLst>
        <pc:docMk/>
      </pc:docMkLst>
      <pc:sldChg chg="modSp mod">
        <pc:chgData name="Thomas LANFRAY" userId="5dd29749-60dc-4737-8b20-e5f3a1e8bb26" providerId="ADAL" clId="{8D171D78-67B3-4959-AD9A-3B63457C21D1}" dt="2025-04-01T07:46:05.388" v="74" actId="20577"/>
        <pc:sldMkLst>
          <pc:docMk/>
          <pc:sldMk cId="2825282052" sldId="257"/>
        </pc:sldMkLst>
        <pc:spChg chg="mod">
          <ac:chgData name="Thomas LANFRAY" userId="5dd29749-60dc-4737-8b20-e5f3a1e8bb26" providerId="ADAL" clId="{8D171D78-67B3-4959-AD9A-3B63457C21D1}" dt="2025-04-01T07:45:49.528" v="19" actId="20577"/>
          <ac:spMkLst>
            <pc:docMk/>
            <pc:sldMk cId="2825282052" sldId="257"/>
            <ac:spMk id="2" creationId="{7AF97F81-F822-5BCF-71AC-82E964CF1955}"/>
          </ac:spMkLst>
        </pc:spChg>
        <pc:spChg chg="mod">
          <ac:chgData name="Thomas LANFRAY" userId="5dd29749-60dc-4737-8b20-e5f3a1e8bb26" providerId="ADAL" clId="{8D171D78-67B3-4959-AD9A-3B63457C21D1}" dt="2025-04-01T07:45:54.037" v="21" actId="20577"/>
          <ac:spMkLst>
            <pc:docMk/>
            <pc:sldMk cId="2825282052" sldId="257"/>
            <ac:spMk id="7" creationId="{745E80C9-0B8B-9C37-66FD-B4A33F855536}"/>
          </ac:spMkLst>
        </pc:spChg>
        <pc:spChg chg="mod">
          <ac:chgData name="Thomas LANFRAY" userId="5dd29749-60dc-4737-8b20-e5f3a1e8bb26" providerId="ADAL" clId="{8D171D78-67B3-4959-AD9A-3B63457C21D1}" dt="2025-04-01T07:46:05.388" v="74" actId="20577"/>
          <ac:spMkLst>
            <pc:docMk/>
            <pc:sldMk cId="2825282052" sldId="257"/>
            <ac:spMk id="12" creationId="{89E35235-58AD-7F8D-03D3-3F408E911106}"/>
          </ac:spMkLst>
        </pc:spChg>
      </pc:sldChg>
      <pc:sldChg chg="modSp mod">
        <pc:chgData name="Thomas LANFRAY" userId="5dd29749-60dc-4737-8b20-e5f3a1e8bb26" providerId="ADAL" clId="{8D171D78-67B3-4959-AD9A-3B63457C21D1}" dt="2025-04-01T07:46:57.033" v="88" actId="403"/>
        <pc:sldMkLst>
          <pc:docMk/>
          <pc:sldMk cId="736297631" sldId="258"/>
        </pc:sldMkLst>
        <pc:spChg chg="mod">
          <ac:chgData name="Thomas LANFRAY" userId="5dd29749-60dc-4737-8b20-e5f3a1e8bb26" providerId="ADAL" clId="{8D171D78-67B3-4959-AD9A-3B63457C21D1}" dt="2025-04-01T07:46:57.033" v="88" actId="403"/>
          <ac:spMkLst>
            <pc:docMk/>
            <pc:sldMk cId="736297631" sldId="258"/>
            <ac:spMk id="2" creationId="{0F844A94-9D99-6827-55A5-B11803DF45D3}"/>
          </ac:spMkLst>
        </pc:spChg>
      </pc:sldChg>
      <pc:sldChg chg="modSp add mod">
        <pc:chgData name="Thomas LANFRAY" userId="5dd29749-60dc-4737-8b20-e5f3a1e8bb26" providerId="ADAL" clId="{8D171D78-67B3-4959-AD9A-3B63457C21D1}" dt="2025-04-01T07:50:43.689" v="92"/>
        <pc:sldMkLst>
          <pc:docMk/>
          <pc:sldMk cId="3598102298" sldId="261"/>
        </pc:sldMkLst>
        <pc:spChg chg="mod">
          <ac:chgData name="Thomas LANFRAY" userId="5dd29749-60dc-4737-8b20-e5f3a1e8bb26" providerId="ADAL" clId="{8D171D78-67B3-4959-AD9A-3B63457C21D1}" dt="2025-04-01T07:47:09.822" v="91" actId="20577"/>
          <ac:spMkLst>
            <pc:docMk/>
            <pc:sldMk cId="3598102298" sldId="261"/>
            <ac:spMk id="7" creationId="{29B01954-0F87-2DEC-4084-C5AEACD657E1}"/>
          </ac:spMkLst>
        </pc:spChg>
        <pc:spChg chg="mod">
          <ac:chgData name="Thomas LANFRAY" userId="5dd29749-60dc-4737-8b20-e5f3a1e8bb26" providerId="ADAL" clId="{8D171D78-67B3-4959-AD9A-3B63457C21D1}" dt="2025-04-01T07:50:43.689" v="92"/>
          <ac:spMkLst>
            <pc:docMk/>
            <pc:sldMk cId="3598102298" sldId="261"/>
            <ac:spMk id="12" creationId="{E5376798-1220-AC44-4513-AB8C11E11A83}"/>
          </ac:spMkLst>
        </pc:spChg>
      </pc:sldChg>
      <pc:sldChg chg="modSp add mod">
        <pc:chgData name="Thomas LANFRAY" userId="5dd29749-60dc-4737-8b20-e5f3a1e8bb26" providerId="ADAL" clId="{8D171D78-67B3-4959-AD9A-3B63457C21D1}" dt="2025-04-01T07:54:36.195" v="115" actId="113"/>
        <pc:sldMkLst>
          <pc:docMk/>
          <pc:sldMk cId="3014789650" sldId="262"/>
        </pc:sldMkLst>
        <pc:spChg chg="mod">
          <ac:chgData name="Thomas LANFRAY" userId="5dd29749-60dc-4737-8b20-e5f3a1e8bb26" providerId="ADAL" clId="{8D171D78-67B3-4959-AD9A-3B63457C21D1}" dt="2025-04-01T07:54:36.195" v="115" actId="113"/>
          <ac:spMkLst>
            <pc:docMk/>
            <pc:sldMk cId="3014789650" sldId="262"/>
            <ac:spMk id="2" creationId="{9A0AE957-4592-407B-672C-BCF281AE0C22}"/>
          </ac:spMkLst>
        </pc:spChg>
      </pc:sldChg>
      <pc:sldChg chg="modSp add mod">
        <pc:chgData name="Thomas LANFRAY" userId="5dd29749-60dc-4737-8b20-e5f3a1e8bb26" providerId="ADAL" clId="{8D171D78-67B3-4959-AD9A-3B63457C21D1}" dt="2025-04-01T07:56:14.671" v="166" actId="12"/>
        <pc:sldMkLst>
          <pc:docMk/>
          <pc:sldMk cId="1341701992" sldId="263"/>
        </pc:sldMkLst>
        <pc:spChg chg="mod">
          <ac:chgData name="Thomas LANFRAY" userId="5dd29749-60dc-4737-8b20-e5f3a1e8bb26" providerId="ADAL" clId="{8D171D78-67B3-4959-AD9A-3B63457C21D1}" dt="2025-04-01T07:56:14.671" v="166" actId="12"/>
          <ac:spMkLst>
            <pc:docMk/>
            <pc:sldMk cId="1341701992" sldId="263"/>
            <ac:spMk id="2" creationId="{3B9A2B83-0D3B-D514-1E4D-41C5BF45B7CC}"/>
          </ac:spMkLst>
        </pc:spChg>
      </pc:sldChg>
      <pc:sldChg chg="modSp add mod">
        <pc:chgData name="Thomas LANFRAY" userId="5dd29749-60dc-4737-8b20-e5f3a1e8bb26" providerId="ADAL" clId="{8D171D78-67B3-4959-AD9A-3B63457C21D1}" dt="2025-04-01T07:57:09.552" v="170"/>
        <pc:sldMkLst>
          <pc:docMk/>
          <pc:sldMk cId="2629509230" sldId="264"/>
        </pc:sldMkLst>
        <pc:spChg chg="mod">
          <ac:chgData name="Thomas LANFRAY" userId="5dd29749-60dc-4737-8b20-e5f3a1e8bb26" providerId="ADAL" clId="{8D171D78-67B3-4959-AD9A-3B63457C21D1}" dt="2025-04-01T07:57:05.912" v="169" actId="20577"/>
          <ac:spMkLst>
            <pc:docMk/>
            <pc:sldMk cId="2629509230" sldId="264"/>
            <ac:spMk id="7" creationId="{A886D515-260A-1EEF-EBA0-AEA752E33DB5}"/>
          </ac:spMkLst>
        </pc:spChg>
        <pc:spChg chg="mod">
          <ac:chgData name="Thomas LANFRAY" userId="5dd29749-60dc-4737-8b20-e5f3a1e8bb26" providerId="ADAL" clId="{8D171D78-67B3-4959-AD9A-3B63457C21D1}" dt="2025-04-01T07:57:09.552" v="170"/>
          <ac:spMkLst>
            <pc:docMk/>
            <pc:sldMk cId="2629509230" sldId="264"/>
            <ac:spMk id="12" creationId="{E508C63D-59E4-D385-2F67-58BD7E68B6FF}"/>
          </ac:spMkLst>
        </pc:spChg>
      </pc:sldChg>
      <pc:sldChg chg="modSp add mod">
        <pc:chgData name="Thomas LANFRAY" userId="5dd29749-60dc-4737-8b20-e5f3a1e8bb26" providerId="ADAL" clId="{8D171D78-67B3-4959-AD9A-3B63457C21D1}" dt="2025-04-01T08:00:28.034" v="258" actId="20577"/>
        <pc:sldMkLst>
          <pc:docMk/>
          <pc:sldMk cId="384697000" sldId="265"/>
        </pc:sldMkLst>
        <pc:spChg chg="mod">
          <ac:chgData name="Thomas LANFRAY" userId="5dd29749-60dc-4737-8b20-e5f3a1e8bb26" providerId="ADAL" clId="{8D171D78-67B3-4959-AD9A-3B63457C21D1}" dt="2025-04-01T08:00:28.034" v="258" actId="20577"/>
          <ac:spMkLst>
            <pc:docMk/>
            <pc:sldMk cId="384697000" sldId="265"/>
            <ac:spMk id="2" creationId="{1676AC8A-05E1-CE7F-5D1A-2DDBE7483F99}"/>
          </ac:spMkLst>
        </pc:spChg>
      </pc:sldChg>
      <pc:sldChg chg="modSp add del mod">
        <pc:chgData name="Thomas LANFRAY" userId="5dd29749-60dc-4737-8b20-e5f3a1e8bb26" providerId="ADAL" clId="{8D171D78-67B3-4959-AD9A-3B63457C21D1}" dt="2025-04-01T08:00:01.812" v="250" actId="47"/>
        <pc:sldMkLst>
          <pc:docMk/>
          <pc:sldMk cId="1978452110" sldId="266"/>
        </pc:sldMkLst>
      </pc:sldChg>
      <pc:sldChg chg="modSp add mod">
        <pc:chgData name="Thomas LANFRAY" userId="5dd29749-60dc-4737-8b20-e5f3a1e8bb26" providerId="ADAL" clId="{8D171D78-67B3-4959-AD9A-3B63457C21D1}" dt="2025-04-01T08:00:18.216" v="254"/>
        <pc:sldMkLst>
          <pc:docMk/>
          <pc:sldMk cId="2933348967" sldId="266"/>
        </pc:sldMkLst>
        <pc:spChg chg="mod">
          <ac:chgData name="Thomas LANFRAY" userId="5dd29749-60dc-4737-8b20-e5f3a1e8bb26" providerId="ADAL" clId="{8D171D78-67B3-4959-AD9A-3B63457C21D1}" dt="2025-04-01T08:00:08.724" v="253" actId="20577"/>
          <ac:spMkLst>
            <pc:docMk/>
            <pc:sldMk cId="2933348967" sldId="266"/>
            <ac:spMk id="7" creationId="{5A974BB2-92F4-6E8D-E7A5-6CD0DA11C013}"/>
          </ac:spMkLst>
        </pc:spChg>
        <pc:spChg chg="mod">
          <ac:chgData name="Thomas LANFRAY" userId="5dd29749-60dc-4737-8b20-e5f3a1e8bb26" providerId="ADAL" clId="{8D171D78-67B3-4959-AD9A-3B63457C21D1}" dt="2025-04-01T08:00:18.216" v="254"/>
          <ac:spMkLst>
            <pc:docMk/>
            <pc:sldMk cId="2933348967" sldId="266"/>
            <ac:spMk id="12" creationId="{B5F7492C-BC07-B4A9-5393-148DDB9B5EC4}"/>
          </ac:spMkLst>
        </pc:spChg>
      </pc:sldChg>
      <pc:sldChg chg="modSp add mod">
        <pc:chgData name="Thomas LANFRAY" userId="5dd29749-60dc-4737-8b20-e5f3a1e8bb26" providerId="ADAL" clId="{8D171D78-67B3-4959-AD9A-3B63457C21D1}" dt="2025-04-01T08:03:07.141" v="308" actId="20577"/>
        <pc:sldMkLst>
          <pc:docMk/>
          <pc:sldMk cId="2534080818" sldId="267"/>
        </pc:sldMkLst>
        <pc:spChg chg="mod">
          <ac:chgData name="Thomas LANFRAY" userId="5dd29749-60dc-4737-8b20-e5f3a1e8bb26" providerId="ADAL" clId="{8D171D78-67B3-4959-AD9A-3B63457C21D1}" dt="2025-04-01T08:03:07.141" v="308" actId="20577"/>
          <ac:spMkLst>
            <pc:docMk/>
            <pc:sldMk cId="2534080818" sldId="267"/>
            <ac:spMk id="2" creationId="{1A18B620-C4FE-3A07-790C-F824DAAD9535}"/>
          </ac:spMkLst>
        </pc:spChg>
      </pc:sldChg>
      <pc:sldChg chg="modSp add mod">
        <pc:chgData name="Thomas LANFRAY" userId="5dd29749-60dc-4737-8b20-e5f3a1e8bb26" providerId="ADAL" clId="{8D171D78-67B3-4959-AD9A-3B63457C21D1}" dt="2025-04-01T08:11:51.341" v="1221" actId="20577"/>
        <pc:sldMkLst>
          <pc:docMk/>
          <pc:sldMk cId="2806168074" sldId="268"/>
        </pc:sldMkLst>
        <pc:spChg chg="mod">
          <ac:chgData name="Thomas LANFRAY" userId="5dd29749-60dc-4737-8b20-e5f3a1e8bb26" providerId="ADAL" clId="{8D171D78-67B3-4959-AD9A-3B63457C21D1}" dt="2025-04-01T08:11:51.341" v="1221" actId="20577"/>
          <ac:spMkLst>
            <pc:docMk/>
            <pc:sldMk cId="2806168074" sldId="268"/>
            <ac:spMk id="2" creationId="{8F9448A8-C487-499C-145A-A0A1462A1242}"/>
          </ac:spMkLst>
        </pc:spChg>
      </pc:sldChg>
      <pc:sldChg chg="modSp add mod">
        <pc:chgData name="Thomas LANFRAY" userId="5dd29749-60dc-4737-8b20-e5f3a1e8bb26" providerId="ADAL" clId="{8D171D78-67B3-4959-AD9A-3B63457C21D1}" dt="2025-04-01T08:19:07.314" v="1781" actId="20577"/>
        <pc:sldMkLst>
          <pc:docMk/>
          <pc:sldMk cId="3019370053" sldId="269"/>
        </pc:sldMkLst>
        <pc:spChg chg="mod">
          <ac:chgData name="Thomas LANFRAY" userId="5dd29749-60dc-4737-8b20-e5f3a1e8bb26" providerId="ADAL" clId="{8D171D78-67B3-4959-AD9A-3B63457C21D1}" dt="2025-04-01T08:19:07.314" v="1781" actId="20577"/>
          <ac:spMkLst>
            <pc:docMk/>
            <pc:sldMk cId="3019370053" sldId="269"/>
            <ac:spMk id="2" creationId="{62EF4447-F1AB-2E93-0185-FDC0C5DAD783}"/>
          </ac:spMkLst>
        </pc:spChg>
      </pc:sldChg>
      <pc:sldChg chg="modSp add mod">
        <pc:chgData name="Thomas LANFRAY" userId="5dd29749-60dc-4737-8b20-e5f3a1e8bb26" providerId="ADAL" clId="{8D171D78-67B3-4959-AD9A-3B63457C21D1}" dt="2025-04-01T08:20:53.837" v="1877" actId="20577"/>
        <pc:sldMkLst>
          <pc:docMk/>
          <pc:sldMk cId="1806980792" sldId="270"/>
        </pc:sldMkLst>
        <pc:spChg chg="mod">
          <ac:chgData name="Thomas LANFRAY" userId="5dd29749-60dc-4737-8b20-e5f3a1e8bb26" providerId="ADAL" clId="{8D171D78-67B3-4959-AD9A-3B63457C21D1}" dt="2025-04-01T08:20:53.837" v="1877" actId="20577"/>
          <ac:spMkLst>
            <pc:docMk/>
            <pc:sldMk cId="1806980792" sldId="270"/>
            <ac:spMk id="2" creationId="{35DAB4FC-6812-33BC-6D54-235334BC489C}"/>
          </ac:spMkLst>
        </pc:spChg>
      </pc:sldChg>
      <pc:sldChg chg="addSp delSp modSp add mod">
        <pc:chgData name="Thomas LANFRAY" userId="5dd29749-60dc-4737-8b20-e5f3a1e8bb26" providerId="ADAL" clId="{8D171D78-67B3-4959-AD9A-3B63457C21D1}" dt="2025-04-01T08:23:00.241" v="1902" actId="1036"/>
        <pc:sldMkLst>
          <pc:docMk/>
          <pc:sldMk cId="461198520" sldId="271"/>
        </pc:sldMkLst>
        <pc:spChg chg="mod">
          <ac:chgData name="Thomas LANFRAY" userId="5dd29749-60dc-4737-8b20-e5f3a1e8bb26" providerId="ADAL" clId="{8D171D78-67B3-4959-AD9A-3B63457C21D1}" dt="2025-04-01T08:21:29.953" v="1882" actId="5793"/>
          <ac:spMkLst>
            <pc:docMk/>
            <pc:sldMk cId="461198520" sldId="271"/>
            <ac:spMk id="2" creationId="{715960C5-DBD9-1161-394A-797F3008C590}"/>
          </ac:spMkLst>
        </pc:spChg>
        <pc:picChg chg="add mod">
          <ac:chgData name="Thomas LANFRAY" userId="5dd29749-60dc-4737-8b20-e5f3a1e8bb26" providerId="ADAL" clId="{8D171D78-67B3-4959-AD9A-3B63457C21D1}" dt="2025-04-01T08:21:39.873" v="1885" actId="1076"/>
          <ac:picMkLst>
            <pc:docMk/>
            <pc:sldMk cId="461198520" sldId="271"/>
            <ac:picMk id="5" creationId="{3F39575F-A48B-0F47-6C84-66BA0939A2D6}"/>
          </ac:picMkLst>
        </pc:picChg>
        <pc:picChg chg="add mod">
          <ac:chgData name="Thomas LANFRAY" userId="5dd29749-60dc-4737-8b20-e5f3a1e8bb26" providerId="ADAL" clId="{8D171D78-67B3-4959-AD9A-3B63457C21D1}" dt="2025-04-01T08:23:00.241" v="1902" actId="1036"/>
          <ac:picMkLst>
            <pc:docMk/>
            <pc:sldMk cId="461198520" sldId="271"/>
            <ac:picMk id="9" creationId="{CA275734-9560-D649-C73F-A415F64995C2}"/>
          </ac:picMkLst>
        </pc:picChg>
      </pc:sldChg>
      <pc:sldChg chg="addSp modSp add mod ord">
        <pc:chgData name="Thomas LANFRAY" userId="5dd29749-60dc-4737-8b20-e5f3a1e8bb26" providerId="ADAL" clId="{8D171D78-67B3-4959-AD9A-3B63457C21D1}" dt="2025-04-01T09:22:02.723" v="1932" actId="1035"/>
        <pc:sldMkLst>
          <pc:docMk/>
          <pc:sldMk cId="2555998546" sldId="272"/>
        </pc:sldMkLst>
        <pc:spChg chg="mod">
          <ac:chgData name="Thomas LANFRAY" userId="5dd29749-60dc-4737-8b20-e5f3a1e8bb26" providerId="ADAL" clId="{8D171D78-67B3-4959-AD9A-3B63457C21D1}" dt="2025-04-01T09:21:57.671" v="1919" actId="113"/>
          <ac:spMkLst>
            <pc:docMk/>
            <pc:sldMk cId="2555998546" sldId="272"/>
            <ac:spMk id="2" creationId="{8CBF27A4-ADE9-9855-9C6F-A1E27C7231AB}"/>
          </ac:spMkLst>
        </pc:spChg>
        <pc:picChg chg="add mod">
          <ac:chgData name="Thomas LANFRAY" userId="5dd29749-60dc-4737-8b20-e5f3a1e8bb26" providerId="ADAL" clId="{8D171D78-67B3-4959-AD9A-3B63457C21D1}" dt="2025-04-01T09:22:02.723" v="1932" actId="1035"/>
          <ac:picMkLst>
            <pc:docMk/>
            <pc:sldMk cId="2555998546" sldId="272"/>
            <ac:picMk id="5" creationId="{FDC554CB-D6D0-9C90-D9B1-45D9ED3087FC}"/>
          </ac:picMkLst>
        </pc:picChg>
      </pc:sldChg>
      <pc:sldChg chg="delSp modSp add mod">
        <pc:chgData name="Thomas LANFRAY" userId="5dd29749-60dc-4737-8b20-e5f3a1e8bb26" providerId="ADAL" clId="{8D171D78-67B3-4959-AD9A-3B63457C21D1}" dt="2025-04-01T09:23:01.783" v="1985" actId="403"/>
        <pc:sldMkLst>
          <pc:docMk/>
          <pc:sldMk cId="1685191702" sldId="273"/>
        </pc:sldMkLst>
        <pc:spChg chg="mod">
          <ac:chgData name="Thomas LANFRAY" userId="5dd29749-60dc-4737-8b20-e5f3a1e8bb26" providerId="ADAL" clId="{8D171D78-67B3-4959-AD9A-3B63457C21D1}" dt="2025-04-01T09:23:01.783" v="1985" actId="403"/>
          <ac:spMkLst>
            <pc:docMk/>
            <pc:sldMk cId="1685191702" sldId="273"/>
            <ac:spMk id="2" creationId="{880C9382-557C-7A69-B73F-9FC434F9F80B}"/>
          </ac:spMkLst>
        </pc:spChg>
      </pc:sldChg>
      <pc:sldChg chg="modSp add mod">
        <pc:chgData name="Thomas LANFRAY" userId="5dd29749-60dc-4737-8b20-e5f3a1e8bb26" providerId="ADAL" clId="{8D171D78-67B3-4959-AD9A-3B63457C21D1}" dt="2025-04-01T09:25:13.563" v="2003"/>
        <pc:sldMkLst>
          <pc:docMk/>
          <pc:sldMk cId="2822648311" sldId="274"/>
        </pc:sldMkLst>
        <pc:spChg chg="mod">
          <ac:chgData name="Thomas LANFRAY" userId="5dd29749-60dc-4737-8b20-e5f3a1e8bb26" providerId="ADAL" clId="{8D171D78-67B3-4959-AD9A-3B63457C21D1}" dt="2025-04-01T09:24:53.961" v="2000" actId="20577"/>
          <ac:spMkLst>
            <pc:docMk/>
            <pc:sldMk cId="2822648311" sldId="274"/>
            <ac:spMk id="2" creationId="{87E7D6ED-B36B-AABE-58E3-8875A584487A}"/>
          </ac:spMkLst>
        </pc:spChg>
        <pc:spChg chg="mod">
          <ac:chgData name="Thomas LANFRAY" userId="5dd29749-60dc-4737-8b20-e5f3a1e8bb26" providerId="ADAL" clId="{8D171D78-67B3-4959-AD9A-3B63457C21D1}" dt="2025-04-01T09:24:57.045" v="2002" actId="20577"/>
          <ac:spMkLst>
            <pc:docMk/>
            <pc:sldMk cId="2822648311" sldId="274"/>
            <ac:spMk id="7" creationId="{1EB8BA80-B466-7947-C51F-6E754E094770}"/>
          </ac:spMkLst>
        </pc:spChg>
        <pc:spChg chg="mod">
          <ac:chgData name="Thomas LANFRAY" userId="5dd29749-60dc-4737-8b20-e5f3a1e8bb26" providerId="ADAL" clId="{8D171D78-67B3-4959-AD9A-3B63457C21D1}" dt="2025-04-01T09:25:13.563" v="2003"/>
          <ac:spMkLst>
            <pc:docMk/>
            <pc:sldMk cId="2822648311" sldId="274"/>
            <ac:spMk id="12" creationId="{DDE12C41-D815-6FD0-5048-E2380EA7A671}"/>
          </ac:spMkLst>
        </pc:spChg>
      </pc:sldChg>
      <pc:sldChg chg="modSp add mod">
        <pc:chgData name="Thomas LANFRAY" userId="5dd29749-60dc-4737-8b20-e5f3a1e8bb26" providerId="ADAL" clId="{8D171D78-67B3-4959-AD9A-3B63457C21D1}" dt="2025-04-01T09:29:30.607" v="2129" actId="113"/>
        <pc:sldMkLst>
          <pc:docMk/>
          <pc:sldMk cId="2732246784" sldId="275"/>
        </pc:sldMkLst>
        <pc:spChg chg="mod">
          <ac:chgData name="Thomas LANFRAY" userId="5dd29749-60dc-4737-8b20-e5f3a1e8bb26" providerId="ADAL" clId="{8D171D78-67B3-4959-AD9A-3B63457C21D1}" dt="2025-04-01T09:29:30.607" v="2129" actId="113"/>
          <ac:spMkLst>
            <pc:docMk/>
            <pc:sldMk cId="2732246784" sldId="275"/>
            <ac:spMk id="2" creationId="{9583DFA1-015D-2269-08AE-57BCAD440513}"/>
          </ac:spMkLst>
        </pc:spChg>
      </pc:sldChg>
      <pc:sldChg chg="modSp add mod">
        <pc:chgData name="Thomas LANFRAY" userId="5dd29749-60dc-4737-8b20-e5f3a1e8bb26" providerId="ADAL" clId="{8D171D78-67B3-4959-AD9A-3B63457C21D1}" dt="2025-04-01T09:30:48.877" v="2146" actId="6549"/>
        <pc:sldMkLst>
          <pc:docMk/>
          <pc:sldMk cId="2447351415" sldId="276"/>
        </pc:sldMkLst>
        <pc:spChg chg="mod">
          <ac:chgData name="Thomas LANFRAY" userId="5dd29749-60dc-4737-8b20-e5f3a1e8bb26" providerId="ADAL" clId="{8D171D78-67B3-4959-AD9A-3B63457C21D1}" dt="2025-04-01T09:30:48.877" v="2146" actId="6549"/>
          <ac:spMkLst>
            <pc:docMk/>
            <pc:sldMk cId="2447351415" sldId="276"/>
            <ac:spMk id="2" creationId="{B76431D3-2FD5-B7C8-8310-0639C852EFB7}"/>
          </ac:spMkLst>
        </pc:spChg>
      </pc:sldChg>
      <pc:sldChg chg="modSp add mod">
        <pc:chgData name="Thomas LANFRAY" userId="5dd29749-60dc-4737-8b20-e5f3a1e8bb26" providerId="ADAL" clId="{8D171D78-67B3-4959-AD9A-3B63457C21D1}" dt="2025-04-01T09:32:13.284" v="2166" actId="403"/>
        <pc:sldMkLst>
          <pc:docMk/>
          <pc:sldMk cId="3541149242" sldId="277"/>
        </pc:sldMkLst>
        <pc:spChg chg="mod">
          <ac:chgData name="Thomas LANFRAY" userId="5dd29749-60dc-4737-8b20-e5f3a1e8bb26" providerId="ADAL" clId="{8D171D78-67B3-4959-AD9A-3B63457C21D1}" dt="2025-04-01T09:32:13.284" v="2166" actId="403"/>
          <ac:spMkLst>
            <pc:docMk/>
            <pc:sldMk cId="3541149242" sldId="277"/>
            <ac:spMk id="2" creationId="{6BBD785A-530A-BC2C-7BA1-DDAAE7C252DE}"/>
          </ac:spMkLst>
        </pc:spChg>
      </pc:sldChg>
      <pc:sldChg chg="modSp add mod">
        <pc:chgData name="Thomas LANFRAY" userId="5dd29749-60dc-4737-8b20-e5f3a1e8bb26" providerId="ADAL" clId="{8D171D78-67B3-4959-AD9A-3B63457C21D1}" dt="2025-04-01T09:32:40.114" v="2170"/>
        <pc:sldMkLst>
          <pc:docMk/>
          <pc:sldMk cId="3868213095" sldId="278"/>
        </pc:sldMkLst>
        <pc:spChg chg="mod">
          <ac:chgData name="Thomas LANFRAY" userId="5dd29749-60dc-4737-8b20-e5f3a1e8bb26" providerId="ADAL" clId="{8D171D78-67B3-4959-AD9A-3B63457C21D1}" dt="2025-04-01T09:32:25.273" v="2169" actId="20577"/>
          <ac:spMkLst>
            <pc:docMk/>
            <pc:sldMk cId="3868213095" sldId="278"/>
            <ac:spMk id="7" creationId="{3ABFB41F-42F9-4AC9-F9F9-10414F5E1214}"/>
          </ac:spMkLst>
        </pc:spChg>
        <pc:spChg chg="mod">
          <ac:chgData name="Thomas LANFRAY" userId="5dd29749-60dc-4737-8b20-e5f3a1e8bb26" providerId="ADAL" clId="{8D171D78-67B3-4959-AD9A-3B63457C21D1}" dt="2025-04-01T09:32:40.114" v="2170"/>
          <ac:spMkLst>
            <pc:docMk/>
            <pc:sldMk cId="3868213095" sldId="278"/>
            <ac:spMk id="12" creationId="{476D1C3E-CE65-5DD8-1C79-46FB1E39CFF1}"/>
          </ac:spMkLst>
        </pc:spChg>
      </pc:sldChg>
      <pc:sldChg chg="modSp add mod">
        <pc:chgData name="Thomas LANFRAY" userId="5dd29749-60dc-4737-8b20-e5f3a1e8bb26" providerId="ADAL" clId="{8D171D78-67B3-4959-AD9A-3B63457C21D1}" dt="2025-04-01T09:37:37.979" v="2289" actId="12"/>
        <pc:sldMkLst>
          <pc:docMk/>
          <pc:sldMk cId="1712135839" sldId="279"/>
        </pc:sldMkLst>
        <pc:spChg chg="mod">
          <ac:chgData name="Thomas LANFRAY" userId="5dd29749-60dc-4737-8b20-e5f3a1e8bb26" providerId="ADAL" clId="{8D171D78-67B3-4959-AD9A-3B63457C21D1}" dt="2025-04-01T09:37:37.979" v="2289" actId="12"/>
          <ac:spMkLst>
            <pc:docMk/>
            <pc:sldMk cId="1712135839" sldId="279"/>
            <ac:spMk id="2" creationId="{436AB24E-24FF-6188-84A7-B2A4E89D9379}"/>
          </ac:spMkLst>
        </pc:spChg>
      </pc:sldChg>
      <pc:sldChg chg="modSp add mod">
        <pc:chgData name="Thomas LANFRAY" userId="5dd29749-60dc-4737-8b20-e5f3a1e8bb26" providerId="ADAL" clId="{8D171D78-67B3-4959-AD9A-3B63457C21D1}" dt="2025-04-01T09:39:12.239" v="2340" actId="6549"/>
        <pc:sldMkLst>
          <pc:docMk/>
          <pc:sldMk cId="1737950069" sldId="280"/>
        </pc:sldMkLst>
        <pc:spChg chg="mod">
          <ac:chgData name="Thomas LANFRAY" userId="5dd29749-60dc-4737-8b20-e5f3a1e8bb26" providerId="ADAL" clId="{8D171D78-67B3-4959-AD9A-3B63457C21D1}" dt="2025-04-01T09:39:12.239" v="2340" actId="6549"/>
          <ac:spMkLst>
            <pc:docMk/>
            <pc:sldMk cId="1737950069" sldId="280"/>
            <ac:spMk id="2" creationId="{DF2131D8-053E-D585-F119-01AB780EC0E9}"/>
          </ac:spMkLst>
        </pc:spChg>
      </pc:sldChg>
      <pc:sldChg chg="modSp add mod">
        <pc:chgData name="Thomas LANFRAY" userId="5dd29749-60dc-4737-8b20-e5f3a1e8bb26" providerId="ADAL" clId="{8D171D78-67B3-4959-AD9A-3B63457C21D1}" dt="2025-04-01T09:41:02.764" v="2392" actId="5793"/>
        <pc:sldMkLst>
          <pc:docMk/>
          <pc:sldMk cId="421854568" sldId="281"/>
        </pc:sldMkLst>
        <pc:spChg chg="mod">
          <ac:chgData name="Thomas LANFRAY" userId="5dd29749-60dc-4737-8b20-e5f3a1e8bb26" providerId="ADAL" clId="{8D171D78-67B3-4959-AD9A-3B63457C21D1}" dt="2025-04-01T09:41:02.764" v="2392" actId="5793"/>
          <ac:spMkLst>
            <pc:docMk/>
            <pc:sldMk cId="421854568" sldId="281"/>
            <ac:spMk id="2" creationId="{4B6BE4FD-0D68-836D-EC85-E5FBB39BEE90}"/>
          </ac:spMkLst>
        </pc:spChg>
      </pc:sldChg>
      <pc:sldChg chg="addSp modSp add mod">
        <pc:chgData name="Thomas LANFRAY" userId="5dd29749-60dc-4737-8b20-e5f3a1e8bb26" providerId="ADAL" clId="{8D171D78-67B3-4959-AD9A-3B63457C21D1}" dt="2025-04-01T09:42:29.916" v="2430" actId="1076"/>
        <pc:sldMkLst>
          <pc:docMk/>
          <pc:sldMk cId="4078408798" sldId="282"/>
        </pc:sldMkLst>
        <pc:spChg chg="mod">
          <ac:chgData name="Thomas LANFRAY" userId="5dd29749-60dc-4737-8b20-e5f3a1e8bb26" providerId="ADAL" clId="{8D171D78-67B3-4959-AD9A-3B63457C21D1}" dt="2025-04-01T09:41:55.976" v="2426" actId="20577"/>
          <ac:spMkLst>
            <pc:docMk/>
            <pc:sldMk cId="4078408798" sldId="282"/>
            <ac:spMk id="2" creationId="{36473991-2D68-024B-6615-D5ED46AC916D}"/>
          </ac:spMkLst>
        </pc:spChg>
        <pc:picChg chg="add mod">
          <ac:chgData name="Thomas LANFRAY" userId="5dd29749-60dc-4737-8b20-e5f3a1e8bb26" providerId="ADAL" clId="{8D171D78-67B3-4959-AD9A-3B63457C21D1}" dt="2025-04-01T09:42:29.916" v="2430" actId="1076"/>
          <ac:picMkLst>
            <pc:docMk/>
            <pc:sldMk cId="4078408798" sldId="282"/>
            <ac:picMk id="3" creationId="{82880D63-D72B-AE00-4276-63BFE5097F33}"/>
          </ac:picMkLst>
        </pc:picChg>
      </pc:sldChg>
      <pc:sldChg chg="delSp modSp add mod">
        <pc:chgData name="Thomas LANFRAY" userId="5dd29749-60dc-4737-8b20-e5f3a1e8bb26" providerId="ADAL" clId="{8D171D78-67B3-4959-AD9A-3B63457C21D1}" dt="2025-04-01T09:43:26.962" v="2456" actId="6549"/>
        <pc:sldMkLst>
          <pc:docMk/>
          <pc:sldMk cId="3064060184" sldId="283"/>
        </pc:sldMkLst>
        <pc:spChg chg="mod">
          <ac:chgData name="Thomas LANFRAY" userId="5dd29749-60dc-4737-8b20-e5f3a1e8bb26" providerId="ADAL" clId="{8D171D78-67B3-4959-AD9A-3B63457C21D1}" dt="2025-04-01T09:43:26.962" v="2456" actId="6549"/>
          <ac:spMkLst>
            <pc:docMk/>
            <pc:sldMk cId="3064060184" sldId="283"/>
            <ac:spMk id="2" creationId="{61CE1D6D-96FD-CF19-386F-127126414B95}"/>
          </ac:spMkLst>
        </pc:spChg>
      </pc:sldChg>
      <pc:sldChg chg="modSp add mod">
        <pc:chgData name="Thomas LANFRAY" userId="5dd29749-60dc-4737-8b20-e5f3a1e8bb26" providerId="ADAL" clId="{8D171D78-67B3-4959-AD9A-3B63457C21D1}" dt="2025-04-01T09:45:41.579" v="2483" actId="6549"/>
        <pc:sldMkLst>
          <pc:docMk/>
          <pc:sldMk cId="172582889" sldId="284"/>
        </pc:sldMkLst>
        <pc:spChg chg="mod">
          <ac:chgData name="Thomas LANFRAY" userId="5dd29749-60dc-4737-8b20-e5f3a1e8bb26" providerId="ADAL" clId="{8D171D78-67B3-4959-AD9A-3B63457C21D1}" dt="2025-04-01T09:45:41.579" v="2483" actId="6549"/>
          <ac:spMkLst>
            <pc:docMk/>
            <pc:sldMk cId="172582889" sldId="284"/>
            <ac:spMk id="2" creationId="{47D70D28-46C5-73AB-8AB9-AE0DB14CC2AA}"/>
          </ac:spMkLst>
        </pc:spChg>
      </pc:sldChg>
      <pc:sldChg chg="modSp add mod">
        <pc:chgData name="Thomas LANFRAY" userId="5dd29749-60dc-4737-8b20-e5f3a1e8bb26" providerId="ADAL" clId="{8D171D78-67B3-4959-AD9A-3B63457C21D1}" dt="2025-04-01T09:46:20.101" v="2505" actId="15"/>
        <pc:sldMkLst>
          <pc:docMk/>
          <pc:sldMk cId="4229325509" sldId="285"/>
        </pc:sldMkLst>
        <pc:spChg chg="mod">
          <ac:chgData name="Thomas LANFRAY" userId="5dd29749-60dc-4737-8b20-e5f3a1e8bb26" providerId="ADAL" clId="{8D171D78-67B3-4959-AD9A-3B63457C21D1}" dt="2025-04-01T09:46:20.101" v="2505" actId="15"/>
          <ac:spMkLst>
            <pc:docMk/>
            <pc:sldMk cId="4229325509" sldId="285"/>
            <ac:spMk id="2" creationId="{765FF8C6-D29F-7608-AFDE-C4C8B5C096FC}"/>
          </ac:spMkLst>
        </pc:spChg>
      </pc:sldChg>
      <pc:sldChg chg="modSp add mod">
        <pc:chgData name="Thomas LANFRAY" userId="5dd29749-60dc-4737-8b20-e5f3a1e8bb26" providerId="ADAL" clId="{8D171D78-67B3-4959-AD9A-3B63457C21D1}" dt="2025-04-01T09:48:09.693" v="2565" actId="113"/>
        <pc:sldMkLst>
          <pc:docMk/>
          <pc:sldMk cId="557056475" sldId="286"/>
        </pc:sldMkLst>
        <pc:spChg chg="mod">
          <ac:chgData name="Thomas LANFRAY" userId="5dd29749-60dc-4737-8b20-e5f3a1e8bb26" providerId="ADAL" clId="{8D171D78-67B3-4959-AD9A-3B63457C21D1}" dt="2025-04-01T09:48:09.693" v="2565" actId="113"/>
          <ac:spMkLst>
            <pc:docMk/>
            <pc:sldMk cId="557056475" sldId="286"/>
            <ac:spMk id="2" creationId="{97D0A391-B5F0-BB33-1A06-8A7001551372}"/>
          </ac:spMkLst>
        </pc:spChg>
      </pc:sldChg>
      <pc:sldChg chg="modSp add mod">
        <pc:chgData name="Thomas LANFRAY" userId="5dd29749-60dc-4737-8b20-e5f3a1e8bb26" providerId="ADAL" clId="{8D171D78-67B3-4959-AD9A-3B63457C21D1}" dt="2025-04-01T09:50:29.390" v="2595" actId="113"/>
        <pc:sldMkLst>
          <pc:docMk/>
          <pc:sldMk cId="400051714" sldId="287"/>
        </pc:sldMkLst>
        <pc:spChg chg="mod">
          <ac:chgData name="Thomas LANFRAY" userId="5dd29749-60dc-4737-8b20-e5f3a1e8bb26" providerId="ADAL" clId="{8D171D78-67B3-4959-AD9A-3B63457C21D1}" dt="2025-04-01T09:50:29.390" v="2595" actId="113"/>
          <ac:spMkLst>
            <pc:docMk/>
            <pc:sldMk cId="400051714" sldId="287"/>
            <ac:spMk id="2" creationId="{DD930F87-B0DC-F9EE-00E3-A60C79A6BCCE}"/>
          </ac:spMkLst>
        </pc:spChg>
      </pc:sldChg>
      <pc:sldChg chg="modSp add mod">
        <pc:chgData name="Thomas LANFRAY" userId="5dd29749-60dc-4737-8b20-e5f3a1e8bb26" providerId="ADAL" clId="{8D171D78-67B3-4959-AD9A-3B63457C21D1}" dt="2025-04-01T09:52:11.223" v="2611" actId="113"/>
        <pc:sldMkLst>
          <pc:docMk/>
          <pc:sldMk cId="3445064888" sldId="288"/>
        </pc:sldMkLst>
        <pc:spChg chg="mod">
          <ac:chgData name="Thomas LANFRAY" userId="5dd29749-60dc-4737-8b20-e5f3a1e8bb26" providerId="ADAL" clId="{8D171D78-67B3-4959-AD9A-3B63457C21D1}" dt="2025-04-01T09:52:11.223" v="2611" actId="113"/>
          <ac:spMkLst>
            <pc:docMk/>
            <pc:sldMk cId="3445064888" sldId="288"/>
            <ac:spMk id="2" creationId="{6300B345-844C-8124-3477-417E33C73BF8}"/>
          </ac:spMkLst>
        </pc:spChg>
      </pc:sldChg>
      <pc:sldChg chg="modSp add mod">
        <pc:chgData name="Thomas LANFRAY" userId="5dd29749-60dc-4737-8b20-e5f3a1e8bb26" providerId="ADAL" clId="{8D171D78-67B3-4959-AD9A-3B63457C21D1}" dt="2025-04-01T09:54:42.549" v="2650" actId="113"/>
        <pc:sldMkLst>
          <pc:docMk/>
          <pc:sldMk cId="3147808549" sldId="289"/>
        </pc:sldMkLst>
        <pc:spChg chg="mod">
          <ac:chgData name="Thomas LANFRAY" userId="5dd29749-60dc-4737-8b20-e5f3a1e8bb26" providerId="ADAL" clId="{8D171D78-67B3-4959-AD9A-3B63457C21D1}" dt="2025-04-01T09:54:42.549" v="2650" actId="113"/>
          <ac:spMkLst>
            <pc:docMk/>
            <pc:sldMk cId="3147808549" sldId="289"/>
            <ac:spMk id="2" creationId="{1ADE9566-EF63-9969-5FE1-5FA3B945B6F3}"/>
          </ac:spMkLst>
        </pc:spChg>
      </pc:sldChg>
      <pc:sldChg chg="modSp add mod">
        <pc:chgData name="Thomas LANFRAY" userId="5dd29749-60dc-4737-8b20-e5f3a1e8bb26" providerId="ADAL" clId="{8D171D78-67B3-4959-AD9A-3B63457C21D1}" dt="2025-04-01T09:56:40.074" v="2671" actId="113"/>
        <pc:sldMkLst>
          <pc:docMk/>
          <pc:sldMk cId="2822013075" sldId="290"/>
        </pc:sldMkLst>
        <pc:spChg chg="mod">
          <ac:chgData name="Thomas LANFRAY" userId="5dd29749-60dc-4737-8b20-e5f3a1e8bb26" providerId="ADAL" clId="{8D171D78-67B3-4959-AD9A-3B63457C21D1}" dt="2025-04-01T09:56:40.074" v="2671" actId="113"/>
          <ac:spMkLst>
            <pc:docMk/>
            <pc:sldMk cId="2822013075" sldId="290"/>
            <ac:spMk id="2" creationId="{6597337C-F858-03AF-7529-C2183174E7B8}"/>
          </ac:spMkLst>
        </pc:spChg>
      </pc:sldChg>
      <pc:sldChg chg="modSp add mod">
        <pc:chgData name="Thomas LANFRAY" userId="5dd29749-60dc-4737-8b20-e5f3a1e8bb26" providerId="ADAL" clId="{8D171D78-67B3-4959-AD9A-3B63457C21D1}" dt="2025-04-01T09:59:41.168" v="2700" actId="5793"/>
        <pc:sldMkLst>
          <pc:docMk/>
          <pc:sldMk cId="254048422" sldId="291"/>
        </pc:sldMkLst>
        <pc:spChg chg="mod">
          <ac:chgData name="Thomas LANFRAY" userId="5dd29749-60dc-4737-8b20-e5f3a1e8bb26" providerId="ADAL" clId="{8D171D78-67B3-4959-AD9A-3B63457C21D1}" dt="2025-04-01T09:59:41.168" v="2700" actId="5793"/>
          <ac:spMkLst>
            <pc:docMk/>
            <pc:sldMk cId="254048422" sldId="291"/>
            <ac:spMk id="2" creationId="{71B0D202-49D6-53FD-C41D-82118D3BD75F}"/>
          </ac:spMkLst>
        </pc:spChg>
      </pc:sldChg>
      <pc:sldChg chg="modSp add mod">
        <pc:chgData name="Thomas LANFRAY" userId="5dd29749-60dc-4737-8b20-e5f3a1e8bb26" providerId="ADAL" clId="{8D171D78-67B3-4959-AD9A-3B63457C21D1}" dt="2025-04-01T09:59:51.718" v="2703" actId="12"/>
        <pc:sldMkLst>
          <pc:docMk/>
          <pc:sldMk cId="3429527083" sldId="292"/>
        </pc:sldMkLst>
        <pc:spChg chg="mod">
          <ac:chgData name="Thomas LANFRAY" userId="5dd29749-60dc-4737-8b20-e5f3a1e8bb26" providerId="ADAL" clId="{8D171D78-67B3-4959-AD9A-3B63457C21D1}" dt="2025-04-01T09:59:51.718" v="2703" actId="12"/>
          <ac:spMkLst>
            <pc:docMk/>
            <pc:sldMk cId="3429527083" sldId="292"/>
            <ac:spMk id="2" creationId="{9F1FF31C-E4D7-24AE-A8F1-56C918495D15}"/>
          </ac:spMkLst>
        </pc:spChg>
      </pc:sldChg>
      <pc:sldChg chg="modSp add mod">
        <pc:chgData name="Thomas LANFRAY" userId="5dd29749-60dc-4737-8b20-e5f3a1e8bb26" providerId="ADAL" clId="{8D171D78-67B3-4959-AD9A-3B63457C21D1}" dt="2025-04-01T10:00:51.053" v="2726"/>
        <pc:sldMkLst>
          <pc:docMk/>
          <pc:sldMk cId="1095667658" sldId="293"/>
        </pc:sldMkLst>
        <pc:spChg chg="mod">
          <ac:chgData name="Thomas LANFRAY" userId="5dd29749-60dc-4737-8b20-e5f3a1e8bb26" providerId="ADAL" clId="{8D171D78-67B3-4959-AD9A-3B63457C21D1}" dt="2025-04-01T10:00:39.523" v="2723" actId="20577"/>
          <ac:spMkLst>
            <pc:docMk/>
            <pc:sldMk cId="1095667658" sldId="293"/>
            <ac:spMk id="2" creationId="{572ECF87-7875-D21E-0465-722099133B15}"/>
          </ac:spMkLst>
        </pc:spChg>
        <pc:spChg chg="mod">
          <ac:chgData name="Thomas LANFRAY" userId="5dd29749-60dc-4737-8b20-e5f3a1e8bb26" providerId="ADAL" clId="{8D171D78-67B3-4959-AD9A-3B63457C21D1}" dt="2025-04-01T10:00:44.219" v="2725" actId="20577"/>
          <ac:spMkLst>
            <pc:docMk/>
            <pc:sldMk cId="1095667658" sldId="293"/>
            <ac:spMk id="7" creationId="{B9C73F57-B9D8-97CD-813D-7C988553E805}"/>
          </ac:spMkLst>
        </pc:spChg>
        <pc:spChg chg="mod">
          <ac:chgData name="Thomas LANFRAY" userId="5dd29749-60dc-4737-8b20-e5f3a1e8bb26" providerId="ADAL" clId="{8D171D78-67B3-4959-AD9A-3B63457C21D1}" dt="2025-04-01T10:00:51.053" v="2726"/>
          <ac:spMkLst>
            <pc:docMk/>
            <pc:sldMk cId="1095667658" sldId="293"/>
            <ac:spMk id="12" creationId="{AB39125C-110D-D3D9-EE7B-19179F8982E1}"/>
          </ac:spMkLst>
        </pc:spChg>
      </pc:sldChg>
      <pc:sldChg chg="modSp add mod">
        <pc:chgData name="Thomas LANFRAY" userId="5dd29749-60dc-4737-8b20-e5f3a1e8bb26" providerId="ADAL" clId="{8D171D78-67B3-4959-AD9A-3B63457C21D1}" dt="2025-04-01T10:02:31.119" v="2743" actId="20577"/>
        <pc:sldMkLst>
          <pc:docMk/>
          <pc:sldMk cId="655757805" sldId="294"/>
        </pc:sldMkLst>
        <pc:spChg chg="mod">
          <ac:chgData name="Thomas LANFRAY" userId="5dd29749-60dc-4737-8b20-e5f3a1e8bb26" providerId="ADAL" clId="{8D171D78-67B3-4959-AD9A-3B63457C21D1}" dt="2025-04-01T10:02:31.119" v="2743" actId="20577"/>
          <ac:spMkLst>
            <pc:docMk/>
            <pc:sldMk cId="655757805" sldId="294"/>
            <ac:spMk id="2" creationId="{9F51FE53-EA48-5091-96ED-9DEF29DD842F}"/>
          </ac:spMkLst>
        </pc:spChg>
      </pc:sldChg>
      <pc:sldChg chg="modSp add mod">
        <pc:chgData name="Thomas LANFRAY" userId="5dd29749-60dc-4737-8b20-e5f3a1e8bb26" providerId="ADAL" clId="{8D171D78-67B3-4959-AD9A-3B63457C21D1}" dt="2025-04-01T10:03:27.419" v="2760" actId="20577"/>
        <pc:sldMkLst>
          <pc:docMk/>
          <pc:sldMk cId="2227304747" sldId="295"/>
        </pc:sldMkLst>
        <pc:spChg chg="mod">
          <ac:chgData name="Thomas LANFRAY" userId="5dd29749-60dc-4737-8b20-e5f3a1e8bb26" providerId="ADAL" clId="{8D171D78-67B3-4959-AD9A-3B63457C21D1}" dt="2025-04-01T10:03:27.419" v="2760" actId="20577"/>
          <ac:spMkLst>
            <pc:docMk/>
            <pc:sldMk cId="2227304747" sldId="295"/>
            <ac:spMk id="2" creationId="{2130D8C8-A191-F965-6AFC-01CF746C5B55}"/>
          </ac:spMkLst>
        </pc:spChg>
      </pc:sldChg>
      <pc:sldChg chg="modSp add mod">
        <pc:chgData name="Thomas LANFRAY" userId="5dd29749-60dc-4737-8b20-e5f3a1e8bb26" providerId="ADAL" clId="{8D171D78-67B3-4959-AD9A-3B63457C21D1}" dt="2025-04-01T10:04:37.920" v="2808" actId="20577"/>
        <pc:sldMkLst>
          <pc:docMk/>
          <pc:sldMk cId="3903971022" sldId="296"/>
        </pc:sldMkLst>
        <pc:spChg chg="mod">
          <ac:chgData name="Thomas LANFRAY" userId="5dd29749-60dc-4737-8b20-e5f3a1e8bb26" providerId="ADAL" clId="{8D171D78-67B3-4959-AD9A-3B63457C21D1}" dt="2025-04-01T10:04:37.920" v="2808" actId="20577"/>
          <ac:spMkLst>
            <pc:docMk/>
            <pc:sldMk cId="3903971022" sldId="296"/>
            <ac:spMk id="2" creationId="{7854EE0A-007D-5008-F01C-EB7E1810B9A2}"/>
          </ac:spMkLst>
        </pc:spChg>
      </pc:sldChg>
      <pc:sldChg chg="modSp add mod">
        <pc:chgData name="Thomas LANFRAY" userId="5dd29749-60dc-4737-8b20-e5f3a1e8bb26" providerId="ADAL" clId="{8D171D78-67B3-4959-AD9A-3B63457C21D1}" dt="2025-04-01T11:58:05.787" v="2811"/>
        <pc:sldMkLst>
          <pc:docMk/>
          <pc:sldMk cId="725149224" sldId="297"/>
        </pc:sldMkLst>
        <pc:spChg chg="mod">
          <ac:chgData name="Thomas LANFRAY" userId="5dd29749-60dc-4737-8b20-e5f3a1e8bb26" providerId="ADAL" clId="{8D171D78-67B3-4959-AD9A-3B63457C21D1}" dt="2025-04-01T11:58:02.878" v="2810" actId="20577"/>
          <ac:spMkLst>
            <pc:docMk/>
            <pc:sldMk cId="725149224" sldId="297"/>
            <ac:spMk id="7" creationId="{E8F84CEE-7C13-4104-DEA0-77A47B12D779}"/>
          </ac:spMkLst>
        </pc:spChg>
        <pc:spChg chg="mod">
          <ac:chgData name="Thomas LANFRAY" userId="5dd29749-60dc-4737-8b20-e5f3a1e8bb26" providerId="ADAL" clId="{8D171D78-67B3-4959-AD9A-3B63457C21D1}" dt="2025-04-01T11:58:05.787" v="2811"/>
          <ac:spMkLst>
            <pc:docMk/>
            <pc:sldMk cId="725149224" sldId="297"/>
            <ac:spMk id="12" creationId="{ACF23F0E-819A-197C-C1E9-A8F1AC241BEE}"/>
          </ac:spMkLst>
        </pc:spChg>
      </pc:sldChg>
      <pc:sldChg chg="addSp modSp add mod">
        <pc:chgData name="Thomas LANFRAY" userId="5dd29749-60dc-4737-8b20-e5f3a1e8bb26" providerId="ADAL" clId="{8D171D78-67B3-4959-AD9A-3B63457C21D1}" dt="2025-04-01T11:59:29.697" v="2903" actId="1076"/>
        <pc:sldMkLst>
          <pc:docMk/>
          <pc:sldMk cId="3341497165" sldId="298"/>
        </pc:sldMkLst>
        <pc:spChg chg="mod">
          <ac:chgData name="Thomas LANFRAY" userId="5dd29749-60dc-4737-8b20-e5f3a1e8bb26" providerId="ADAL" clId="{8D171D78-67B3-4959-AD9A-3B63457C21D1}" dt="2025-04-01T11:59:04.612" v="2898" actId="20577"/>
          <ac:spMkLst>
            <pc:docMk/>
            <pc:sldMk cId="3341497165" sldId="298"/>
            <ac:spMk id="2" creationId="{30939F87-88B7-1C4D-4E5D-1AB211503934}"/>
          </ac:spMkLst>
        </pc:spChg>
        <pc:picChg chg="add mod">
          <ac:chgData name="Thomas LANFRAY" userId="5dd29749-60dc-4737-8b20-e5f3a1e8bb26" providerId="ADAL" clId="{8D171D78-67B3-4959-AD9A-3B63457C21D1}" dt="2025-04-01T11:59:29.697" v="2903" actId="1076"/>
          <ac:picMkLst>
            <pc:docMk/>
            <pc:sldMk cId="3341497165" sldId="298"/>
            <ac:picMk id="5" creationId="{B0BF3628-C0B9-98D8-E8C1-5240BA28ED58}"/>
          </ac:picMkLst>
        </pc:picChg>
      </pc:sldChg>
      <pc:sldChg chg="delSp modSp add mod">
        <pc:chgData name="Thomas LANFRAY" userId="5dd29749-60dc-4737-8b20-e5f3a1e8bb26" providerId="ADAL" clId="{8D171D78-67B3-4959-AD9A-3B63457C21D1}" dt="2025-04-01T12:03:05.197" v="3039" actId="20577"/>
        <pc:sldMkLst>
          <pc:docMk/>
          <pc:sldMk cId="56179158" sldId="299"/>
        </pc:sldMkLst>
        <pc:spChg chg="mod">
          <ac:chgData name="Thomas LANFRAY" userId="5dd29749-60dc-4737-8b20-e5f3a1e8bb26" providerId="ADAL" clId="{8D171D78-67B3-4959-AD9A-3B63457C21D1}" dt="2025-04-01T12:03:05.197" v="3039" actId="20577"/>
          <ac:spMkLst>
            <pc:docMk/>
            <pc:sldMk cId="56179158" sldId="299"/>
            <ac:spMk id="2" creationId="{DBC2268F-1D54-382B-2786-50F5C829933D}"/>
          </ac:spMkLst>
        </pc:spChg>
      </pc:sldChg>
      <pc:sldChg chg="modSp add mod">
        <pc:chgData name="Thomas LANFRAY" userId="5dd29749-60dc-4737-8b20-e5f3a1e8bb26" providerId="ADAL" clId="{8D171D78-67B3-4959-AD9A-3B63457C21D1}" dt="2025-04-01T12:05:14.366" v="3141" actId="6549"/>
        <pc:sldMkLst>
          <pc:docMk/>
          <pc:sldMk cId="3409600317" sldId="300"/>
        </pc:sldMkLst>
        <pc:spChg chg="mod">
          <ac:chgData name="Thomas LANFRAY" userId="5dd29749-60dc-4737-8b20-e5f3a1e8bb26" providerId="ADAL" clId="{8D171D78-67B3-4959-AD9A-3B63457C21D1}" dt="2025-04-01T12:05:14.366" v="3141" actId="6549"/>
          <ac:spMkLst>
            <pc:docMk/>
            <pc:sldMk cId="3409600317" sldId="300"/>
            <ac:spMk id="2" creationId="{9AA0A1CA-1901-10F8-ABCB-107A29DF5A77}"/>
          </ac:spMkLst>
        </pc:spChg>
      </pc:sldChg>
      <pc:sldChg chg="modSp add mod">
        <pc:chgData name="Thomas LANFRAY" userId="5dd29749-60dc-4737-8b20-e5f3a1e8bb26" providerId="ADAL" clId="{8D171D78-67B3-4959-AD9A-3B63457C21D1}" dt="2025-04-03T12:37:58.863" v="4701" actId="20577"/>
        <pc:sldMkLst>
          <pc:docMk/>
          <pc:sldMk cId="236795763" sldId="301"/>
        </pc:sldMkLst>
        <pc:spChg chg="mod">
          <ac:chgData name="Thomas LANFRAY" userId="5dd29749-60dc-4737-8b20-e5f3a1e8bb26" providerId="ADAL" clId="{8D171D78-67B3-4959-AD9A-3B63457C21D1}" dt="2025-04-03T12:37:58.863" v="4701" actId="20577"/>
          <ac:spMkLst>
            <pc:docMk/>
            <pc:sldMk cId="236795763" sldId="301"/>
            <ac:spMk id="2" creationId="{3FDC7A3A-9C08-9E58-6709-2A2C4827C242}"/>
          </ac:spMkLst>
        </pc:spChg>
      </pc:sldChg>
      <pc:sldChg chg="modSp add mod">
        <pc:chgData name="Thomas LANFRAY" userId="5dd29749-60dc-4737-8b20-e5f3a1e8bb26" providerId="ADAL" clId="{8D171D78-67B3-4959-AD9A-3B63457C21D1}" dt="2025-04-01T12:07:09.066" v="3195"/>
        <pc:sldMkLst>
          <pc:docMk/>
          <pc:sldMk cId="2420153612" sldId="302"/>
        </pc:sldMkLst>
        <pc:spChg chg="mod">
          <ac:chgData name="Thomas LANFRAY" userId="5dd29749-60dc-4737-8b20-e5f3a1e8bb26" providerId="ADAL" clId="{8D171D78-67B3-4959-AD9A-3B63457C21D1}" dt="2025-04-01T12:07:06.215" v="3194" actId="20577"/>
          <ac:spMkLst>
            <pc:docMk/>
            <pc:sldMk cId="2420153612" sldId="302"/>
            <ac:spMk id="7" creationId="{DDF8C20A-2B99-C43E-D4C8-170B866072FB}"/>
          </ac:spMkLst>
        </pc:spChg>
        <pc:spChg chg="mod">
          <ac:chgData name="Thomas LANFRAY" userId="5dd29749-60dc-4737-8b20-e5f3a1e8bb26" providerId="ADAL" clId="{8D171D78-67B3-4959-AD9A-3B63457C21D1}" dt="2025-04-01T12:07:09.066" v="3195"/>
          <ac:spMkLst>
            <pc:docMk/>
            <pc:sldMk cId="2420153612" sldId="302"/>
            <ac:spMk id="12" creationId="{E1377207-1830-591C-D0FF-3936E477CAF6}"/>
          </ac:spMkLst>
        </pc:spChg>
      </pc:sldChg>
      <pc:sldChg chg="delSp modSp add mod">
        <pc:chgData name="Thomas LANFRAY" userId="5dd29749-60dc-4737-8b20-e5f3a1e8bb26" providerId="ADAL" clId="{8D171D78-67B3-4959-AD9A-3B63457C21D1}" dt="2025-04-01T12:10:22.878" v="3258" actId="20577"/>
        <pc:sldMkLst>
          <pc:docMk/>
          <pc:sldMk cId="3126684989" sldId="303"/>
        </pc:sldMkLst>
        <pc:spChg chg="mod">
          <ac:chgData name="Thomas LANFRAY" userId="5dd29749-60dc-4737-8b20-e5f3a1e8bb26" providerId="ADAL" clId="{8D171D78-67B3-4959-AD9A-3B63457C21D1}" dt="2025-04-01T12:10:22.878" v="3258" actId="20577"/>
          <ac:spMkLst>
            <pc:docMk/>
            <pc:sldMk cId="3126684989" sldId="303"/>
            <ac:spMk id="2" creationId="{B6294200-E566-7F1F-4208-889505F45270}"/>
          </ac:spMkLst>
        </pc:spChg>
      </pc:sldChg>
      <pc:sldChg chg="modSp add mod">
        <pc:chgData name="Thomas LANFRAY" userId="5dd29749-60dc-4737-8b20-e5f3a1e8bb26" providerId="ADAL" clId="{8D171D78-67B3-4959-AD9A-3B63457C21D1}" dt="2025-04-01T12:12:56.556" v="3320" actId="948"/>
        <pc:sldMkLst>
          <pc:docMk/>
          <pc:sldMk cId="3156429432" sldId="304"/>
        </pc:sldMkLst>
        <pc:spChg chg="mod">
          <ac:chgData name="Thomas LANFRAY" userId="5dd29749-60dc-4737-8b20-e5f3a1e8bb26" providerId="ADAL" clId="{8D171D78-67B3-4959-AD9A-3B63457C21D1}" dt="2025-04-01T12:12:56.556" v="3320" actId="948"/>
          <ac:spMkLst>
            <pc:docMk/>
            <pc:sldMk cId="3156429432" sldId="304"/>
            <ac:spMk id="2" creationId="{0B711B96-1B11-691B-C5ED-E6204B664FBC}"/>
          </ac:spMkLst>
        </pc:spChg>
      </pc:sldChg>
      <pc:sldChg chg="modSp add mod">
        <pc:chgData name="Thomas LANFRAY" userId="5dd29749-60dc-4737-8b20-e5f3a1e8bb26" providerId="ADAL" clId="{8D171D78-67B3-4959-AD9A-3B63457C21D1}" dt="2025-04-01T12:14:49.709" v="3371" actId="948"/>
        <pc:sldMkLst>
          <pc:docMk/>
          <pc:sldMk cId="1323644303" sldId="305"/>
        </pc:sldMkLst>
        <pc:spChg chg="mod">
          <ac:chgData name="Thomas LANFRAY" userId="5dd29749-60dc-4737-8b20-e5f3a1e8bb26" providerId="ADAL" clId="{8D171D78-67B3-4959-AD9A-3B63457C21D1}" dt="2025-04-01T12:14:49.709" v="3371" actId="948"/>
          <ac:spMkLst>
            <pc:docMk/>
            <pc:sldMk cId="1323644303" sldId="305"/>
            <ac:spMk id="2" creationId="{A4A9E8EB-44D6-293C-1E3D-30627B5BC965}"/>
          </ac:spMkLst>
        </pc:spChg>
      </pc:sldChg>
      <pc:sldChg chg="modSp add mod">
        <pc:chgData name="Thomas LANFRAY" userId="5dd29749-60dc-4737-8b20-e5f3a1e8bb26" providerId="ADAL" clId="{8D171D78-67B3-4959-AD9A-3B63457C21D1}" dt="2025-04-01T12:15:03.587" v="3373" actId="948"/>
        <pc:sldMkLst>
          <pc:docMk/>
          <pc:sldMk cId="4010058866" sldId="306"/>
        </pc:sldMkLst>
        <pc:spChg chg="mod">
          <ac:chgData name="Thomas LANFRAY" userId="5dd29749-60dc-4737-8b20-e5f3a1e8bb26" providerId="ADAL" clId="{8D171D78-67B3-4959-AD9A-3B63457C21D1}" dt="2025-04-01T12:15:03.587" v="3373" actId="948"/>
          <ac:spMkLst>
            <pc:docMk/>
            <pc:sldMk cId="4010058866" sldId="306"/>
            <ac:spMk id="2" creationId="{BDD332CF-8ECB-FF20-3FE9-3AAB664DF43F}"/>
          </ac:spMkLst>
        </pc:spChg>
      </pc:sldChg>
      <pc:sldChg chg="modSp add mod">
        <pc:chgData name="Thomas LANFRAY" userId="5dd29749-60dc-4737-8b20-e5f3a1e8bb26" providerId="ADAL" clId="{8D171D78-67B3-4959-AD9A-3B63457C21D1}" dt="2025-04-01T12:15:27.657" v="3377"/>
        <pc:sldMkLst>
          <pc:docMk/>
          <pc:sldMk cId="2821187602" sldId="307"/>
        </pc:sldMkLst>
        <pc:spChg chg="mod">
          <ac:chgData name="Thomas LANFRAY" userId="5dd29749-60dc-4737-8b20-e5f3a1e8bb26" providerId="ADAL" clId="{8D171D78-67B3-4959-AD9A-3B63457C21D1}" dt="2025-04-01T12:15:12.758" v="3376" actId="20577"/>
          <ac:spMkLst>
            <pc:docMk/>
            <pc:sldMk cId="2821187602" sldId="307"/>
            <ac:spMk id="7" creationId="{1877ECD4-C3CE-720F-95EF-DE82B69CCD1E}"/>
          </ac:spMkLst>
        </pc:spChg>
        <pc:spChg chg="mod">
          <ac:chgData name="Thomas LANFRAY" userId="5dd29749-60dc-4737-8b20-e5f3a1e8bb26" providerId="ADAL" clId="{8D171D78-67B3-4959-AD9A-3B63457C21D1}" dt="2025-04-01T12:15:27.657" v="3377"/>
          <ac:spMkLst>
            <pc:docMk/>
            <pc:sldMk cId="2821187602" sldId="307"/>
            <ac:spMk id="12" creationId="{459FCB42-0DB8-5E12-ACC3-5DD76BD15098}"/>
          </ac:spMkLst>
        </pc:spChg>
      </pc:sldChg>
      <pc:sldChg chg="modSp add mod">
        <pc:chgData name="Thomas LANFRAY" userId="5dd29749-60dc-4737-8b20-e5f3a1e8bb26" providerId="ADAL" clId="{8D171D78-67B3-4959-AD9A-3B63457C21D1}" dt="2025-04-01T12:18:48.626" v="3487" actId="20577"/>
        <pc:sldMkLst>
          <pc:docMk/>
          <pc:sldMk cId="4112946609" sldId="308"/>
        </pc:sldMkLst>
        <pc:spChg chg="mod">
          <ac:chgData name="Thomas LANFRAY" userId="5dd29749-60dc-4737-8b20-e5f3a1e8bb26" providerId="ADAL" clId="{8D171D78-67B3-4959-AD9A-3B63457C21D1}" dt="2025-04-01T12:18:48.626" v="3487" actId="20577"/>
          <ac:spMkLst>
            <pc:docMk/>
            <pc:sldMk cId="4112946609" sldId="308"/>
            <ac:spMk id="2" creationId="{58CBD240-0D54-8CD8-990A-8ED8B6D1F4D4}"/>
          </ac:spMkLst>
        </pc:spChg>
      </pc:sldChg>
      <pc:sldChg chg="modSp add mod">
        <pc:chgData name="Thomas LANFRAY" userId="5dd29749-60dc-4737-8b20-e5f3a1e8bb26" providerId="ADAL" clId="{8D171D78-67B3-4959-AD9A-3B63457C21D1}" dt="2025-04-01T12:20:24.658" v="3591" actId="20577"/>
        <pc:sldMkLst>
          <pc:docMk/>
          <pc:sldMk cId="3336942244" sldId="309"/>
        </pc:sldMkLst>
        <pc:spChg chg="mod">
          <ac:chgData name="Thomas LANFRAY" userId="5dd29749-60dc-4737-8b20-e5f3a1e8bb26" providerId="ADAL" clId="{8D171D78-67B3-4959-AD9A-3B63457C21D1}" dt="2025-04-01T12:20:24.658" v="3591" actId="20577"/>
          <ac:spMkLst>
            <pc:docMk/>
            <pc:sldMk cId="3336942244" sldId="309"/>
            <ac:spMk id="2" creationId="{BFD39E7D-7644-CDA7-A67D-6555527A534B}"/>
          </ac:spMkLst>
        </pc:spChg>
      </pc:sldChg>
      <pc:sldChg chg="modSp add mod">
        <pc:chgData name="Thomas LANFRAY" userId="5dd29749-60dc-4737-8b20-e5f3a1e8bb26" providerId="ADAL" clId="{8D171D78-67B3-4959-AD9A-3B63457C21D1}" dt="2025-04-01T12:21:07.956" v="3631" actId="948"/>
        <pc:sldMkLst>
          <pc:docMk/>
          <pc:sldMk cId="1098746646" sldId="310"/>
        </pc:sldMkLst>
        <pc:spChg chg="mod">
          <ac:chgData name="Thomas LANFRAY" userId="5dd29749-60dc-4737-8b20-e5f3a1e8bb26" providerId="ADAL" clId="{8D171D78-67B3-4959-AD9A-3B63457C21D1}" dt="2025-04-01T12:21:07.956" v="3631" actId="948"/>
          <ac:spMkLst>
            <pc:docMk/>
            <pc:sldMk cId="1098746646" sldId="310"/>
            <ac:spMk id="2" creationId="{F89B0239-2B87-69AD-7AB7-4BA5A6B1B776}"/>
          </ac:spMkLst>
        </pc:spChg>
      </pc:sldChg>
      <pc:sldChg chg="modSp add mod">
        <pc:chgData name="Thomas LANFRAY" userId="5dd29749-60dc-4737-8b20-e5f3a1e8bb26" providerId="ADAL" clId="{8D171D78-67B3-4959-AD9A-3B63457C21D1}" dt="2025-04-01T12:21:44.447" v="3635"/>
        <pc:sldMkLst>
          <pc:docMk/>
          <pc:sldMk cId="1556199960" sldId="311"/>
        </pc:sldMkLst>
        <pc:spChg chg="mod">
          <ac:chgData name="Thomas LANFRAY" userId="5dd29749-60dc-4737-8b20-e5f3a1e8bb26" providerId="ADAL" clId="{8D171D78-67B3-4959-AD9A-3B63457C21D1}" dt="2025-04-01T12:21:41.070" v="3634" actId="20577"/>
          <ac:spMkLst>
            <pc:docMk/>
            <pc:sldMk cId="1556199960" sldId="311"/>
            <ac:spMk id="7" creationId="{AA92AEBB-A0DB-CCD7-8148-BDB64EEFA36B}"/>
          </ac:spMkLst>
        </pc:spChg>
        <pc:spChg chg="mod">
          <ac:chgData name="Thomas LANFRAY" userId="5dd29749-60dc-4737-8b20-e5f3a1e8bb26" providerId="ADAL" clId="{8D171D78-67B3-4959-AD9A-3B63457C21D1}" dt="2025-04-01T12:21:44.447" v="3635"/>
          <ac:spMkLst>
            <pc:docMk/>
            <pc:sldMk cId="1556199960" sldId="311"/>
            <ac:spMk id="12" creationId="{FFB98EBE-9985-9CED-19C6-23236AD330D5}"/>
          </ac:spMkLst>
        </pc:spChg>
      </pc:sldChg>
      <pc:sldChg chg="modSp add mod">
        <pc:chgData name="Thomas LANFRAY" userId="5dd29749-60dc-4737-8b20-e5f3a1e8bb26" providerId="ADAL" clId="{8D171D78-67B3-4959-AD9A-3B63457C21D1}" dt="2025-04-01T12:23:26.049" v="3661"/>
        <pc:sldMkLst>
          <pc:docMk/>
          <pc:sldMk cId="4294692570" sldId="312"/>
        </pc:sldMkLst>
        <pc:spChg chg="mod">
          <ac:chgData name="Thomas LANFRAY" userId="5dd29749-60dc-4737-8b20-e5f3a1e8bb26" providerId="ADAL" clId="{8D171D78-67B3-4959-AD9A-3B63457C21D1}" dt="2025-04-01T12:23:26.049" v="3661"/>
          <ac:spMkLst>
            <pc:docMk/>
            <pc:sldMk cId="4294692570" sldId="312"/>
            <ac:spMk id="2" creationId="{64A52A27-8387-41EC-61FB-2E2EA172009B}"/>
          </ac:spMkLst>
        </pc:spChg>
      </pc:sldChg>
      <pc:sldChg chg="modSp add mod">
        <pc:chgData name="Thomas LANFRAY" userId="5dd29749-60dc-4737-8b20-e5f3a1e8bb26" providerId="ADAL" clId="{8D171D78-67B3-4959-AD9A-3B63457C21D1}" dt="2025-04-01T12:24:59.957" v="3685" actId="5793"/>
        <pc:sldMkLst>
          <pc:docMk/>
          <pc:sldMk cId="934267000" sldId="313"/>
        </pc:sldMkLst>
        <pc:spChg chg="mod">
          <ac:chgData name="Thomas LANFRAY" userId="5dd29749-60dc-4737-8b20-e5f3a1e8bb26" providerId="ADAL" clId="{8D171D78-67B3-4959-AD9A-3B63457C21D1}" dt="2025-04-01T12:24:59.957" v="3685" actId="5793"/>
          <ac:spMkLst>
            <pc:docMk/>
            <pc:sldMk cId="934267000" sldId="313"/>
            <ac:spMk id="2" creationId="{3BA12682-E601-93B5-7B59-766CCF9A2F14}"/>
          </ac:spMkLst>
        </pc:spChg>
      </pc:sldChg>
      <pc:sldChg chg="modSp add mod">
        <pc:chgData name="Thomas LANFRAY" userId="5dd29749-60dc-4737-8b20-e5f3a1e8bb26" providerId="ADAL" clId="{8D171D78-67B3-4959-AD9A-3B63457C21D1}" dt="2025-04-01T12:26:26.271" v="3800" actId="20577"/>
        <pc:sldMkLst>
          <pc:docMk/>
          <pc:sldMk cId="2491626544" sldId="314"/>
        </pc:sldMkLst>
        <pc:spChg chg="mod">
          <ac:chgData name="Thomas LANFRAY" userId="5dd29749-60dc-4737-8b20-e5f3a1e8bb26" providerId="ADAL" clId="{8D171D78-67B3-4959-AD9A-3B63457C21D1}" dt="2025-04-01T12:26:26.271" v="3800" actId="20577"/>
          <ac:spMkLst>
            <pc:docMk/>
            <pc:sldMk cId="2491626544" sldId="314"/>
            <ac:spMk id="2" creationId="{6CCA3343-42DA-9FCD-8509-D5570DC9F7C2}"/>
          </ac:spMkLst>
        </pc:spChg>
      </pc:sldChg>
      <pc:sldChg chg="modSp add mod">
        <pc:chgData name="Thomas LANFRAY" userId="5dd29749-60dc-4737-8b20-e5f3a1e8bb26" providerId="ADAL" clId="{8D171D78-67B3-4959-AD9A-3B63457C21D1}" dt="2025-04-01T12:27:19.382" v="3804"/>
        <pc:sldMkLst>
          <pc:docMk/>
          <pc:sldMk cId="1595517827" sldId="315"/>
        </pc:sldMkLst>
        <pc:spChg chg="mod">
          <ac:chgData name="Thomas LANFRAY" userId="5dd29749-60dc-4737-8b20-e5f3a1e8bb26" providerId="ADAL" clId="{8D171D78-67B3-4959-AD9A-3B63457C21D1}" dt="2025-04-01T12:27:16.416" v="3803" actId="20577"/>
          <ac:spMkLst>
            <pc:docMk/>
            <pc:sldMk cId="1595517827" sldId="315"/>
            <ac:spMk id="7" creationId="{1923CEC2-A2DF-8656-1413-8BA2DFE4B697}"/>
          </ac:spMkLst>
        </pc:spChg>
        <pc:spChg chg="mod">
          <ac:chgData name="Thomas LANFRAY" userId="5dd29749-60dc-4737-8b20-e5f3a1e8bb26" providerId="ADAL" clId="{8D171D78-67B3-4959-AD9A-3B63457C21D1}" dt="2025-04-01T12:27:19.382" v="3804"/>
          <ac:spMkLst>
            <pc:docMk/>
            <pc:sldMk cId="1595517827" sldId="315"/>
            <ac:spMk id="12" creationId="{01FCE209-3040-CF77-EEC0-0C028CD4CF65}"/>
          </ac:spMkLst>
        </pc:spChg>
      </pc:sldChg>
      <pc:sldChg chg="modSp add mod">
        <pc:chgData name="Thomas LANFRAY" userId="5dd29749-60dc-4737-8b20-e5f3a1e8bb26" providerId="ADAL" clId="{8D171D78-67B3-4959-AD9A-3B63457C21D1}" dt="2025-04-01T12:30:45.993" v="3983" actId="6549"/>
        <pc:sldMkLst>
          <pc:docMk/>
          <pc:sldMk cId="1602829146" sldId="316"/>
        </pc:sldMkLst>
        <pc:spChg chg="mod">
          <ac:chgData name="Thomas LANFRAY" userId="5dd29749-60dc-4737-8b20-e5f3a1e8bb26" providerId="ADAL" clId="{8D171D78-67B3-4959-AD9A-3B63457C21D1}" dt="2025-04-01T12:30:45.993" v="3983" actId="6549"/>
          <ac:spMkLst>
            <pc:docMk/>
            <pc:sldMk cId="1602829146" sldId="316"/>
            <ac:spMk id="2" creationId="{0D63A979-1CEE-CFE2-795A-777065A8BFA2}"/>
          </ac:spMkLst>
        </pc:spChg>
      </pc:sldChg>
      <pc:sldChg chg="modSp add mod">
        <pc:chgData name="Thomas LANFRAY" userId="5dd29749-60dc-4737-8b20-e5f3a1e8bb26" providerId="ADAL" clId="{8D171D78-67B3-4959-AD9A-3B63457C21D1}" dt="2025-04-01T12:31:29.248" v="4002" actId="113"/>
        <pc:sldMkLst>
          <pc:docMk/>
          <pc:sldMk cId="837566369" sldId="317"/>
        </pc:sldMkLst>
        <pc:spChg chg="mod">
          <ac:chgData name="Thomas LANFRAY" userId="5dd29749-60dc-4737-8b20-e5f3a1e8bb26" providerId="ADAL" clId="{8D171D78-67B3-4959-AD9A-3B63457C21D1}" dt="2025-04-01T12:31:29.248" v="4002" actId="113"/>
          <ac:spMkLst>
            <pc:docMk/>
            <pc:sldMk cId="837566369" sldId="317"/>
            <ac:spMk id="2" creationId="{E4F05986-BF84-835E-1334-5DCB0459048E}"/>
          </ac:spMkLst>
        </pc:spChg>
      </pc:sldChg>
      <pc:sldChg chg="modSp add mod">
        <pc:chgData name="Thomas LANFRAY" userId="5dd29749-60dc-4737-8b20-e5f3a1e8bb26" providerId="ADAL" clId="{8D171D78-67B3-4959-AD9A-3B63457C21D1}" dt="2025-04-01T12:33:28.698" v="4200" actId="113"/>
        <pc:sldMkLst>
          <pc:docMk/>
          <pc:sldMk cId="3144209841" sldId="318"/>
        </pc:sldMkLst>
        <pc:spChg chg="mod">
          <ac:chgData name="Thomas LANFRAY" userId="5dd29749-60dc-4737-8b20-e5f3a1e8bb26" providerId="ADAL" clId="{8D171D78-67B3-4959-AD9A-3B63457C21D1}" dt="2025-04-01T12:33:28.698" v="4200" actId="113"/>
          <ac:spMkLst>
            <pc:docMk/>
            <pc:sldMk cId="3144209841" sldId="318"/>
            <ac:spMk id="2" creationId="{0912E498-2E34-EFF6-75E5-8BA0C15DDD9D}"/>
          </ac:spMkLst>
        </pc:spChg>
      </pc:sldChg>
      <pc:sldChg chg="modSp add mod">
        <pc:chgData name="Thomas LANFRAY" userId="5dd29749-60dc-4737-8b20-e5f3a1e8bb26" providerId="ADAL" clId="{8D171D78-67B3-4959-AD9A-3B63457C21D1}" dt="2025-04-01T12:34:17.131" v="4240" actId="948"/>
        <pc:sldMkLst>
          <pc:docMk/>
          <pc:sldMk cId="526821897" sldId="319"/>
        </pc:sldMkLst>
        <pc:spChg chg="mod">
          <ac:chgData name="Thomas LANFRAY" userId="5dd29749-60dc-4737-8b20-e5f3a1e8bb26" providerId="ADAL" clId="{8D171D78-67B3-4959-AD9A-3B63457C21D1}" dt="2025-04-01T12:34:17.131" v="4240" actId="948"/>
          <ac:spMkLst>
            <pc:docMk/>
            <pc:sldMk cId="526821897" sldId="319"/>
            <ac:spMk id="2" creationId="{DCECA155-7BEE-A95E-C5A1-8C41788F1592}"/>
          </ac:spMkLst>
        </pc:spChg>
      </pc:sldChg>
      <pc:sldChg chg="modSp add mod">
        <pc:chgData name="Thomas LANFRAY" userId="5dd29749-60dc-4737-8b20-e5f3a1e8bb26" providerId="ADAL" clId="{8D171D78-67B3-4959-AD9A-3B63457C21D1}" dt="2025-04-01T12:34:43.706" v="4263" actId="20577"/>
        <pc:sldMkLst>
          <pc:docMk/>
          <pc:sldMk cId="1213708885" sldId="320"/>
        </pc:sldMkLst>
        <pc:spChg chg="mod">
          <ac:chgData name="Thomas LANFRAY" userId="5dd29749-60dc-4737-8b20-e5f3a1e8bb26" providerId="ADAL" clId="{8D171D78-67B3-4959-AD9A-3B63457C21D1}" dt="2025-04-01T12:34:43.706" v="4263" actId="20577"/>
          <ac:spMkLst>
            <pc:docMk/>
            <pc:sldMk cId="1213708885" sldId="320"/>
            <ac:spMk id="2" creationId="{45013584-1C5A-B9EE-1872-757D37FC5EED}"/>
          </ac:spMkLst>
        </pc:spChg>
        <pc:spChg chg="mod">
          <ac:chgData name="Thomas LANFRAY" userId="5dd29749-60dc-4737-8b20-e5f3a1e8bb26" providerId="ADAL" clId="{8D171D78-67B3-4959-AD9A-3B63457C21D1}" dt="2025-04-01T12:34:25.238" v="4243" actId="20577"/>
          <ac:spMkLst>
            <pc:docMk/>
            <pc:sldMk cId="1213708885" sldId="320"/>
            <ac:spMk id="7" creationId="{71FD7D3B-17E2-1CD1-A4EA-812EBE2D1A6B}"/>
          </ac:spMkLst>
        </pc:spChg>
        <pc:spChg chg="mod">
          <ac:chgData name="Thomas LANFRAY" userId="5dd29749-60dc-4737-8b20-e5f3a1e8bb26" providerId="ADAL" clId="{8D171D78-67B3-4959-AD9A-3B63457C21D1}" dt="2025-04-01T12:34:38.904" v="4244"/>
          <ac:spMkLst>
            <pc:docMk/>
            <pc:sldMk cId="1213708885" sldId="320"/>
            <ac:spMk id="12" creationId="{05527849-227A-A074-195D-41FC2A641DD7}"/>
          </ac:spMkLst>
        </pc:spChg>
      </pc:sldChg>
      <pc:sldChg chg="modSp add mod">
        <pc:chgData name="Thomas LANFRAY" userId="5dd29749-60dc-4737-8b20-e5f3a1e8bb26" providerId="ADAL" clId="{8D171D78-67B3-4959-AD9A-3B63457C21D1}" dt="2025-04-01T12:36:50.219" v="4353" actId="20577"/>
        <pc:sldMkLst>
          <pc:docMk/>
          <pc:sldMk cId="2938208165" sldId="321"/>
        </pc:sldMkLst>
        <pc:spChg chg="mod">
          <ac:chgData name="Thomas LANFRAY" userId="5dd29749-60dc-4737-8b20-e5f3a1e8bb26" providerId="ADAL" clId="{8D171D78-67B3-4959-AD9A-3B63457C21D1}" dt="2025-04-01T12:36:50.219" v="4353" actId="20577"/>
          <ac:spMkLst>
            <pc:docMk/>
            <pc:sldMk cId="2938208165" sldId="321"/>
            <ac:spMk id="2" creationId="{5B9D4033-3D1D-C5B9-0F00-882C229AB426}"/>
          </ac:spMkLst>
        </pc:spChg>
      </pc:sldChg>
      <pc:sldChg chg="modSp add mod">
        <pc:chgData name="Thomas LANFRAY" userId="5dd29749-60dc-4737-8b20-e5f3a1e8bb26" providerId="ADAL" clId="{8D171D78-67B3-4959-AD9A-3B63457C21D1}" dt="2025-04-01T12:37:52.954" v="4390" actId="113"/>
        <pc:sldMkLst>
          <pc:docMk/>
          <pc:sldMk cId="3200605375" sldId="322"/>
        </pc:sldMkLst>
        <pc:spChg chg="mod">
          <ac:chgData name="Thomas LANFRAY" userId="5dd29749-60dc-4737-8b20-e5f3a1e8bb26" providerId="ADAL" clId="{8D171D78-67B3-4959-AD9A-3B63457C21D1}" dt="2025-04-01T12:37:52.954" v="4390" actId="113"/>
          <ac:spMkLst>
            <pc:docMk/>
            <pc:sldMk cId="3200605375" sldId="322"/>
            <ac:spMk id="2" creationId="{85E845FE-984C-4B12-4ADA-6E45F0AFDE44}"/>
          </ac:spMkLst>
        </pc:spChg>
      </pc:sldChg>
      <pc:sldChg chg="modSp add mod">
        <pc:chgData name="Thomas LANFRAY" userId="5dd29749-60dc-4737-8b20-e5f3a1e8bb26" providerId="ADAL" clId="{8D171D78-67B3-4959-AD9A-3B63457C21D1}" dt="2025-04-01T12:38:47.716" v="4429" actId="6549"/>
        <pc:sldMkLst>
          <pc:docMk/>
          <pc:sldMk cId="3780239026" sldId="323"/>
        </pc:sldMkLst>
        <pc:spChg chg="mod">
          <ac:chgData name="Thomas LANFRAY" userId="5dd29749-60dc-4737-8b20-e5f3a1e8bb26" providerId="ADAL" clId="{8D171D78-67B3-4959-AD9A-3B63457C21D1}" dt="2025-04-01T12:38:47.716" v="4429" actId="6549"/>
          <ac:spMkLst>
            <pc:docMk/>
            <pc:sldMk cId="3780239026" sldId="323"/>
            <ac:spMk id="2" creationId="{B4B43D46-EF77-362A-85F6-93798209796E}"/>
          </ac:spMkLst>
        </pc:spChg>
      </pc:sldChg>
      <pc:sldChg chg="modSp add mod">
        <pc:chgData name="Thomas LANFRAY" userId="5dd29749-60dc-4737-8b20-e5f3a1e8bb26" providerId="ADAL" clId="{8D171D78-67B3-4959-AD9A-3B63457C21D1}" dt="2025-04-01T12:39:14.387" v="4433"/>
        <pc:sldMkLst>
          <pc:docMk/>
          <pc:sldMk cId="3583974824" sldId="324"/>
        </pc:sldMkLst>
        <pc:spChg chg="mod">
          <ac:chgData name="Thomas LANFRAY" userId="5dd29749-60dc-4737-8b20-e5f3a1e8bb26" providerId="ADAL" clId="{8D171D78-67B3-4959-AD9A-3B63457C21D1}" dt="2025-04-01T12:39:04.221" v="4432" actId="20577"/>
          <ac:spMkLst>
            <pc:docMk/>
            <pc:sldMk cId="3583974824" sldId="324"/>
            <ac:spMk id="7" creationId="{228BCE35-3BA9-92FE-30CD-EFA64ABC2988}"/>
          </ac:spMkLst>
        </pc:spChg>
        <pc:spChg chg="mod">
          <ac:chgData name="Thomas LANFRAY" userId="5dd29749-60dc-4737-8b20-e5f3a1e8bb26" providerId="ADAL" clId="{8D171D78-67B3-4959-AD9A-3B63457C21D1}" dt="2025-04-01T12:39:14.387" v="4433"/>
          <ac:spMkLst>
            <pc:docMk/>
            <pc:sldMk cId="3583974824" sldId="324"/>
            <ac:spMk id="12" creationId="{B28774FC-E571-B728-2414-C84BD0EB92D5}"/>
          </ac:spMkLst>
        </pc:spChg>
      </pc:sldChg>
      <pc:sldChg chg="modSp add mod">
        <pc:chgData name="Thomas LANFRAY" userId="5dd29749-60dc-4737-8b20-e5f3a1e8bb26" providerId="ADAL" clId="{8D171D78-67B3-4959-AD9A-3B63457C21D1}" dt="2025-04-01T12:40:22.521" v="4457" actId="403"/>
        <pc:sldMkLst>
          <pc:docMk/>
          <pc:sldMk cId="2037537853" sldId="325"/>
        </pc:sldMkLst>
        <pc:spChg chg="mod">
          <ac:chgData name="Thomas LANFRAY" userId="5dd29749-60dc-4737-8b20-e5f3a1e8bb26" providerId="ADAL" clId="{8D171D78-67B3-4959-AD9A-3B63457C21D1}" dt="2025-04-01T12:40:22.521" v="4457" actId="403"/>
          <ac:spMkLst>
            <pc:docMk/>
            <pc:sldMk cId="2037537853" sldId="325"/>
            <ac:spMk id="2" creationId="{A333938C-E513-10DB-CD78-67C660A6F607}"/>
          </ac:spMkLst>
        </pc:spChg>
      </pc:sldChg>
      <pc:sldChg chg="modSp add mod">
        <pc:chgData name="Thomas LANFRAY" userId="5dd29749-60dc-4737-8b20-e5f3a1e8bb26" providerId="ADAL" clId="{8D171D78-67B3-4959-AD9A-3B63457C21D1}" dt="2025-04-01T12:40:41.630" v="4461"/>
        <pc:sldMkLst>
          <pc:docMk/>
          <pc:sldMk cId="3061545825" sldId="326"/>
        </pc:sldMkLst>
        <pc:spChg chg="mod">
          <ac:chgData name="Thomas LANFRAY" userId="5dd29749-60dc-4737-8b20-e5f3a1e8bb26" providerId="ADAL" clId="{8D171D78-67B3-4959-AD9A-3B63457C21D1}" dt="2025-04-01T12:40:34.072" v="4460" actId="20577"/>
          <ac:spMkLst>
            <pc:docMk/>
            <pc:sldMk cId="3061545825" sldId="326"/>
            <ac:spMk id="7" creationId="{D473A60B-F81F-BE95-5CE1-116671A89812}"/>
          </ac:spMkLst>
        </pc:spChg>
        <pc:spChg chg="mod">
          <ac:chgData name="Thomas LANFRAY" userId="5dd29749-60dc-4737-8b20-e5f3a1e8bb26" providerId="ADAL" clId="{8D171D78-67B3-4959-AD9A-3B63457C21D1}" dt="2025-04-01T12:40:41.630" v="4461"/>
          <ac:spMkLst>
            <pc:docMk/>
            <pc:sldMk cId="3061545825" sldId="326"/>
            <ac:spMk id="12" creationId="{CE70A33D-85D2-413D-8A99-45AA5AF83FFB}"/>
          </ac:spMkLst>
        </pc:spChg>
      </pc:sldChg>
      <pc:sldChg chg="modSp add mod">
        <pc:chgData name="Thomas LANFRAY" userId="5dd29749-60dc-4737-8b20-e5f3a1e8bb26" providerId="ADAL" clId="{8D171D78-67B3-4959-AD9A-3B63457C21D1}" dt="2025-04-01T12:41:33.693" v="4476" actId="5793"/>
        <pc:sldMkLst>
          <pc:docMk/>
          <pc:sldMk cId="3270489262" sldId="327"/>
        </pc:sldMkLst>
        <pc:spChg chg="mod">
          <ac:chgData name="Thomas LANFRAY" userId="5dd29749-60dc-4737-8b20-e5f3a1e8bb26" providerId="ADAL" clId="{8D171D78-67B3-4959-AD9A-3B63457C21D1}" dt="2025-04-01T12:41:33.693" v="4476" actId="5793"/>
          <ac:spMkLst>
            <pc:docMk/>
            <pc:sldMk cId="3270489262" sldId="327"/>
            <ac:spMk id="2" creationId="{DE3E7FCF-1905-D255-2654-1514C10DDA29}"/>
          </ac:spMkLst>
        </pc:spChg>
      </pc:sldChg>
      <pc:sldChg chg="modSp add mod">
        <pc:chgData name="Thomas LANFRAY" userId="5dd29749-60dc-4737-8b20-e5f3a1e8bb26" providerId="ADAL" clId="{8D171D78-67B3-4959-AD9A-3B63457C21D1}" dt="2025-04-01T12:42:18.148" v="4513" actId="20577"/>
        <pc:sldMkLst>
          <pc:docMk/>
          <pc:sldMk cId="257042529" sldId="328"/>
        </pc:sldMkLst>
        <pc:spChg chg="mod">
          <ac:chgData name="Thomas LANFRAY" userId="5dd29749-60dc-4737-8b20-e5f3a1e8bb26" providerId="ADAL" clId="{8D171D78-67B3-4959-AD9A-3B63457C21D1}" dt="2025-04-01T12:42:18.148" v="4513" actId="20577"/>
          <ac:spMkLst>
            <pc:docMk/>
            <pc:sldMk cId="257042529" sldId="328"/>
            <ac:spMk id="2" creationId="{B2F38C40-C562-967C-C7BE-42700C0D0367}"/>
          </ac:spMkLst>
        </pc:spChg>
      </pc:sldChg>
      <pc:sldChg chg="modSp add mod">
        <pc:chgData name="Thomas LANFRAY" userId="5dd29749-60dc-4737-8b20-e5f3a1e8bb26" providerId="ADAL" clId="{8D171D78-67B3-4959-AD9A-3B63457C21D1}" dt="2025-04-01T12:42:44.525" v="4542"/>
        <pc:sldMkLst>
          <pc:docMk/>
          <pc:sldMk cId="59404709" sldId="329"/>
        </pc:sldMkLst>
        <pc:spChg chg="mod">
          <ac:chgData name="Thomas LANFRAY" userId="5dd29749-60dc-4737-8b20-e5f3a1e8bb26" providerId="ADAL" clId="{8D171D78-67B3-4959-AD9A-3B63457C21D1}" dt="2025-04-01T12:42:36.066" v="4541" actId="20577"/>
          <ac:spMkLst>
            <pc:docMk/>
            <pc:sldMk cId="59404709" sldId="329"/>
            <ac:spMk id="2" creationId="{C42C9DA1-FD2F-E499-204E-927525B665E2}"/>
          </ac:spMkLst>
        </pc:spChg>
        <pc:spChg chg="mod">
          <ac:chgData name="Thomas LANFRAY" userId="5dd29749-60dc-4737-8b20-e5f3a1e8bb26" providerId="ADAL" clId="{8D171D78-67B3-4959-AD9A-3B63457C21D1}" dt="2025-04-01T12:42:29.489" v="4516" actId="20577"/>
          <ac:spMkLst>
            <pc:docMk/>
            <pc:sldMk cId="59404709" sldId="329"/>
            <ac:spMk id="7" creationId="{6067549F-34EB-F5B0-DE84-8A23013FCC4B}"/>
          </ac:spMkLst>
        </pc:spChg>
        <pc:spChg chg="mod">
          <ac:chgData name="Thomas LANFRAY" userId="5dd29749-60dc-4737-8b20-e5f3a1e8bb26" providerId="ADAL" clId="{8D171D78-67B3-4959-AD9A-3B63457C21D1}" dt="2025-04-01T12:42:44.525" v="4542"/>
          <ac:spMkLst>
            <pc:docMk/>
            <pc:sldMk cId="59404709" sldId="329"/>
            <ac:spMk id="12" creationId="{FEC77A54-C593-6CDF-A78D-8A1E1D5D5DB0}"/>
          </ac:spMkLst>
        </pc:spChg>
      </pc:sldChg>
      <pc:sldChg chg="modSp add mod">
        <pc:chgData name="Thomas LANFRAY" userId="5dd29749-60dc-4737-8b20-e5f3a1e8bb26" providerId="ADAL" clId="{8D171D78-67B3-4959-AD9A-3B63457C21D1}" dt="2025-04-01T12:44:59.803" v="4611" actId="403"/>
        <pc:sldMkLst>
          <pc:docMk/>
          <pc:sldMk cId="3831024947" sldId="330"/>
        </pc:sldMkLst>
        <pc:spChg chg="mod">
          <ac:chgData name="Thomas LANFRAY" userId="5dd29749-60dc-4737-8b20-e5f3a1e8bb26" providerId="ADAL" clId="{8D171D78-67B3-4959-AD9A-3B63457C21D1}" dt="2025-04-01T12:44:59.803" v="4611" actId="403"/>
          <ac:spMkLst>
            <pc:docMk/>
            <pc:sldMk cId="3831024947" sldId="330"/>
            <ac:spMk id="2" creationId="{CC512E4D-6A15-F998-B6A9-E1D72F70801C}"/>
          </ac:spMkLst>
        </pc:spChg>
      </pc:sldChg>
      <pc:sldChg chg="add">
        <pc:chgData name="Thomas LANFRAY" userId="5dd29749-60dc-4737-8b20-e5f3a1e8bb26" providerId="ADAL" clId="{8D171D78-67B3-4959-AD9A-3B63457C21D1}" dt="2025-04-01T12:50:48.016" v="4613"/>
        <pc:sldMkLst>
          <pc:docMk/>
          <pc:sldMk cId="1626442855" sldId="331"/>
        </pc:sldMkLst>
      </pc:sldChg>
      <pc:sldChg chg="modSp add mod">
        <pc:chgData name="Thomas LANFRAY" userId="5dd29749-60dc-4737-8b20-e5f3a1e8bb26" providerId="ADAL" clId="{8D171D78-67B3-4959-AD9A-3B63457C21D1}" dt="2025-04-03T12:36:49.562" v="4660" actId="20577"/>
        <pc:sldMkLst>
          <pc:docMk/>
          <pc:sldMk cId="2688735729" sldId="332"/>
        </pc:sldMkLst>
        <pc:spChg chg="mod">
          <ac:chgData name="Thomas LANFRAY" userId="5dd29749-60dc-4737-8b20-e5f3a1e8bb26" providerId="ADAL" clId="{8D171D78-67B3-4959-AD9A-3B63457C21D1}" dt="2025-04-03T12:36:49.562" v="4660" actId="20577"/>
          <ac:spMkLst>
            <pc:docMk/>
            <pc:sldMk cId="2688735729" sldId="332"/>
            <ac:spMk id="2" creationId="{79FA9564-7257-EC85-D9FD-B0305E4CBCE8}"/>
          </ac:spMkLst>
        </pc:spChg>
      </pc:sldChg>
      <pc:sldChg chg="add">
        <pc:chgData name="Thomas LANFRAY" userId="5dd29749-60dc-4737-8b20-e5f3a1e8bb26" providerId="ADAL" clId="{8D171D78-67B3-4959-AD9A-3B63457C21D1}" dt="2025-04-01T12:46:21.462" v="4612"/>
        <pc:sldMkLst>
          <pc:docMk/>
          <pc:sldMk cId="87245524" sldId="712"/>
        </pc:sldMkLst>
      </pc:sldChg>
      <pc:sldChg chg="add">
        <pc:chgData name="Thomas LANFRAY" userId="5dd29749-60dc-4737-8b20-e5f3a1e8bb26" providerId="ADAL" clId="{8D171D78-67B3-4959-AD9A-3B63457C21D1}" dt="2025-04-01T12:46:21.462" v="4612"/>
        <pc:sldMkLst>
          <pc:docMk/>
          <pc:sldMk cId="58951549" sldId="798"/>
        </pc:sldMkLst>
      </pc:sldChg>
      <pc:sldChg chg="add">
        <pc:chgData name="Thomas LANFRAY" userId="5dd29749-60dc-4737-8b20-e5f3a1e8bb26" providerId="ADAL" clId="{8D171D78-67B3-4959-AD9A-3B63457C21D1}" dt="2025-04-01T12:46:21.462" v="4612"/>
        <pc:sldMkLst>
          <pc:docMk/>
          <pc:sldMk cId="1017443551" sldId="873"/>
        </pc:sldMkLst>
      </pc:sldChg>
      <pc:sldChg chg="add">
        <pc:chgData name="Thomas LANFRAY" userId="5dd29749-60dc-4737-8b20-e5f3a1e8bb26" providerId="ADAL" clId="{8D171D78-67B3-4959-AD9A-3B63457C21D1}" dt="2025-04-01T12:46:21.462" v="4612"/>
        <pc:sldMkLst>
          <pc:docMk/>
          <pc:sldMk cId="516100441" sldId="874"/>
        </pc:sldMkLst>
      </pc:sldChg>
      <pc:sldChg chg="add">
        <pc:chgData name="Thomas LANFRAY" userId="5dd29749-60dc-4737-8b20-e5f3a1e8bb26" providerId="ADAL" clId="{8D171D78-67B3-4959-AD9A-3B63457C21D1}" dt="2025-04-01T12:46:21.462" v="4612"/>
        <pc:sldMkLst>
          <pc:docMk/>
          <pc:sldMk cId="1855958854" sldId="875"/>
        </pc:sldMkLst>
      </pc:sldChg>
      <pc:sldChg chg="add">
        <pc:chgData name="Thomas LANFRAY" userId="5dd29749-60dc-4737-8b20-e5f3a1e8bb26" providerId="ADAL" clId="{8D171D78-67B3-4959-AD9A-3B63457C21D1}" dt="2025-04-01T12:46:21.462" v="4612"/>
        <pc:sldMkLst>
          <pc:docMk/>
          <pc:sldMk cId="3767265220" sldId="876"/>
        </pc:sldMkLst>
      </pc:sldChg>
      <pc:sldChg chg="add">
        <pc:chgData name="Thomas LANFRAY" userId="5dd29749-60dc-4737-8b20-e5f3a1e8bb26" providerId="ADAL" clId="{8D171D78-67B3-4959-AD9A-3B63457C21D1}" dt="2025-04-01T12:46:21.462" v="4612"/>
        <pc:sldMkLst>
          <pc:docMk/>
          <pc:sldMk cId="4004598928" sldId="877"/>
        </pc:sldMkLst>
      </pc:sldChg>
      <pc:sldChg chg="add">
        <pc:chgData name="Thomas LANFRAY" userId="5dd29749-60dc-4737-8b20-e5f3a1e8bb26" providerId="ADAL" clId="{8D171D78-67B3-4959-AD9A-3B63457C21D1}" dt="2025-04-01T12:46:21.462" v="4612"/>
        <pc:sldMkLst>
          <pc:docMk/>
          <pc:sldMk cId="1456353385" sldId="878"/>
        </pc:sldMkLst>
      </pc:sldChg>
      <pc:sldChg chg="add">
        <pc:chgData name="Thomas LANFRAY" userId="5dd29749-60dc-4737-8b20-e5f3a1e8bb26" providerId="ADAL" clId="{8D171D78-67B3-4959-AD9A-3B63457C21D1}" dt="2025-04-01T12:46:21.462" v="4612"/>
        <pc:sldMkLst>
          <pc:docMk/>
          <pc:sldMk cId="408949798" sldId="879"/>
        </pc:sldMkLst>
      </pc:sldChg>
      <pc:sldChg chg="add">
        <pc:chgData name="Thomas LANFRAY" userId="5dd29749-60dc-4737-8b20-e5f3a1e8bb26" providerId="ADAL" clId="{8D171D78-67B3-4959-AD9A-3B63457C21D1}" dt="2025-04-01T12:46:21.462" v="4612"/>
        <pc:sldMkLst>
          <pc:docMk/>
          <pc:sldMk cId="1714541857" sldId="880"/>
        </pc:sldMkLst>
      </pc:sldChg>
      <pc:sldChg chg="add">
        <pc:chgData name="Thomas LANFRAY" userId="5dd29749-60dc-4737-8b20-e5f3a1e8bb26" providerId="ADAL" clId="{8D171D78-67B3-4959-AD9A-3B63457C21D1}" dt="2025-04-01T12:46:21.462" v="4612"/>
        <pc:sldMkLst>
          <pc:docMk/>
          <pc:sldMk cId="3997604443" sldId="881"/>
        </pc:sldMkLst>
      </pc:sldChg>
      <pc:sldChg chg="add">
        <pc:chgData name="Thomas LANFRAY" userId="5dd29749-60dc-4737-8b20-e5f3a1e8bb26" providerId="ADAL" clId="{8D171D78-67B3-4959-AD9A-3B63457C21D1}" dt="2025-04-01T12:46:21.462" v="4612"/>
        <pc:sldMkLst>
          <pc:docMk/>
          <pc:sldMk cId="3842149840" sldId="882"/>
        </pc:sldMkLst>
      </pc:sldChg>
      <pc:sldChg chg="add">
        <pc:chgData name="Thomas LANFRAY" userId="5dd29749-60dc-4737-8b20-e5f3a1e8bb26" providerId="ADAL" clId="{8D171D78-67B3-4959-AD9A-3B63457C21D1}" dt="2025-04-01T12:46:21.462" v="4612"/>
        <pc:sldMkLst>
          <pc:docMk/>
          <pc:sldMk cId="4284472121" sldId="884"/>
        </pc:sldMkLst>
      </pc:sldChg>
      <pc:sldChg chg="add">
        <pc:chgData name="Thomas LANFRAY" userId="5dd29749-60dc-4737-8b20-e5f3a1e8bb26" providerId="ADAL" clId="{8D171D78-67B3-4959-AD9A-3B63457C21D1}" dt="2025-04-01T12:46:21.462" v="4612"/>
        <pc:sldMkLst>
          <pc:docMk/>
          <pc:sldMk cId="3598429139" sldId="885"/>
        </pc:sldMkLst>
      </pc:sldChg>
      <pc:sldChg chg="add">
        <pc:chgData name="Thomas LANFRAY" userId="5dd29749-60dc-4737-8b20-e5f3a1e8bb26" providerId="ADAL" clId="{8D171D78-67B3-4959-AD9A-3B63457C21D1}" dt="2025-04-01T12:46:21.462" v="4612"/>
        <pc:sldMkLst>
          <pc:docMk/>
          <pc:sldMk cId="3719886458" sldId="886"/>
        </pc:sldMkLst>
      </pc:sldChg>
      <pc:sldChg chg="add">
        <pc:chgData name="Thomas LANFRAY" userId="5dd29749-60dc-4737-8b20-e5f3a1e8bb26" providerId="ADAL" clId="{8D171D78-67B3-4959-AD9A-3B63457C21D1}" dt="2025-04-01T12:46:21.462" v="4612"/>
        <pc:sldMkLst>
          <pc:docMk/>
          <pc:sldMk cId="3921532124" sldId="887"/>
        </pc:sldMkLst>
      </pc:sldChg>
      <pc:sldChg chg="add">
        <pc:chgData name="Thomas LANFRAY" userId="5dd29749-60dc-4737-8b20-e5f3a1e8bb26" providerId="ADAL" clId="{8D171D78-67B3-4959-AD9A-3B63457C21D1}" dt="2025-04-01T12:46:21.462" v="4612"/>
        <pc:sldMkLst>
          <pc:docMk/>
          <pc:sldMk cId="4218125775" sldId="888"/>
        </pc:sldMkLst>
      </pc:sldChg>
      <pc:sldChg chg="add">
        <pc:chgData name="Thomas LANFRAY" userId="5dd29749-60dc-4737-8b20-e5f3a1e8bb26" providerId="ADAL" clId="{8D171D78-67B3-4959-AD9A-3B63457C21D1}" dt="2025-04-01T12:46:21.462" v="4612"/>
        <pc:sldMkLst>
          <pc:docMk/>
          <pc:sldMk cId="164707708" sldId="889"/>
        </pc:sldMkLst>
      </pc:sldChg>
      <pc:sldChg chg="add">
        <pc:chgData name="Thomas LANFRAY" userId="5dd29749-60dc-4737-8b20-e5f3a1e8bb26" providerId="ADAL" clId="{8D171D78-67B3-4959-AD9A-3B63457C21D1}" dt="2025-04-01T12:46:21.462" v="4612"/>
        <pc:sldMkLst>
          <pc:docMk/>
          <pc:sldMk cId="1826252683" sldId="890"/>
        </pc:sldMkLst>
      </pc:sldChg>
      <pc:sldChg chg="add">
        <pc:chgData name="Thomas LANFRAY" userId="5dd29749-60dc-4737-8b20-e5f3a1e8bb26" providerId="ADAL" clId="{8D171D78-67B3-4959-AD9A-3B63457C21D1}" dt="2025-04-01T12:46:21.462" v="4612"/>
        <pc:sldMkLst>
          <pc:docMk/>
          <pc:sldMk cId="211316875" sldId="891"/>
        </pc:sldMkLst>
      </pc:sldChg>
      <pc:sldChg chg="add">
        <pc:chgData name="Thomas LANFRAY" userId="5dd29749-60dc-4737-8b20-e5f3a1e8bb26" providerId="ADAL" clId="{8D171D78-67B3-4959-AD9A-3B63457C21D1}" dt="2025-04-01T12:46:21.462" v="4612"/>
        <pc:sldMkLst>
          <pc:docMk/>
          <pc:sldMk cId="2052946159" sldId="892"/>
        </pc:sldMkLst>
      </pc:sldChg>
      <pc:sldChg chg="add">
        <pc:chgData name="Thomas LANFRAY" userId="5dd29749-60dc-4737-8b20-e5f3a1e8bb26" providerId="ADAL" clId="{8D171D78-67B3-4959-AD9A-3B63457C21D1}" dt="2025-04-01T12:46:21.462" v="4612"/>
        <pc:sldMkLst>
          <pc:docMk/>
          <pc:sldMk cId="421985615" sldId="893"/>
        </pc:sldMkLst>
      </pc:sldChg>
      <pc:sldChg chg="add">
        <pc:chgData name="Thomas LANFRAY" userId="5dd29749-60dc-4737-8b20-e5f3a1e8bb26" providerId="ADAL" clId="{8D171D78-67B3-4959-AD9A-3B63457C21D1}" dt="2025-04-01T12:46:21.462" v="4612"/>
        <pc:sldMkLst>
          <pc:docMk/>
          <pc:sldMk cId="2692229577" sldId="894"/>
        </pc:sldMkLst>
      </pc:sldChg>
      <pc:sldChg chg="add">
        <pc:chgData name="Thomas LANFRAY" userId="5dd29749-60dc-4737-8b20-e5f3a1e8bb26" providerId="ADAL" clId="{8D171D78-67B3-4959-AD9A-3B63457C21D1}" dt="2025-04-01T12:46:21.462" v="4612"/>
        <pc:sldMkLst>
          <pc:docMk/>
          <pc:sldMk cId="3718991832" sldId="895"/>
        </pc:sldMkLst>
      </pc:sldChg>
      <pc:sldChg chg="add">
        <pc:chgData name="Thomas LANFRAY" userId="5dd29749-60dc-4737-8b20-e5f3a1e8bb26" providerId="ADAL" clId="{8D171D78-67B3-4959-AD9A-3B63457C21D1}" dt="2025-04-01T12:46:21.462" v="4612"/>
        <pc:sldMkLst>
          <pc:docMk/>
          <pc:sldMk cId="333785836" sldId="896"/>
        </pc:sldMkLst>
      </pc:sldChg>
      <pc:sldChg chg="add">
        <pc:chgData name="Thomas LANFRAY" userId="5dd29749-60dc-4737-8b20-e5f3a1e8bb26" providerId="ADAL" clId="{8D171D78-67B3-4959-AD9A-3B63457C21D1}" dt="2025-04-01T12:46:21.462" v="4612"/>
        <pc:sldMkLst>
          <pc:docMk/>
          <pc:sldMk cId="2847126107" sldId="897"/>
        </pc:sldMkLst>
      </pc:sldChg>
      <pc:sldChg chg="add">
        <pc:chgData name="Thomas LANFRAY" userId="5dd29749-60dc-4737-8b20-e5f3a1e8bb26" providerId="ADAL" clId="{8D171D78-67B3-4959-AD9A-3B63457C21D1}" dt="2025-04-01T12:46:21.462" v="4612"/>
        <pc:sldMkLst>
          <pc:docMk/>
          <pc:sldMk cId="4045552951" sldId="898"/>
        </pc:sldMkLst>
      </pc:sldChg>
      <pc:sldChg chg="add">
        <pc:chgData name="Thomas LANFRAY" userId="5dd29749-60dc-4737-8b20-e5f3a1e8bb26" providerId="ADAL" clId="{8D171D78-67B3-4959-AD9A-3B63457C21D1}" dt="2025-04-01T12:46:21.462" v="4612"/>
        <pc:sldMkLst>
          <pc:docMk/>
          <pc:sldMk cId="1398610675" sldId="899"/>
        </pc:sldMkLst>
      </pc:sldChg>
      <pc:sldChg chg="add">
        <pc:chgData name="Thomas LANFRAY" userId="5dd29749-60dc-4737-8b20-e5f3a1e8bb26" providerId="ADAL" clId="{8D171D78-67B3-4959-AD9A-3B63457C21D1}" dt="2025-04-01T12:46:21.462" v="4612"/>
        <pc:sldMkLst>
          <pc:docMk/>
          <pc:sldMk cId="908891916" sldId="900"/>
        </pc:sldMkLst>
      </pc:sldChg>
      <pc:sldChg chg="add">
        <pc:chgData name="Thomas LANFRAY" userId="5dd29749-60dc-4737-8b20-e5f3a1e8bb26" providerId="ADAL" clId="{8D171D78-67B3-4959-AD9A-3B63457C21D1}" dt="2025-04-01T12:46:21.462" v="4612"/>
        <pc:sldMkLst>
          <pc:docMk/>
          <pc:sldMk cId="3707990027" sldId="901"/>
        </pc:sldMkLst>
      </pc:sldChg>
      <pc:sldChg chg="add">
        <pc:chgData name="Thomas LANFRAY" userId="5dd29749-60dc-4737-8b20-e5f3a1e8bb26" providerId="ADAL" clId="{8D171D78-67B3-4959-AD9A-3B63457C21D1}" dt="2025-04-01T12:46:21.462" v="4612"/>
        <pc:sldMkLst>
          <pc:docMk/>
          <pc:sldMk cId="1878898224" sldId="902"/>
        </pc:sldMkLst>
      </pc:sldChg>
      <pc:sldChg chg="add">
        <pc:chgData name="Thomas LANFRAY" userId="5dd29749-60dc-4737-8b20-e5f3a1e8bb26" providerId="ADAL" clId="{8D171D78-67B3-4959-AD9A-3B63457C21D1}" dt="2025-04-01T12:46:21.462" v="4612"/>
        <pc:sldMkLst>
          <pc:docMk/>
          <pc:sldMk cId="3650742890" sldId="903"/>
        </pc:sldMkLst>
      </pc:sldChg>
      <pc:sldChg chg="add">
        <pc:chgData name="Thomas LANFRAY" userId="5dd29749-60dc-4737-8b20-e5f3a1e8bb26" providerId="ADAL" clId="{8D171D78-67B3-4959-AD9A-3B63457C21D1}" dt="2025-04-01T12:46:21.462" v="4612"/>
        <pc:sldMkLst>
          <pc:docMk/>
          <pc:sldMk cId="3394442343" sldId="904"/>
        </pc:sldMkLst>
      </pc:sldChg>
      <pc:sldChg chg="add">
        <pc:chgData name="Thomas LANFRAY" userId="5dd29749-60dc-4737-8b20-e5f3a1e8bb26" providerId="ADAL" clId="{8D171D78-67B3-4959-AD9A-3B63457C21D1}" dt="2025-04-01T12:46:21.462" v="4612"/>
        <pc:sldMkLst>
          <pc:docMk/>
          <pc:sldMk cId="1628716754" sldId="905"/>
        </pc:sldMkLst>
      </pc:sldChg>
      <pc:sldChg chg="add">
        <pc:chgData name="Thomas LANFRAY" userId="5dd29749-60dc-4737-8b20-e5f3a1e8bb26" providerId="ADAL" clId="{8D171D78-67B3-4959-AD9A-3B63457C21D1}" dt="2025-04-01T12:46:21.462" v="4612"/>
        <pc:sldMkLst>
          <pc:docMk/>
          <pc:sldMk cId="4132284467" sldId="906"/>
        </pc:sldMkLst>
      </pc:sldChg>
      <pc:sldChg chg="add">
        <pc:chgData name="Thomas LANFRAY" userId="5dd29749-60dc-4737-8b20-e5f3a1e8bb26" providerId="ADAL" clId="{8D171D78-67B3-4959-AD9A-3B63457C21D1}" dt="2025-04-01T12:46:21.462" v="4612"/>
        <pc:sldMkLst>
          <pc:docMk/>
          <pc:sldMk cId="244759111" sldId="909"/>
        </pc:sldMkLst>
      </pc:sldChg>
      <pc:sldChg chg="add">
        <pc:chgData name="Thomas LANFRAY" userId="5dd29749-60dc-4737-8b20-e5f3a1e8bb26" providerId="ADAL" clId="{8D171D78-67B3-4959-AD9A-3B63457C21D1}" dt="2025-04-01T12:46:21.462" v="4612"/>
        <pc:sldMkLst>
          <pc:docMk/>
          <pc:sldMk cId="2005155142" sldId="910"/>
        </pc:sldMkLst>
      </pc:sldChg>
      <pc:sldChg chg="add">
        <pc:chgData name="Thomas LANFRAY" userId="5dd29749-60dc-4737-8b20-e5f3a1e8bb26" providerId="ADAL" clId="{8D171D78-67B3-4959-AD9A-3B63457C21D1}" dt="2025-04-01T12:46:21.462" v="4612"/>
        <pc:sldMkLst>
          <pc:docMk/>
          <pc:sldMk cId="3231539252" sldId="911"/>
        </pc:sldMkLst>
      </pc:sldChg>
      <pc:sldChg chg="add">
        <pc:chgData name="Thomas LANFRAY" userId="5dd29749-60dc-4737-8b20-e5f3a1e8bb26" providerId="ADAL" clId="{8D171D78-67B3-4959-AD9A-3B63457C21D1}" dt="2025-04-01T12:46:21.462" v="4612"/>
        <pc:sldMkLst>
          <pc:docMk/>
          <pc:sldMk cId="3909435373" sldId="912"/>
        </pc:sldMkLst>
      </pc:sldChg>
      <pc:sldChg chg="add">
        <pc:chgData name="Thomas LANFRAY" userId="5dd29749-60dc-4737-8b20-e5f3a1e8bb26" providerId="ADAL" clId="{8D171D78-67B3-4959-AD9A-3B63457C21D1}" dt="2025-04-01T12:46:21.462" v="4612"/>
        <pc:sldMkLst>
          <pc:docMk/>
          <pc:sldMk cId="2341989146" sldId="913"/>
        </pc:sldMkLst>
      </pc:sldChg>
      <pc:sldChg chg="add">
        <pc:chgData name="Thomas LANFRAY" userId="5dd29749-60dc-4737-8b20-e5f3a1e8bb26" providerId="ADAL" clId="{8D171D78-67B3-4959-AD9A-3B63457C21D1}" dt="2025-04-01T12:46:21.462" v="4612"/>
        <pc:sldMkLst>
          <pc:docMk/>
          <pc:sldMk cId="3440081773" sldId="914"/>
        </pc:sldMkLst>
      </pc:sldChg>
      <pc:sldChg chg="add">
        <pc:chgData name="Thomas LANFRAY" userId="5dd29749-60dc-4737-8b20-e5f3a1e8bb26" providerId="ADAL" clId="{8D171D78-67B3-4959-AD9A-3B63457C21D1}" dt="2025-04-01T12:46:21.462" v="4612"/>
        <pc:sldMkLst>
          <pc:docMk/>
          <pc:sldMk cId="3675707846" sldId="915"/>
        </pc:sldMkLst>
      </pc:sldChg>
      <pc:sldChg chg="add">
        <pc:chgData name="Thomas LANFRAY" userId="5dd29749-60dc-4737-8b20-e5f3a1e8bb26" providerId="ADAL" clId="{8D171D78-67B3-4959-AD9A-3B63457C21D1}" dt="2025-04-01T12:46:21.462" v="4612"/>
        <pc:sldMkLst>
          <pc:docMk/>
          <pc:sldMk cId="2449081983" sldId="916"/>
        </pc:sldMkLst>
      </pc:sldChg>
      <pc:sldChg chg="add">
        <pc:chgData name="Thomas LANFRAY" userId="5dd29749-60dc-4737-8b20-e5f3a1e8bb26" providerId="ADAL" clId="{8D171D78-67B3-4959-AD9A-3B63457C21D1}" dt="2025-04-01T12:46:21.462" v="4612"/>
        <pc:sldMkLst>
          <pc:docMk/>
          <pc:sldMk cId="357187709" sldId="917"/>
        </pc:sldMkLst>
      </pc:sldChg>
      <pc:sldChg chg="add">
        <pc:chgData name="Thomas LANFRAY" userId="5dd29749-60dc-4737-8b20-e5f3a1e8bb26" providerId="ADAL" clId="{8D171D78-67B3-4959-AD9A-3B63457C21D1}" dt="2025-04-01T12:46:21.462" v="4612"/>
        <pc:sldMkLst>
          <pc:docMk/>
          <pc:sldMk cId="3808501739" sldId="918"/>
        </pc:sldMkLst>
      </pc:sldChg>
      <pc:sldChg chg="add">
        <pc:chgData name="Thomas LANFRAY" userId="5dd29749-60dc-4737-8b20-e5f3a1e8bb26" providerId="ADAL" clId="{8D171D78-67B3-4959-AD9A-3B63457C21D1}" dt="2025-04-01T12:46:21.462" v="4612"/>
        <pc:sldMkLst>
          <pc:docMk/>
          <pc:sldMk cId="1403300830" sldId="919"/>
        </pc:sldMkLst>
      </pc:sldChg>
      <pc:sldChg chg="add">
        <pc:chgData name="Thomas LANFRAY" userId="5dd29749-60dc-4737-8b20-e5f3a1e8bb26" providerId="ADAL" clId="{8D171D78-67B3-4959-AD9A-3B63457C21D1}" dt="2025-04-01T12:46:21.462" v="4612"/>
        <pc:sldMkLst>
          <pc:docMk/>
          <pc:sldMk cId="3202482234" sldId="920"/>
        </pc:sldMkLst>
      </pc:sldChg>
      <pc:sldChg chg="add">
        <pc:chgData name="Thomas LANFRAY" userId="5dd29749-60dc-4737-8b20-e5f3a1e8bb26" providerId="ADAL" clId="{8D171D78-67B3-4959-AD9A-3B63457C21D1}" dt="2025-04-01T12:46:21.462" v="4612"/>
        <pc:sldMkLst>
          <pc:docMk/>
          <pc:sldMk cId="45885954" sldId="923"/>
        </pc:sldMkLst>
      </pc:sldChg>
      <pc:sldChg chg="add">
        <pc:chgData name="Thomas LANFRAY" userId="5dd29749-60dc-4737-8b20-e5f3a1e8bb26" providerId="ADAL" clId="{8D171D78-67B3-4959-AD9A-3B63457C21D1}" dt="2025-04-01T12:46:21.462" v="4612"/>
        <pc:sldMkLst>
          <pc:docMk/>
          <pc:sldMk cId="2691062792" sldId="924"/>
        </pc:sldMkLst>
      </pc:sldChg>
      <pc:sldChg chg="add">
        <pc:chgData name="Thomas LANFRAY" userId="5dd29749-60dc-4737-8b20-e5f3a1e8bb26" providerId="ADAL" clId="{8D171D78-67B3-4959-AD9A-3B63457C21D1}" dt="2025-04-01T12:46:21.462" v="4612"/>
        <pc:sldMkLst>
          <pc:docMk/>
          <pc:sldMk cId="2083841965" sldId="925"/>
        </pc:sldMkLst>
      </pc:sldChg>
      <pc:sldChg chg="add">
        <pc:chgData name="Thomas LANFRAY" userId="5dd29749-60dc-4737-8b20-e5f3a1e8bb26" providerId="ADAL" clId="{8D171D78-67B3-4959-AD9A-3B63457C21D1}" dt="2025-04-01T12:46:21.462" v="4612"/>
        <pc:sldMkLst>
          <pc:docMk/>
          <pc:sldMk cId="2585492701" sldId="926"/>
        </pc:sldMkLst>
      </pc:sldChg>
      <pc:sldChg chg="add">
        <pc:chgData name="Thomas LANFRAY" userId="5dd29749-60dc-4737-8b20-e5f3a1e8bb26" providerId="ADAL" clId="{8D171D78-67B3-4959-AD9A-3B63457C21D1}" dt="2025-04-01T12:46:21.462" v="4612"/>
        <pc:sldMkLst>
          <pc:docMk/>
          <pc:sldMk cId="4072449646" sldId="927"/>
        </pc:sldMkLst>
      </pc:sldChg>
      <pc:sldChg chg="add">
        <pc:chgData name="Thomas LANFRAY" userId="5dd29749-60dc-4737-8b20-e5f3a1e8bb26" providerId="ADAL" clId="{8D171D78-67B3-4959-AD9A-3B63457C21D1}" dt="2025-04-01T12:46:21.462" v="4612"/>
        <pc:sldMkLst>
          <pc:docMk/>
          <pc:sldMk cId="1898535343" sldId="928"/>
        </pc:sldMkLst>
      </pc:sldChg>
      <pc:sldChg chg="add">
        <pc:chgData name="Thomas LANFRAY" userId="5dd29749-60dc-4737-8b20-e5f3a1e8bb26" providerId="ADAL" clId="{8D171D78-67B3-4959-AD9A-3B63457C21D1}" dt="2025-04-01T12:46:21.462" v="4612"/>
        <pc:sldMkLst>
          <pc:docMk/>
          <pc:sldMk cId="2255244791" sldId="929"/>
        </pc:sldMkLst>
      </pc:sldChg>
      <pc:sldChg chg="add">
        <pc:chgData name="Thomas LANFRAY" userId="5dd29749-60dc-4737-8b20-e5f3a1e8bb26" providerId="ADAL" clId="{8D171D78-67B3-4959-AD9A-3B63457C21D1}" dt="2025-04-01T12:46:21.462" v="4612"/>
        <pc:sldMkLst>
          <pc:docMk/>
          <pc:sldMk cId="2188864327" sldId="930"/>
        </pc:sldMkLst>
      </pc:sldChg>
      <pc:sldChg chg="add">
        <pc:chgData name="Thomas LANFRAY" userId="5dd29749-60dc-4737-8b20-e5f3a1e8bb26" providerId="ADAL" clId="{8D171D78-67B3-4959-AD9A-3B63457C21D1}" dt="2025-04-01T12:46:21.462" v="4612"/>
        <pc:sldMkLst>
          <pc:docMk/>
          <pc:sldMk cId="2244928435" sldId="931"/>
        </pc:sldMkLst>
      </pc:sldChg>
      <pc:sldChg chg="add">
        <pc:chgData name="Thomas LANFRAY" userId="5dd29749-60dc-4737-8b20-e5f3a1e8bb26" providerId="ADAL" clId="{8D171D78-67B3-4959-AD9A-3B63457C21D1}" dt="2025-04-01T12:46:21.462" v="4612"/>
        <pc:sldMkLst>
          <pc:docMk/>
          <pc:sldMk cId="3174136669" sldId="933"/>
        </pc:sldMkLst>
      </pc:sldChg>
      <pc:sldChg chg="add">
        <pc:chgData name="Thomas LANFRAY" userId="5dd29749-60dc-4737-8b20-e5f3a1e8bb26" providerId="ADAL" clId="{8D171D78-67B3-4959-AD9A-3B63457C21D1}" dt="2025-04-01T12:46:21.462" v="4612"/>
        <pc:sldMkLst>
          <pc:docMk/>
          <pc:sldMk cId="160224004" sldId="934"/>
        </pc:sldMkLst>
      </pc:sldChg>
      <pc:sldChg chg="add">
        <pc:chgData name="Thomas LANFRAY" userId="5dd29749-60dc-4737-8b20-e5f3a1e8bb26" providerId="ADAL" clId="{8D171D78-67B3-4959-AD9A-3B63457C21D1}" dt="2025-04-01T12:46:21.462" v="4612"/>
        <pc:sldMkLst>
          <pc:docMk/>
          <pc:sldMk cId="3029146106" sldId="935"/>
        </pc:sldMkLst>
      </pc:sldChg>
      <pc:sldChg chg="add">
        <pc:chgData name="Thomas LANFRAY" userId="5dd29749-60dc-4737-8b20-e5f3a1e8bb26" providerId="ADAL" clId="{8D171D78-67B3-4959-AD9A-3B63457C21D1}" dt="2025-04-01T12:46:21.462" v="4612"/>
        <pc:sldMkLst>
          <pc:docMk/>
          <pc:sldMk cId="3753500569" sldId="936"/>
        </pc:sldMkLst>
      </pc:sldChg>
      <pc:sldChg chg="add">
        <pc:chgData name="Thomas LANFRAY" userId="5dd29749-60dc-4737-8b20-e5f3a1e8bb26" providerId="ADAL" clId="{8D171D78-67B3-4959-AD9A-3B63457C21D1}" dt="2025-04-01T12:46:21.462" v="4612"/>
        <pc:sldMkLst>
          <pc:docMk/>
          <pc:sldMk cId="4117645055" sldId="937"/>
        </pc:sldMkLst>
      </pc:sldChg>
      <pc:sldChg chg="add">
        <pc:chgData name="Thomas LANFRAY" userId="5dd29749-60dc-4737-8b20-e5f3a1e8bb26" providerId="ADAL" clId="{8D171D78-67B3-4959-AD9A-3B63457C21D1}" dt="2025-04-01T12:46:21.462" v="4612"/>
        <pc:sldMkLst>
          <pc:docMk/>
          <pc:sldMk cId="3261259011" sldId="939"/>
        </pc:sldMkLst>
      </pc:sldChg>
      <pc:sldChg chg="add">
        <pc:chgData name="Thomas LANFRAY" userId="5dd29749-60dc-4737-8b20-e5f3a1e8bb26" providerId="ADAL" clId="{8D171D78-67B3-4959-AD9A-3B63457C21D1}" dt="2025-04-01T12:46:21.462" v="4612"/>
        <pc:sldMkLst>
          <pc:docMk/>
          <pc:sldMk cId="1805995439" sldId="940"/>
        </pc:sldMkLst>
      </pc:sldChg>
      <pc:sldChg chg="add">
        <pc:chgData name="Thomas LANFRAY" userId="5dd29749-60dc-4737-8b20-e5f3a1e8bb26" providerId="ADAL" clId="{8D171D78-67B3-4959-AD9A-3B63457C21D1}" dt="2025-04-01T12:46:21.462" v="4612"/>
        <pc:sldMkLst>
          <pc:docMk/>
          <pc:sldMk cId="2208274737" sldId="941"/>
        </pc:sldMkLst>
      </pc:sldChg>
      <pc:sldChg chg="add">
        <pc:chgData name="Thomas LANFRAY" userId="5dd29749-60dc-4737-8b20-e5f3a1e8bb26" providerId="ADAL" clId="{8D171D78-67B3-4959-AD9A-3B63457C21D1}" dt="2025-04-01T12:46:21.462" v="4612"/>
        <pc:sldMkLst>
          <pc:docMk/>
          <pc:sldMk cId="1706207973" sldId="942"/>
        </pc:sldMkLst>
      </pc:sldChg>
      <pc:sldChg chg="add">
        <pc:chgData name="Thomas LANFRAY" userId="5dd29749-60dc-4737-8b20-e5f3a1e8bb26" providerId="ADAL" clId="{8D171D78-67B3-4959-AD9A-3B63457C21D1}" dt="2025-04-01T12:46:21.462" v="4612"/>
        <pc:sldMkLst>
          <pc:docMk/>
          <pc:sldMk cId="1593403653" sldId="943"/>
        </pc:sldMkLst>
      </pc:sldChg>
      <pc:sldChg chg="add">
        <pc:chgData name="Thomas LANFRAY" userId="5dd29749-60dc-4737-8b20-e5f3a1e8bb26" providerId="ADAL" clId="{8D171D78-67B3-4959-AD9A-3B63457C21D1}" dt="2025-04-01T12:46:21.462" v="4612"/>
        <pc:sldMkLst>
          <pc:docMk/>
          <pc:sldMk cId="2505344906" sldId="944"/>
        </pc:sldMkLst>
      </pc:sldChg>
      <pc:sldChg chg="add">
        <pc:chgData name="Thomas LANFRAY" userId="5dd29749-60dc-4737-8b20-e5f3a1e8bb26" providerId="ADAL" clId="{8D171D78-67B3-4959-AD9A-3B63457C21D1}" dt="2025-04-01T12:46:21.462" v="4612"/>
        <pc:sldMkLst>
          <pc:docMk/>
          <pc:sldMk cId="23727224" sldId="946"/>
        </pc:sldMkLst>
      </pc:sldChg>
      <pc:sldChg chg="add">
        <pc:chgData name="Thomas LANFRAY" userId="5dd29749-60dc-4737-8b20-e5f3a1e8bb26" providerId="ADAL" clId="{8D171D78-67B3-4959-AD9A-3B63457C21D1}" dt="2025-04-01T12:46:21.462" v="4612"/>
        <pc:sldMkLst>
          <pc:docMk/>
          <pc:sldMk cId="3831071926" sldId="954"/>
        </pc:sldMkLst>
      </pc:sldChg>
      <pc:sldChg chg="add">
        <pc:chgData name="Thomas LANFRAY" userId="5dd29749-60dc-4737-8b20-e5f3a1e8bb26" providerId="ADAL" clId="{8D171D78-67B3-4959-AD9A-3B63457C21D1}" dt="2025-04-01T12:46:21.462" v="4612"/>
        <pc:sldMkLst>
          <pc:docMk/>
          <pc:sldMk cId="2270114763" sldId="955"/>
        </pc:sldMkLst>
      </pc:sldChg>
      <pc:sldChg chg="add">
        <pc:chgData name="Thomas LANFRAY" userId="5dd29749-60dc-4737-8b20-e5f3a1e8bb26" providerId="ADAL" clId="{8D171D78-67B3-4959-AD9A-3B63457C21D1}" dt="2025-04-01T12:46:21.462" v="4612"/>
        <pc:sldMkLst>
          <pc:docMk/>
          <pc:sldMk cId="1972031934" sldId="956"/>
        </pc:sldMkLst>
      </pc:sldChg>
      <pc:sldChg chg="add">
        <pc:chgData name="Thomas LANFRAY" userId="5dd29749-60dc-4737-8b20-e5f3a1e8bb26" providerId="ADAL" clId="{8D171D78-67B3-4959-AD9A-3B63457C21D1}" dt="2025-04-01T12:46:21.462" v="4612"/>
        <pc:sldMkLst>
          <pc:docMk/>
          <pc:sldMk cId="75211384" sldId="958"/>
        </pc:sldMkLst>
      </pc:sldChg>
      <pc:sldChg chg="add">
        <pc:chgData name="Thomas LANFRAY" userId="5dd29749-60dc-4737-8b20-e5f3a1e8bb26" providerId="ADAL" clId="{8D171D78-67B3-4959-AD9A-3B63457C21D1}" dt="2025-04-01T12:46:21.462" v="4612"/>
        <pc:sldMkLst>
          <pc:docMk/>
          <pc:sldMk cId="2789677278" sldId="959"/>
        </pc:sldMkLst>
      </pc:sldChg>
      <pc:sldChg chg="add">
        <pc:chgData name="Thomas LANFRAY" userId="5dd29749-60dc-4737-8b20-e5f3a1e8bb26" providerId="ADAL" clId="{8D171D78-67B3-4959-AD9A-3B63457C21D1}" dt="2025-04-01T12:46:21.462" v="4612"/>
        <pc:sldMkLst>
          <pc:docMk/>
          <pc:sldMk cId="1223213919" sldId="960"/>
        </pc:sldMkLst>
      </pc:sldChg>
      <pc:sldChg chg="add">
        <pc:chgData name="Thomas LANFRAY" userId="5dd29749-60dc-4737-8b20-e5f3a1e8bb26" providerId="ADAL" clId="{8D171D78-67B3-4959-AD9A-3B63457C21D1}" dt="2025-04-01T12:46:21.462" v="4612"/>
        <pc:sldMkLst>
          <pc:docMk/>
          <pc:sldMk cId="990447193" sldId="961"/>
        </pc:sldMkLst>
      </pc:sldChg>
      <pc:sldChg chg="add">
        <pc:chgData name="Thomas LANFRAY" userId="5dd29749-60dc-4737-8b20-e5f3a1e8bb26" providerId="ADAL" clId="{8D171D78-67B3-4959-AD9A-3B63457C21D1}" dt="2025-04-01T12:46:21.462" v="4612"/>
        <pc:sldMkLst>
          <pc:docMk/>
          <pc:sldMk cId="3167988393" sldId="962"/>
        </pc:sldMkLst>
      </pc:sldChg>
      <pc:sldChg chg="add">
        <pc:chgData name="Thomas LANFRAY" userId="5dd29749-60dc-4737-8b20-e5f3a1e8bb26" providerId="ADAL" clId="{8D171D78-67B3-4959-AD9A-3B63457C21D1}" dt="2025-04-01T12:46:21.462" v="4612"/>
        <pc:sldMkLst>
          <pc:docMk/>
          <pc:sldMk cId="53730550" sldId="963"/>
        </pc:sldMkLst>
      </pc:sldChg>
      <pc:sldChg chg="add">
        <pc:chgData name="Thomas LANFRAY" userId="5dd29749-60dc-4737-8b20-e5f3a1e8bb26" providerId="ADAL" clId="{8D171D78-67B3-4959-AD9A-3B63457C21D1}" dt="2025-04-01T12:46:21.462" v="4612"/>
        <pc:sldMkLst>
          <pc:docMk/>
          <pc:sldMk cId="1962843251" sldId="964"/>
        </pc:sldMkLst>
      </pc:sldChg>
      <pc:sldChg chg="add">
        <pc:chgData name="Thomas LANFRAY" userId="5dd29749-60dc-4737-8b20-e5f3a1e8bb26" providerId="ADAL" clId="{8D171D78-67B3-4959-AD9A-3B63457C21D1}" dt="2025-04-01T12:46:21.462" v="4612"/>
        <pc:sldMkLst>
          <pc:docMk/>
          <pc:sldMk cId="2234718141" sldId="965"/>
        </pc:sldMkLst>
      </pc:sldChg>
      <pc:sldChg chg="add">
        <pc:chgData name="Thomas LANFRAY" userId="5dd29749-60dc-4737-8b20-e5f3a1e8bb26" providerId="ADAL" clId="{8D171D78-67B3-4959-AD9A-3B63457C21D1}" dt="2025-04-01T12:46:21.462" v="4612"/>
        <pc:sldMkLst>
          <pc:docMk/>
          <pc:sldMk cId="1915849173" sldId="966"/>
        </pc:sldMkLst>
      </pc:sldChg>
      <pc:sldChg chg="add">
        <pc:chgData name="Thomas LANFRAY" userId="5dd29749-60dc-4737-8b20-e5f3a1e8bb26" providerId="ADAL" clId="{8D171D78-67B3-4959-AD9A-3B63457C21D1}" dt="2025-04-01T12:46:21.462" v="4612"/>
        <pc:sldMkLst>
          <pc:docMk/>
          <pc:sldMk cId="299710110" sldId="967"/>
        </pc:sldMkLst>
      </pc:sldChg>
      <pc:sldChg chg="add">
        <pc:chgData name="Thomas LANFRAY" userId="5dd29749-60dc-4737-8b20-e5f3a1e8bb26" providerId="ADAL" clId="{8D171D78-67B3-4959-AD9A-3B63457C21D1}" dt="2025-04-01T12:46:21.462" v="4612"/>
        <pc:sldMkLst>
          <pc:docMk/>
          <pc:sldMk cId="3931530591" sldId="971"/>
        </pc:sldMkLst>
      </pc:sldChg>
      <pc:sldChg chg="add">
        <pc:chgData name="Thomas LANFRAY" userId="5dd29749-60dc-4737-8b20-e5f3a1e8bb26" providerId="ADAL" clId="{8D171D78-67B3-4959-AD9A-3B63457C21D1}" dt="2025-04-01T12:46:21.462" v="4612"/>
        <pc:sldMkLst>
          <pc:docMk/>
          <pc:sldMk cId="2211051585" sldId="972"/>
        </pc:sldMkLst>
      </pc:sldChg>
      <pc:sldChg chg="add">
        <pc:chgData name="Thomas LANFRAY" userId="5dd29749-60dc-4737-8b20-e5f3a1e8bb26" providerId="ADAL" clId="{8D171D78-67B3-4959-AD9A-3B63457C21D1}" dt="2025-04-01T12:46:21.462" v="4612"/>
        <pc:sldMkLst>
          <pc:docMk/>
          <pc:sldMk cId="1480996416" sldId="973"/>
        </pc:sldMkLst>
      </pc:sldChg>
      <pc:sldChg chg="add">
        <pc:chgData name="Thomas LANFRAY" userId="5dd29749-60dc-4737-8b20-e5f3a1e8bb26" providerId="ADAL" clId="{8D171D78-67B3-4959-AD9A-3B63457C21D1}" dt="2025-04-01T12:46:21.462" v="4612"/>
        <pc:sldMkLst>
          <pc:docMk/>
          <pc:sldMk cId="3904614307" sldId="974"/>
        </pc:sldMkLst>
      </pc:sldChg>
      <pc:sldChg chg="add">
        <pc:chgData name="Thomas LANFRAY" userId="5dd29749-60dc-4737-8b20-e5f3a1e8bb26" providerId="ADAL" clId="{8D171D78-67B3-4959-AD9A-3B63457C21D1}" dt="2025-04-01T12:46:21.462" v="4612"/>
        <pc:sldMkLst>
          <pc:docMk/>
          <pc:sldMk cId="3169106187" sldId="975"/>
        </pc:sldMkLst>
      </pc:sldChg>
      <pc:sldChg chg="add">
        <pc:chgData name="Thomas LANFRAY" userId="5dd29749-60dc-4737-8b20-e5f3a1e8bb26" providerId="ADAL" clId="{8D171D78-67B3-4959-AD9A-3B63457C21D1}" dt="2025-04-01T12:46:21.462" v="4612"/>
        <pc:sldMkLst>
          <pc:docMk/>
          <pc:sldMk cId="767216292" sldId="976"/>
        </pc:sldMkLst>
      </pc:sldChg>
      <pc:sldChg chg="add">
        <pc:chgData name="Thomas LANFRAY" userId="5dd29749-60dc-4737-8b20-e5f3a1e8bb26" providerId="ADAL" clId="{8D171D78-67B3-4959-AD9A-3B63457C21D1}" dt="2025-04-01T12:46:21.462" v="4612"/>
        <pc:sldMkLst>
          <pc:docMk/>
          <pc:sldMk cId="2779288171" sldId="977"/>
        </pc:sldMkLst>
      </pc:sldChg>
      <pc:sldChg chg="add">
        <pc:chgData name="Thomas LANFRAY" userId="5dd29749-60dc-4737-8b20-e5f3a1e8bb26" providerId="ADAL" clId="{8D171D78-67B3-4959-AD9A-3B63457C21D1}" dt="2025-04-01T12:46:21.462" v="4612"/>
        <pc:sldMkLst>
          <pc:docMk/>
          <pc:sldMk cId="1627391734" sldId="978"/>
        </pc:sldMkLst>
      </pc:sldChg>
      <pc:sldChg chg="add">
        <pc:chgData name="Thomas LANFRAY" userId="5dd29749-60dc-4737-8b20-e5f3a1e8bb26" providerId="ADAL" clId="{8D171D78-67B3-4959-AD9A-3B63457C21D1}" dt="2025-04-01T12:46:21.462" v="4612"/>
        <pc:sldMkLst>
          <pc:docMk/>
          <pc:sldMk cId="1687921760" sldId="979"/>
        </pc:sldMkLst>
      </pc:sldChg>
      <pc:sldChg chg="add">
        <pc:chgData name="Thomas LANFRAY" userId="5dd29749-60dc-4737-8b20-e5f3a1e8bb26" providerId="ADAL" clId="{8D171D78-67B3-4959-AD9A-3B63457C21D1}" dt="2025-04-01T12:46:21.462" v="4612"/>
        <pc:sldMkLst>
          <pc:docMk/>
          <pc:sldMk cId="3114802840" sldId="980"/>
        </pc:sldMkLst>
      </pc:sldChg>
      <pc:sldChg chg="add">
        <pc:chgData name="Thomas LANFRAY" userId="5dd29749-60dc-4737-8b20-e5f3a1e8bb26" providerId="ADAL" clId="{8D171D78-67B3-4959-AD9A-3B63457C21D1}" dt="2025-04-01T12:46:21.462" v="4612"/>
        <pc:sldMkLst>
          <pc:docMk/>
          <pc:sldMk cId="1129375928" sldId="981"/>
        </pc:sldMkLst>
      </pc:sldChg>
      <pc:sldChg chg="add">
        <pc:chgData name="Thomas LANFRAY" userId="5dd29749-60dc-4737-8b20-e5f3a1e8bb26" providerId="ADAL" clId="{8D171D78-67B3-4959-AD9A-3B63457C21D1}" dt="2025-04-01T12:46:21.462" v="4612"/>
        <pc:sldMkLst>
          <pc:docMk/>
          <pc:sldMk cId="1687211500" sldId="982"/>
        </pc:sldMkLst>
      </pc:sldChg>
      <pc:sldChg chg="add">
        <pc:chgData name="Thomas LANFRAY" userId="5dd29749-60dc-4737-8b20-e5f3a1e8bb26" providerId="ADAL" clId="{8D171D78-67B3-4959-AD9A-3B63457C21D1}" dt="2025-04-01T12:46:21.462" v="4612"/>
        <pc:sldMkLst>
          <pc:docMk/>
          <pc:sldMk cId="982293687" sldId="983"/>
        </pc:sldMkLst>
      </pc:sldChg>
      <pc:sldChg chg="add">
        <pc:chgData name="Thomas LANFRAY" userId="5dd29749-60dc-4737-8b20-e5f3a1e8bb26" providerId="ADAL" clId="{8D171D78-67B3-4959-AD9A-3B63457C21D1}" dt="2025-04-01T12:46:21.462" v="4612"/>
        <pc:sldMkLst>
          <pc:docMk/>
          <pc:sldMk cId="4201709178" sldId="984"/>
        </pc:sldMkLst>
      </pc:sldChg>
      <pc:sldChg chg="add">
        <pc:chgData name="Thomas LANFRAY" userId="5dd29749-60dc-4737-8b20-e5f3a1e8bb26" providerId="ADAL" clId="{8D171D78-67B3-4959-AD9A-3B63457C21D1}" dt="2025-04-01T12:46:21.462" v="4612"/>
        <pc:sldMkLst>
          <pc:docMk/>
          <pc:sldMk cId="62124766" sldId="985"/>
        </pc:sldMkLst>
      </pc:sldChg>
      <pc:sldChg chg="add">
        <pc:chgData name="Thomas LANFRAY" userId="5dd29749-60dc-4737-8b20-e5f3a1e8bb26" providerId="ADAL" clId="{8D171D78-67B3-4959-AD9A-3B63457C21D1}" dt="2025-04-01T12:46:21.462" v="4612"/>
        <pc:sldMkLst>
          <pc:docMk/>
          <pc:sldMk cId="1902370602" sldId="988"/>
        </pc:sldMkLst>
      </pc:sldChg>
      <pc:sldChg chg="add">
        <pc:chgData name="Thomas LANFRAY" userId="5dd29749-60dc-4737-8b20-e5f3a1e8bb26" providerId="ADAL" clId="{8D171D78-67B3-4959-AD9A-3B63457C21D1}" dt="2025-04-01T12:46:21.462" v="4612"/>
        <pc:sldMkLst>
          <pc:docMk/>
          <pc:sldMk cId="3764259999" sldId="994"/>
        </pc:sldMkLst>
      </pc:sldChg>
      <pc:sldChg chg="add">
        <pc:chgData name="Thomas LANFRAY" userId="5dd29749-60dc-4737-8b20-e5f3a1e8bb26" providerId="ADAL" clId="{8D171D78-67B3-4959-AD9A-3B63457C21D1}" dt="2025-04-01T12:46:21.462" v="4612"/>
        <pc:sldMkLst>
          <pc:docMk/>
          <pc:sldMk cId="705977072" sldId="995"/>
        </pc:sldMkLst>
      </pc:sldChg>
      <pc:sldChg chg="add">
        <pc:chgData name="Thomas LANFRAY" userId="5dd29749-60dc-4737-8b20-e5f3a1e8bb26" providerId="ADAL" clId="{8D171D78-67B3-4959-AD9A-3B63457C21D1}" dt="2025-04-01T12:46:21.462" v="4612"/>
        <pc:sldMkLst>
          <pc:docMk/>
          <pc:sldMk cId="1879337949" sldId="996"/>
        </pc:sldMkLst>
      </pc:sldChg>
      <pc:sldChg chg="add">
        <pc:chgData name="Thomas LANFRAY" userId="5dd29749-60dc-4737-8b20-e5f3a1e8bb26" providerId="ADAL" clId="{8D171D78-67B3-4959-AD9A-3B63457C21D1}" dt="2025-04-01T12:46:21.462" v="4612"/>
        <pc:sldMkLst>
          <pc:docMk/>
          <pc:sldMk cId="3886613928" sldId="997"/>
        </pc:sldMkLst>
      </pc:sldChg>
      <pc:sldChg chg="add">
        <pc:chgData name="Thomas LANFRAY" userId="5dd29749-60dc-4737-8b20-e5f3a1e8bb26" providerId="ADAL" clId="{8D171D78-67B3-4959-AD9A-3B63457C21D1}" dt="2025-04-01T12:46:21.462" v="4612"/>
        <pc:sldMkLst>
          <pc:docMk/>
          <pc:sldMk cId="4267045187" sldId="998"/>
        </pc:sldMkLst>
      </pc:sldChg>
      <pc:sldChg chg="add">
        <pc:chgData name="Thomas LANFRAY" userId="5dd29749-60dc-4737-8b20-e5f3a1e8bb26" providerId="ADAL" clId="{8D171D78-67B3-4959-AD9A-3B63457C21D1}" dt="2025-04-01T12:46:21.462" v="4612"/>
        <pc:sldMkLst>
          <pc:docMk/>
          <pc:sldMk cId="361950832" sldId="999"/>
        </pc:sldMkLst>
      </pc:sldChg>
      <pc:sldChg chg="add">
        <pc:chgData name="Thomas LANFRAY" userId="5dd29749-60dc-4737-8b20-e5f3a1e8bb26" providerId="ADAL" clId="{8D171D78-67B3-4959-AD9A-3B63457C21D1}" dt="2025-04-01T12:46:21.462" v="4612"/>
        <pc:sldMkLst>
          <pc:docMk/>
          <pc:sldMk cId="969493361" sldId="1000"/>
        </pc:sldMkLst>
      </pc:sldChg>
      <pc:sldChg chg="add">
        <pc:chgData name="Thomas LANFRAY" userId="5dd29749-60dc-4737-8b20-e5f3a1e8bb26" providerId="ADAL" clId="{8D171D78-67B3-4959-AD9A-3B63457C21D1}" dt="2025-04-01T12:46:21.462" v="4612"/>
        <pc:sldMkLst>
          <pc:docMk/>
          <pc:sldMk cId="4097696543" sldId="1001"/>
        </pc:sldMkLst>
      </pc:sldChg>
      <pc:sldChg chg="add">
        <pc:chgData name="Thomas LANFRAY" userId="5dd29749-60dc-4737-8b20-e5f3a1e8bb26" providerId="ADAL" clId="{8D171D78-67B3-4959-AD9A-3B63457C21D1}" dt="2025-04-01T12:46:21.462" v="4612"/>
        <pc:sldMkLst>
          <pc:docMk/>
          <pc:sldMk cId="164006337" sldId="1002"/>
        </pc:sldMkLst>
      </pc:sldChg>
      <pc:sldChg chg="modSp add mod">
        <pc:chgData name="Thomas LANFRAY" userId="5dd29749-60dc-4737-8b20-e5f3a1e8bb26" providerId="ADAL" clId="{8D171D78-67B3-4959-AD9A-3B63457C21D1}" dt="2025-04-01T12:51:06.560" v="4644" actId="20577"/>
        <pc:sldMkLst>
          <pc:docMk/>
          <pc:sldMk cId="2289265110" sldId="1003"/>
        </pc:sldMkLst>
        <pc:spChg chg="mod">
          <ac:chgData name="Thomas LANFRAY" userId="5dd29749-60dc-4737-8b20-e5f3a1e8bb26" providerId="ADAL" clId="{8D171D78-67B3-4959-AD9A-3B63457C21D1}" dt="2025-04-01T12:51:06.560" v="4644" actId="20577"/>
          <ac:spMkLst>
            <pc:docMk/>
            <pc:sldMk cId="2289265110" sldId="1003"/>
            <ac:spMk id="4" creationId="{827EA4DE-0D54-1D45-7503-88604D6EEC30}"/>
          </ac:spMkLst>
        </pc:spChg>
        <pc:spChg chg="mod">
          <ac:chgData name="Thomas LANFRAY" userId="5dd29749-60dc-4737-8b20-e5f3a1e8bb26" providerId="ADAL" clId="{8D171D78-67B3-4959-AD9A-3B63457C21D1}" dt="2025-04-01T12:50:52.971" v="4622" actId="20577"/>
          <ac:spMkLst>
            <pc:docMk/>
            <pc:sldMk cId="2289265110" sldId="1003"/>
            <ac:spMk id="12" creationId="{F0C4C33C-2912-CB53-F6B3-184D3370E66F}"/>
          </ac:spMkLst>
        </pc:spChg>
      </pc:sldChg>
      <pc:sldChg chg="add del">
        <pc:chgData name="Thomas LANFRAY" userId="5dd29749-60dc-4737-8b20-e5f3a1e8bb26" providerId="ADAL" clId="{8D171D78-67B3-4959-AD9A-3B63457C21D1}" dt="2025-04-01T12:51:11.610" v="4645" actId="47"/>
        <pc:sldMkLst>
          <pc:docMk/>
          <pc:sldMk cId="2448140017" sldId="1004"/>
        </pc:sldMkLst>
      </pc:sldChg>
      <pc:sldChg chg="add del">
        <pc:chgData name="Thomas LANFRAY" userId="5dd29749-60dc-4737-8b20-e5f3a1e8bb26" providerId="ADAL" clId="{8D171D78-67B3-4959-AD9A-3B63457C21D1}" dt="2025-04-01T12:51:11.610" v="4645" actId="47"/>
        <pc:sldMkLst>
          <pc:docMk/>
          <pc:sldMk cId="775493760" sldId="1005"/>
        </pc:sldMkLst>
      </pc:sldChg>
      <pc:sldChg chg="add del">
        <pc:chgData name="Thomas LANFRAY" userId="5dd29749-60dc-4737-8b20-e5f3a1e8bb26" providerId="ADAL" clId="{8D171D78-67B3-4959-AD9A-3B63457C21D1}" dt="2025-04-03T12:36:56.447" v="4661" actId="47"/>
        <pc:sldMkLst>
          <pc:docMk/>
          <pc:sldMk cId="964124894" sldId="1006"/>
        </pc:sldMkLst>
      </pc:sldChg>
      <pc:sldChg chg="modSp add del mod">
        <pc:chgData name="Thomas LANFRAY" userId="5dd29749-60dc-4737-8b20-e5f3a1e8bb26" providerId="ADAL" clId="{8D171D78-67B3-4959-AD9A-3B63457C21D1}" dt="2025-04-03T12:36:56.447" v="4661" actId="47"/>
        <pc:sldMkLst>
          <pc:docMk/>
          <pc:sldMk cId="3233746540" sldId="1007"/>
        </pc:sldMkLst>
        <pc:spChg chg="mod">
          <ac:chgData name="Thomas LANFRAY" userId="5dd29749-60dc-4737-8b20-e5f3a1e8bb26" providerId="ADAL" clId="{8D171D78-67B3-4959-AD9A-3B63457C21D1}" dt="2025-04-01T12:51:28.463" v="4654" actId="20577"/>
          <ac:spMkLst>
            <pc:docMk/>
            <pc:sldMk cId="3233746540" sldId="1007"/>
            <ac:spMk id="2" creationId="{50DA9BCF-E061-9CDB-49AC-23DF0A76A46D}"/>
          </ac:spMkLst>
        </pc:spChg>
      </pc:sldChg>
    </pc:docChg>
  </pc:docChgLst>
  <pc:docChgLst>
    <pc:chgData name="Thomas LANFRAY" userId="5dd29749-60dc-4737-8b20-e5f3a1e8bb26" providerId="ADAL" clId="{3663D157-3093-4C0C-84B4-1B771C5AB279}"/>
    <pc:docChg chg="custSel modSld">
      <pc:chgData name="Thomas LANFRAY" userId="5dd29749-60dc-4737-8b20-e5f3a1e8bb26" providerId="ADAL" clId="{3663D157-3093-4C0C-84B4-1B771C5AB279}" dt="2024-10-15T15:25:09.213" v="27" actId="478"/>
      <pc:docMkLst>
        <pc:docMk/>
      </pc:docMkLst>
      <pc:sldChg chg="addSp delSp modSp mod">
        <pc:chgData name="Thomas LANFRAY" userId="5dd29749-60dc-4737-8b20-e5f3a1e8bb26" providerId="ADAL" clId="{3663D157-3093-4C0C-84B4-1B771C5AB279}" dt="2024-10-15T15:25:09.213" v="27" actId="478"/>
        <pc:sldMkLst>
          <pc:docMk/>
          <pc:sldMk cId="736297631" sldId="258"/>
        </pc:sldMkLst>
      </pc:sldChg>
    </pc:docChg>
  </pc:docChgLst>
  <pc:docChgLst>
    <pc:chgData name="Thomas LANFRAY" userId="5dd29749-60dc-4737-8b20-e5f3a1e8bb26" providerId="ADAL" clId="{1F3ABD0B-B47E-46BE-AE84-C6F342407433}"/>
    <pc:docChg chg="custSel addSld modSld sldOrd">
      <pc:chgData name="Thomas LANFRAY" userId="5dd29749-60dc-4737-8b20-e5f3a1e8bb26" providerId="ADAL" clId="{1F3ABD0B-B47E-46BE-AE84-C6F342407433}" dt="2024-09-20T13:52:36.175" v="101" actId="1076"/>
      <pc:docMkLst>
        <pc:docMk/>
      </pc:docMkLst>
      <pc:sldChg chg="modSp mod">
        <pc:chgData name="Thomas LANFRAY" userId="5dd29749-60dc-4737-8b20-e5f3a1e8bb26" providerId="ADAL" clId="{1F3ABD0B-B47E-46BE-AE84-C6F342407433}" dt="2024-09-10T12:33:14.860" v="0" actId="12"/>
        <pc:sldMkLst>
          <pc:docMk/>
          <pc:sldMk cId="736297631" sldId="258"/>
        </pc:sldMkLst>
      </pc:sldChg>
      <pc:sldChg chg="modSp add mod">
        <pc:chgData name="Thomas LANFRAY" userId="5dd29749-60dc-4737-8b20-e5f3a1e8bb26" providerId="ADAL" clId="{1F3ABD0B-B47E-46BE-AE84-C6F342407433}" dt="2024-09-20T13:52:14.318" v="68" actId="5793"/>
        <pc:sldMkLst>
          <pc:docMk/>
          <pc:sldMk cId="2242487131" sldId="259"/>
        </pc:sldMkLst>
      </pc:sldChg>
      <pc:sldChg chg="modSp add mod ord">
        <pc:chgData name="Thomas LANFRAY" userId="5dd29749-60dc-4737-8b20-e5f3a1e8bb26" providerId="ADAL" clId="{1F3ABD0B-B47E-46BE-AE84-C6F342407433}" dt="2024-09-20T13:52:36.175" v="101" actId="1076"/>
        <pc:sldMkLst>
          <pc:docMk/>
          <pc:sldMk cId="930823380" sldId="260"/>
        </pc:sldMkLst>
      </pc:sldChg>
    </pc:docChg>
  </pc:docChgLst>
  <pc:docChgLst>
    <pc:chgData name="Noémie DELLIER" userId="S::noemie.dellier@yvetot-normandie.fr::d823a7ae-8342-494a-ae18-c0b2ec435519" providerId="AD" clId="Web-{B0D120CB-63B7-4295-A1C7-22B2D1B7BA55}"/>
    <pc:docChg chg="modSld">
      <pc:chgData name="Noémie DELLIER" userId="S::noemie.dellier@yvetot-normandie.fr::d823a7ae-8342-494a-ae18-c0b2ec435519" providerId="AD" clId="Web-{B0D120CB-63B7-4295-A1C7-22B2D1B7BA55}" dt="2025-04-02T09:13:42.994" v="3" actId="20577"/>
      <pc:docMkLst>
        <pc:docMk/>
      </pc:docMkLst>
      <pc:sldChg chg="modSp">
        <pc:chgData name="Noémie DELLIER" userId="S::noemie.dellier@yvetot-normandie.fr::d823a7ae-8342-494a-ae18-c0b2ec435519" providerId="AD" clId="Web-{B0D120CB-63B7-4295-A1C7-22B2D1B7BA55}" dt="2025-04-02T09:13:42.994" v="3" actId="20577"/>
        <pc:sldMkLst>
          <pc:docMk/>
          <pc:sldMk cId="2688735729" sldId="332"/>
        </pc:sldMkLst>
        <pc:spChg chg="mod">
          <ac:chgData name="Noémie DELLIER" userId="S::noemie.dellier@yvetot-normandie.fr::d823a7ae-8342-494a-ae18-c0b2ec435519" providerId="AD" clId="Web-{B0D120CB-63B7-4295-A1C7-22B2D1B7BA55}" dt="2025-04-02T09:13:42.994" v="3" actId="20577"/>
          <ac:spMkLst>
            <pc:docMk/>
            <pc:sldMk cId="2688735729" sldId="332"/>
            <ac:spMk id="2" creationId="{79FA9564-7257-EC85-D9FD-B0305E4CBCE8}"/>
          </ac:spMkLst>
        </pc:spChg>
      </pc:sldChg>
    </pc:docChg>
  </pc:docChgLst>
  <pc:docChgLst>
    <pc:chgData name="Jannick LEFEVRE" userId="4866a784-83d9-489e-aaa3-3fab4a4111ae" providerId="ADAL" clId="{1CC5CD08-0822-4225-9765-D786376E15EB}"/>
    <pc:docChg chg="modSld">
      <pc:chgData name="Jannick LEFEVRE" userId="4866a784-83d9-489e-aaa3-3fab4a4111ae" providerId="ADAL" clId="{1CC5CD08-0822-4225-9765-D786376E15EB}" dt="2025-04-08T13:04:10.266" v="0" actId="20577"/>
      <pc:docMkLst>
        <pc:docMk/>
      </pc:docMkLst>
      <pc:sldChg chg="modSp mod">
        <pc:chgData name="Jannick LEFEVRE" userId="4866a784-83d9-489e-aaa3-3fab4a4111ae" providerId="ADAL" clId="{1CC5CD08-0822-4225-9765-D786376E15EB}" dt="2025-04-08T13:04:10.266" v="0" actId="20577"/>
        <pc:sldMkLst>
          <pc:docMk/>
          <pc:sldMk cId="257042529" sldId="328"/>
        </pc:sldMkLst>
        <pc:spChg chg="mod">
          <ac:chgData name="Jannick LEFEVRE" userId="4866a784-83d9-489e-aaa3-3fab4a4111ae" providerId="ADAL" clId="{1CC5CD08-0822-4225-9765-D786376E15EB}" dt="2025-04-08T13:04:10.266" v="0" actId="20577"/>
          <ac:spMkLst>
            <pc:docMk/>
            <pc:sldMk cId="257042529" sldId="328"/>
            <ac:spMk id="2" creationId="{B2F38C40-C562-967C-C7BE-42700C0D03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AC7BD-45EB-4AF1-9848-EDA190E5062B}" type="datetimeFigureOut">
              <a:rPr lang="fr-FR" smtClean="0"/>
              <a:t>08/04/2025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3E159-DBA1-4094-8A29-8E872EBD825D}" type="slidenum">
              <a:rPr lang="fr-FR" smtClean="0"/>
              <a:t>‹N°›</a:t>
            </a:fld>
            <a:endParaRPr lang="fr-FR"/>
          </a:p>
        </p:txBody>
      </p:sp>
    </p:spTree>
    <p:extLst>
      <p:ext uri="{BB962C8B-B14F-4D97-AF65-F5344CB8AC3E}">
        <p14:creationId xmlns:p14="http://schemas.microsoft.com/office/powerpoint/2010/main" val="351794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3CF5B1C-81CF-4D36-A508-AAFA79AB47CF}" type="slidenum">
              <a:rPr lang="fr-FR" smtClean="0"/>
              <a:t>1</a:t>
            </a:fld>
            <a:endParaRPr lang="fr-FR"/>
          </a:p>
        </p:txBody>
      </p:sp>
    </p:spTree>
    <p:extLst>
      <p:ext uri="{BB962C8B-B14F-4D97-AF65-F5344CB8AC3E}">
        <p14:creationId xmlns:p14="http://schemas.microsoft.com/office/powerpoint/2010/main" val="173090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82</a:t>
            </a:fld>
            <a:endParaRPr lang="fr-FR" dirty="0"/>
          </a:p>
        </p:txBody>
      </p:sp>
    </p:spTree>
    <p:extLst>
      <p:ext uri="{BB962C8B-B14F-4D97-AF65-F5344CB8AC3E}">
        <p14:creationId xmlns:p14="http://schemas.microsoft.com/office/powerpoint/2010/main" val="14600935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C4C93-7BAF-2CFE-1CB3-F9808C5117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F615412-90A0-4169-DBFA-9BA9A73F37D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110872E-226A-3CD6-955A-0875ECE556E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CFBC9BC-4470-E7A1-33F8-6F1BCFA8106B}"/>
              </a:ext>
            </a:extLst>
          </p:cNvPr>
          <p:cNvSpPr>
            <a:spLocks noGrp="1"/>
          </p:cNvSpPr>
          <p:nvPr>
            <p:ph type="sldNum" sz="quarter" idx="5"/>
          </p:nvPr>
        </p:nvSpPr>
        <p:spPr/>
        <p:txBody>
          <a:bodyPr/>
          <a:lstStyle/>
          <a:p>
            <a:fld id="{5B17BBDB-283D-4413-807A-FD08134B3EA9}" type="slidenum">
              <a:rPr lang="fr-FR" smtClean="0"/>
              <a:t>172</a:t>
            </a:fld>
            <a:endParaRPr lang="fr-FR" dirty="0"/>
          </a:p>
        </p:txBody>
      </p:sp>
    </p:spTree>
    <p:extLst>
      <p:ext uri="{BB962C8B-B14F-4D97-AF65-F5344CB8AC3E}">
        <p14:creationId xmlns:p14="http://schemas.microsoft.com/office/powerpoint/2010/main" val="25219512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90A54-39E9-A55B-0D76-9DFF1F0501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1B98744-050D-AE7E-CB78-1654A9FD864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4DA37BD-CBC1-D15C-ED83-639AE0F02F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35 de la présentation simplifiée :</a:t>
            </a:r>
          </a:p>
          <a:p>
            <a:endParaRPr lang="fr-FR" sz="1100" dirty="0"/>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Sont prévus en 2025 des travaux d’investissement consistant à :</a:t>
            </a:r>
          </a:p>
          <a:p>
            <a:pPr marL="342900" lvl="0" indent="-342900" algn="just">
              <a:lnSpc>
                <a:spcPct val="107000"/>
              </a:lnSpc>
              <a:buFont typeface="Calibri" panose="020F0502020204030204" pitchFamily="34" charset="0"/>
              <a:buChar char="-"/>
            </a:pPr>
            <a:r>
              <a:rPr lang="fr-FR" sz="1100" b="1" dirty="0">
                <a:effectLst/>
                <a:latin typeface="+mn-lt"/>
                <a:ea typeface="Calibri" panose="020F0502020204030204" pitchFamily="34" charset="0"/>
                <a:cs typeface="Times New Roman" panose="02020603050405020304" pitchFamily="18" charset="0"/>
              </a:rPr>
              <a:t>La réfection de l’éclairage extérieur</a:t>
            </a:r>
            <a:r>
              <a:rPr lang="fr-FR" sz="1100" dirty="0">
                <a:effectLst/>
                <a:latin typeface="+mn-lt"/>
                <a:ea typeface="Calibri" panose="020F0502020204030204" pitchFamily="34" charset="0"/>
                <a:cs typeface="Times New Roman" panose="02020603050405020304" pitchFamily="18" charset="0"/>
              </a:rPr>
              <a:t> en lien avec le Syndicat départemental d’énergie de la Seine-Maritime (SDE76) : près de 20 K€, dont 8 K€ pris en charge par le SDE76 (intégrés comptablement par des opérations d’ordre patrimonial) ;</a:t>
            </a:r>
          </a:p>
          <a:p>
            <a:pPr marL="342900" lvl="0" indent="-342900" algn="just">
              <a:lnSpc>
                <a:spcPct val="107000"/>
              </a:lnSpc>
              <a:spcAft>
                <a:spcPts val="800"/>
              </a:spcAft>
              <a:buFont typeface="Calibri" panose="020F0502020204030204" pitchFamily="34" charset="0"/>
              <a:buChar char="-"/>
            </a:pPr>
            <a:r>
              <a:rPr lang="fr-FR" sz="1100" b="1" dirty="0">
                <a:effectLst/>
                <a:latin typeface="+mn-lt"/>
                <a:ea typeface="Calibri" panose="020F0502020204030204" pitchFamily="34" charset="0"/>
                <a:cs typeface="Times New Roman" panose="02020603050405020304" pitchFamily="18" charset="0"/>
              </a:rPr>
              <a:t>La plantation d’une haie</a:t>
            </a:r>
            <a:r>
              <a:rPr lang="fr-FR" sz="1100" dirty="0">
                <a:effectLst/>
                <a:latin typeface="+mn-lt"/>
                <a:ea typeface="Calibri" panose="020F0502020204030204" pitchFamily="34" charset="0"/>
                <a:cs typeface="Times New Roman" panose="02020603050405020304" pitchFamily="18" charset="0"/>
              </a:rPr>
              <a:t> : 3,7 K€</a:t>
            </a:r>
          </a:p>
          <a:p>
            <a:endParaRPr lang="fr-FR" dirty="0"/>
          </a:p>
        </p:txBody>
      </p:sp>
      <p:sp>
        <p:nvSpPr>
          <p:cNvPr id="4" name="Espace réservé du numéro de diapositive 3">
            <a:extLst>
              <a:ext uri="{FF2B5EF4-FFF2-40B4-BE49-F238E27FC236}">
                <a16:creationId xmlns:a16="http://schemas.microsoft.com/office/drawing/2014/main" id="{B877078C-8CE4-BAFB-F101-99049097C034}"/>
              </a:ext>
            </a:extLst>
          </p:cNvPr>
          <p:cNvSpPr>
            <a:spLocks noGrp="1"/>
          </p:cNvSpPr>
          <p:nvPr>
            <p:ph type="sldNum" sz="quarter" idx="5"/>
          </p:nvPr>
        </p:nvSpPr>
        <p:spPr/>
        <p:txBody>
          <a:bodyPr/>
          <a:lstStyle/>
          <a:p>
            <a:fld id="{5B17BBDB-283D-4413-807A-FD08134B3EA9}" type="slidenum">
              <a:rPr lang="fr-FR" smtClean="0"/>
              <a:t>173</a:t>
            </a:fld>
            <a:endParaRPr lang="fr-FR" dirty="0"/>
          </a:p>
        </p:txBody>
      </p:sp>
    </p:spTree>
    <p:extLst>
      <p:ext uri="{BB962C8B-B14F-4D97-AF65-F5344CB8AC3E}">
        <p14:creationId xmlns:p14="http://schemas.microsoft.com/office/powerpoint/2010/main" val="505939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3994A-B5B4-895C-AC8C-9114EB8417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478861A-6916-E646-0BB5-6C649E3FD1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358B900-98B2-5A1F-4A55-F26F1A3CEE2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AA82ECE-096A-BBF7-B864-D58A942A467F}"/>
              </a:ext>
            </a:extLst>
          </p:cNvPr>
          <p:cNvSpPr>
            <a:spLocks noGrp="1"/>
          </p:cNvSpPr>
          <p:nvPr>
            <p:ph type="sldNum" sz="quarter" idx="5"/>
          </p:nvPr>
        </p:nvSpPr>
        <p:spPr/>
        <p:txBody>
          <a:bodyPr/>
          <a:lstStyle/>
          <a:p>
            <a:fld id="{5B17BBDB-283D-4413-807A-FD08134B3EA9}" type="slidenum">
              <a:rPr lang="fr-FR" smtClean="0"/>
              <a:t>174</a:t>
            </a:fld>
            <a:endParaRPr lang="fr-FR" dirty="0"/>
          </a:p>
        </p:txBody>
      </p:sp>
    </p:spTree>
    <p:extLst>
      <p:ext uri="{BB962C8B-B14F-4D97-AF65-F5344CB8AC3E}">
        <p14:creationId xmlns:p14="http://schemas.microsoft.com/office/powerpoint/2010/main" val="13909749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crédits proposés dans le cadre du vote de ce budget pour 2025 sont en tous points conformes avec la présentation faite dans le cadre des orientations budgétaires.</a:t>
            </a:r>
          </a:p>
          <a:p>
            <a:endParaRPr lang="fr-FR" b="1" dirty="0"/>
          </a:p>
          <a:p>
            <a:r>
              <a:rPr lang="fr-FR" b="1" dirty="0"/>
              <a:t>***********</a:t>
            </a:r>
          </a:p>
          <a:p>
            <a:endParaRPr lang="fr-FR" dirty="0"/>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175</a:t>
            </a:fld>
            <a:endParaRPr lang="fr-FR" dirty="0"/>
          </a:p>
        </p:txBody>
      </p:sp>
    </p:spTree>
    <p:extLst>
      <p:ext uri="{BB962C8B-B14F-4D97-AF65-F5344CB8AC3E}">
        <p14:creationId xmlns:p14="http://schemas.microsoft.com/office/powerpoint/2010/main" val="25724697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B0E1C-518D-6151-21E3-0CB6A717C4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E184A23-DD32-56A6-97DF-8CFAA66A73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83F31C-DF01-BEDD-FC60-1C11E1A002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42 de la présentation simplifiée :</a:t>
            </a:r>
          </a:p>
          <a:p>
            <a:endParaRPr lang="fr-FR" sz="1100" dirty="0"/>
          </a:p>
          <a:p>
            <a:pPr marL="742950" lvl="1" indent="-285750" algn="just">
              <a:lnSpc>
                <a:spcPct val="107000"/>
              </a:lnSpc>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Les travaux de réalisation de cette zone ont été réceptionnés début 2022.</a:t>
            </a:r>
          </a:p>
          <a:p>
            <a:pPr marL="742950" lvl="1" indent="-285750" algn="just">
              <a:lnSpc>
                <a:spcPct val="107000"/>
              </a:lnSpc>
              <a:buFont typeface="Courier New" panose="02070309020205020404" pitchFamily="49" charset="0"/>
              <a:buChar char="o"/>
            </a:pP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En 2025, des travaux complémentaires au niveau de la défense incendie (60 K€) et des plantations (20 K€) seront entrepris.</a:t>
            </a:r>
          </a:p>
          <a:p>
            <a:pPr marL="742950" lvl="1" indent="-285750" algn="just">
              <a:lnSpc>
                <a:spcPct val="107000"/>
              </a:lnSpc>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Ces surcoûts seront couverts par l’augmentation du prix de vente de 5 €/m</a:t>
            </a:r>
            <a:r>
              <a:rPr lang="fr-FR" sz="1100" baseline="30000" dirty="0">
                <a:effectLst/>
                <a:latin typeface="+mn-lt"/>
                <a:ea typeface="Calibri" panose="020F0502020204030204" pitchFamily="34" charset="0"/>
                <a:cs typeface="Times New Roman" panose="02020603050405020304" pitchFamily="18" charset="0"/>
              </a:rPr>
              <a:t>2</a:t>
            </a:r>
            <a:r>
              <a:rPr lang="fr-FR" sz="1100" dirty="0">
                <a:effectLst/>
                <a:latin typeface="+mn-lt"/>
                <a:ea typeface="Calibri" panose="020F0502020204030204" pitchFamily="34" charset="0"/>
                <a:cs typeface="Times New Roman" panose="02020603050405020304" pitchFamily="18" charset="0"/>
              </a:rPr>
              <a:t> (soit 25 €/m</a:t>
            </a:r>
            <a:r>
              <a:rPr lang="fr-FR" sz="1100" baseline="30000" dirty="0">
                <a:effectLst/>
                <a:latin typeface="+mn-lt"/>
                <a:ea typeface="Calibri" panose="020F0502020204030204" pitchFamily="34" charset="0"/>
                <a:cs typeface="Times New Roman" panose="02020603050405020304" pitchFamily="18" charset="0"/>
              </a:rPr>
              <a:t>2</a:t>
            </a:r>
            <a:r>
              <a:rPr lang="fr-FR" sz="1100" dirty="0">
                <a:effectLst/>
                <a:latin typeface="+mn-lt"/>
                <a:ea typeface="Calibri" panose="020F0502020204030204" pitchFamily="34" charset="0"/>
                <a:cs typeface="Times New Roman" panose="02020603050405020304" pitchFamily="18" charset="0"/>
              </a:rPr>
              <a:t> pour les cessions à compter de 2025) validée par la commission économie.</a:t>
            </a:r>
          </a:p>
          <a:p>
            <a:pPr marL="742950" lvl="1" indent="-285750" algn="just">
              <a:lnSpc>
                <a:spcPct val="107000"/>
              </a:lnSpc>
              <a:spcAft>
                <a:spcPts val="800"/>
              </a:spcAft>
              <a:buFont typeface="Courier New" panose="02070309020205020404" pitchFamily="49" charset="0"/>
              <a:buChar char="o"/>
            </a:pP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En 2025, deux compromis de vente signés en 2024 devraient se concrétiser (près de 170 K€ de recettes attendues) et au regard de l’excédent disponible sur ce budget (lié aux deux premières cessions et à l’encaissement d’une partie des subventions) de permettre le remboursement partiel au budget principal des avances consenties à hauteur de 455 K€.</a:t>
            </a:r>
          </a:p>
          <a:p>
            <a:endParaRPr lang="fr-FR" dirty="0"/>
          </a:p>
        </p:txBody>
      </p:sp>
      <p:sp>
        <p:nvSpPr>
          <p:cNvPr id="4" name="Espace réservé du numéro de diapositive 3">
            <a:extLst>
              <a:ext uri="{FF2B5EF4-FFF2-40B4-BE49-F238E27FC236}">
                <a16:creationId xmlns:a16="http://schemas.microsoft.com/office/drawing/2014/main" id="{7ABE296E-099C-2CA6-FA58-297210915BD9}"/>
              </a:ext>
            </a:extLst>
          </p:cNvPr>
          <p:cNvSpPr>
            <a:spLocks noGrp="1"/>
          </p:cNvSpPr>
          <p:nvPr>
            <p:ph type="sldNum" sz="quarter" idx="5"/>
          </p:nvPr>
        </p:nvSpPr>
        <p:spPr/>
        <p:txBody>
          <a:bodyPr/>
          <a:lstStyle/>
          <a:p>
            <a:fld id="{5B17BBDB-283D-4413-807A-FD08134B3EA9}" type="slidenum">
              <a:rPr lang="fr-FR" smtClean="0"/>
              <a:t>176</a:t>
            </a:fld>
            <a:endParaRPr lang="fr-FR" dirty="0"/>
          </a:p>
        </p:txBody>
      </p:sp>
    </p:spTree>
    <p:extLst>
      <p:ext uri="{BB962C8B-B14F-4D97-AF65-F5344CB8AC3E}">
        <p14:creationId xmlns:p14="http://schemas.microsoft.com/office/powerpoint/2010/main" val="85589251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crédits proposés dans le cadre du vote de ce budget pour 2025 sont en tous points conformes avec la présentation faite dans le cadre des orientations budgétaires.</a:t>
            </a:r>
          </a:p>
          <a:p>
            <a:endParaRPr lang="fr-FR" b="1" dirty="0"/>
          </a:p>
          <a:p>
            <a:r>
              <a:rPr lang="fr-FR" b="1" dirty="0"/>
              <a:t>***********</a:t>
            </a:r>
          </a:p>
          <a:p>
            <a:endParaRPr lang="fr-FR" dirty="0"/>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177</a:t>
            </a:fld>
            <a:endParaRPr lang="fr-FR" dirty="0"/>
          </a:p>
        </p:txBody>
      </p:sp>
    </p:spTree>
    <p:extLst>
      <p:ext uri="{BB962C8B-B14F-4D97-AF65-F5344CB8AC3E}">
        <p14:creationId xmlns:p14="http://schemas.microsoft.com/office/powerpoint/2010/main" val="19460509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9CAD6-96F3-33A5-BE08-19F6D933398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86DC06-63D6-1E80-0665-50ABA5AD83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F5248A-E5AD-68E6-3237-968DBC0E2E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42 de la présentation simplifiée :</a:t>
            </a:r>
          </a:p>
          <a:p>
            <a:endParaRPr lang="fr-FR" sz="1100" dirty="0"/>
          </a:p>
          <a:p>
            <a:pPr marL="742950" lvl="1" indent="-285750" algn="just">
              <a:lnSpc>
                <a:spcPct val="107000"/>
              </a:lnSpc>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Le budget « Auzebosc extension », créé en 2021, a pour vocation à retracer les écritures comptables liées à l’aménagement de l’extension de la zone d’activités d’Auzebosc.</a:t>
            </a:r>
          </a:p>
          <a:p>
            <a:pPr marL="742950" lvl="1" indent="-285750" algn="just">
              <a:lnSpc>
                <a:spcPct val="107000"/>
              </a:lnSpc>
              <a:buFont typeface="Courier New" panose="02070309020205020404" pitchFamily="49" charset="0"/>
              <a:buChar char="o"/>
            </a:pP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Pour financer ce projet, des avances de 900 K€, 261 K€ et 300 K€ ont été versées par le budget principal, respectivement, en 2021, 2023 et 2024.</a:t>
            </a:r>
          </a:p>
          <a:p>
            <a:pPr marL="742950" lvl="1" indent="-285750" algn="just">
              <a:lnSpc>
                <a:spcPct val="107000"/>
              </a:lnSpc>
              <a:buFont typeface="Courier New" panose="02070309020205020404" pitchFamily="49" charset="0"/>
              <a:buChar char="o"/>
            </a:pP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Le budget 2025 prévoit le versement par la Région de la subvention prévue au contrat de territoire (469 K€) et les dernières dépenses rendues nécessaires sur cette opération, notamment :</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Le transfert des terrains du budget principal au budget annexe : 160 K€,</a:t>
            </a:r>
          </a:p>
          <a:p>
            <a:pPr marL="1143000" lvl="2" indent="-22860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Des frais d’investigations pour lever un indice de cavité souterraine : 260 K€ au maximum.</a:t>
            </a:r>
          </a:p>
          <a:p>
            <a:endParaRPr lang="fr-FR" dirty="0"/>
          </a:p>
        </p:txBody>
      </p:sp>
      <p:sp>
        <p:nvSpPr>
          <p:cNvPr id="4" name="Espace réservé du numéro de diapositive 3">
            <a:extLst>
              <a:ext uri="{FF2B5EF4-FFF2-40B4-BE49-F238E27FC236}">
                <a16:creationId xmlns:a16="http://schemas.microsoft.com/office/drawing/2014/main" id="{BE999DE3-5051-02BA-39E0-3D0DD794BA56}"/>
              </a:ext>
            </a:extLst>
          </p:cNvPr>
          <p:cNvSpPr>
            <a:spLocks noGrp="1"/>
          </p:cNvSpPr>
          <p:nvPr>
            <p:ph type="sldNum" sz="quarter" idx="5"/>
          </p:nvPr>
        </p:nvSpPr>
        <p:spPr/>
        <p:txBody>
          <a:bodyPr/>
          <a:lstStyle/>
          <a:p>
            <a:fld id="{5B17BBDB-283D-4413-807A-FD08134B3EA9}" type="slidenum">
              <a:rPr lang="fr-FR" smtClean="0"/>
              <a:t>178</a:t>
            </a:fld>
            <a:endParaRPr lang="fr-FR" dirty="0"/>
          </a:p>
        </p:txBody>
      </p:sp>
    </p:spTree>
    <p:extLst>
      <p:ext uri="{BB962C8B-B14F-4D97-AF65-F5344CB8AC3E}">
        <p14:creationId xmlns:p14="http://schemas.microsoft.com/office/powerpoint/2010/main" val="13640766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crédits proposés dans le cadre du vote de ce budget pour 2025 sont en tous points conformes avec la présentation faite dans le cadre des orientations budgétaires.</a:t>
            </a:r>
          </a:p>
          <a:p>
            <a:endParaRPr lang="fr-FR" b="1" dirty="0"/>
          </a:p>
          <a:p>
            <a:r>
              <a:rPr lang="fr-FR" b="1" dirty="0"/>
              <a:t>***********</a:t>
            </a:r>
          </a:p>
          <a:p>
            <a:endParaRPr lang="fr-FR" dirty="0"/>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179</a:t>
            </a:fld>
            <a:endParaRPr lang="fr-FR" dirty="0"/>
          </a:p>
        </p:txBody>
      </p:sp>
    </p:spTree>
    <p:extLst>
      <p:ext uri="{BB962C8B-B14F-4D97-AF65-F5344CB8AC3E}">
        <p14:creationId xmlns:p14="http://schemas.microsoft.com/office/powerpoint/2010/main" val="290604085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84D3E-9655-A781-C2F0-93C5919E27B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A33629-5D32-1B50-DFDE-17AE214766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6022C9-9D3F-2DDA-D35F-32183919EE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42 de la présentation simplifiée :</a:t>
            </a:r>
          </a:p>
          <a:p>
            <a:endParaRPr lang="fr-FR" sz="1100" dirty="0"/>
          </a:p>
          <a:p>
            <a:pPr marL="742950" lvl="1" indent="-285750" algn="just">
              <a:lnSpc>
                <a:spcPct val="107000"/>
              </a:lnSpc>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Le budget « Valliquerville extension », créé en 2023, a pour vocation à retracer les écritures comptables liées à l’aménagement de l’extension de la zone d’activités de Valliquerville.</a:t>
            </a:r>
          </a:p>
          <a:p>
            <a:pPr marL="742950" lvl="1" indent="-285750" algn="just">
              <a:lnSpc>
                <a:spcPct val="107000"/>
              </a:lnSpc>
              <a:buFont typeface="Courier New" panose="02070309020205020404" pitchFamily="49" charset="0"/>
              <a:buChar char="o"/>
            </a:pP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Pour financer ce projet, une avance de 500 k€ a été versée par le budget principal en 2023.</a:t>
            </a:r>
          </a:p>
          <a:p>
            <a:pPr marL="742950" lvl="1" indent="-285750" algn="just">
              <a:lnSpc>
                <a:spcPct val="107000"/>
              </a:lnSpc>
              <a:buFont typeface="Courier New" panose="02070309020205020404" pitchFamily="49" charset="0"/>
              <a:buChar char="o"/>
            </a:pP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Le budget 2025 prévoit des crédits pour le démarrage des études une fois que les acquisitions foncières auront pu être réalisées.</a:t>
            </a:r>
          </a:p>
          <a:p>
            <a:endParaRPr lang="fr-FR" dirty="0"/>
          </a:p>
        </p:txBody>
      </p:sp>
      <p:sp>
        <p:nvSpPr>
          <p:cNvPr id="4" name="Espace réservé du numéro de diapositive 3">
            <a:extLst>
              <a:ext uri="{FF2B5EF4-FFF2-40B4-BE49-F238E27FC236}">
                <a16:creationId xmlns:a16="http://schemas.microsoft.com/office/drawing/2014/main" id="{FE7FF39E-CF1F-67E0-9969-91D00F6DE53C}"/>
              </a:ext>
            </a:extLst>
          </p:cNvPr>
          <p:cNvSpPr>
            <a:spLocks noGrp="1"/>
          </p:cNvSpPr>
          <p:nvPr>
            <p:ph type="sldNum" sz="quarter" idx="5"/>
          </p:nvPr>
        </p:nvSpPr>
        <p:spPr/>
        <p:txBody>
          <a:bodyPr/>
          <a:lstStyle/>
          <a:p>
            <a:fld id="{5B17BBDB-283D-4413-807A-FD08134B3EA9}" type="slidenum">
              <a:rPr lang="fr-FR" smtClean="0"/>
              <a:t>180</a:t>
            </a:fld>
            <a:endParaRPr lang="fr-FR" dirty="0"/>
          </a:p>
        </p:txBody>
      </p:sp>
    </p:spTree>
    <p:extLst>
      <p:ext uri="{BB962C8B-B14F-4D97-AF65-F5344CB8AC3E}">
        <p14:creationId xmlns:p14="http://schemas.microsoft.com/office/powerpoint/2010/main" val="207560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1" dirty="0"/>
              <a:t>Au total, les 8 budgets qui ont été présentés représentent un volume de dépenses et de recettes à piloter de près de 50 M€ :</a:t>
            </a:r>
          </a:p>
          <a:p>
            <a:r>
              <a:rPr lang="fr-FR" sz="1100" b="1" dirty="0"/>
              <a:t>- 30 M€ en fonctionnement ;</a:t>
            </a:r>
          </a:p>
          <a:p>
            <a:r>
              <a:rPr lang="fr-FR" sz="1100" b="1" dirty="0"/>
              <a:t>- 20 M€ en investissement.</a:t>
            </a:r>
          </a:p>
          <a:p>
            <a:endParaRPr lang="fr-FR" b="1" dirty="0"/>
          </a:p>
          <a:p>
            <a:r>
              <a:rPr lang="fr-FR" b="1" dirty="0"/>
              <a:t>***********</a:t>
            </a:r>
          </a:p>
          <a:p>
            <a:endParaRPr lang="fr-FR" dirty="0"/>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181</a:t>
            </a:fld>
            <a:endParaRPr lang="fr-FR" dirty="0"/>
          </a:p>
        </p:txBody>
      </p:sp>
    </p:spTree>
    <p:extLst>
      <p:ext uri="{BB962C8B-B14F-4D97-AF65-F5344CB8AC3E}">
        <p14:creationId xmlns:p14="http://schemas.microsoft.com/office/powerpoint/2010/main" val="274395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83</a:t>
            </a:fld>
            <a:endParaRPr lang="fr-FR" dirty="0"/>
          </a:p>
        </p:txBody>
      </p:sp>
    </p:spTree>
    <p:extLst>
      <p:ext uri="{BB962C8B-B14F-4D97-AF65-F5344CB8AC3E}">
        <p14:creationId xmlns:p14="http://schemas.microsoft.com/office/powerpoint/2010/main" val="2071904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84</a:t>
            </a:fld>
            <a:endParaRPr lang="fr-FR" dirty="0"/>
          </a:p>
        </p:txBody>
      </p:sp>
    </p:spTree>
    <p:extLst>
      <p:ext uri="{BB962C8B-B14F-4D97-AF65-F5344CB8AC3E}">
        <p14:creationId xmlns:p14="http://schemas.microsoft.com/office/powerpoint/2010/main" val="523415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 la fin de l’exercice 2023, le résultat cumulé de tous les budgets s’établissait à près de 11,4 M€.</a:t>
            </a:r>
          </a:p>
          <a:p>
            <a:endParaRPr lang="fr-FR" b="1" dirty="0"/>
          </a:p>
          <a:p>
            <a:r>
              <a:rPr lang="fr-FR" b="1" dirty="0"/>
              <a:t>A la fin de l’exercice 2024, ce résultat brut affiche une progression de plus de 3 M€ et atteint plus de 14,5 M€ (montant qui apparaissait également dans l’annexe du compte de gestion cumulé).</a:t>
            </a:r>
          </a:p>
          <a:p>
            <a:endParaRPr lang="fr-FR" b="1" dirty="0"/>
          </a:p>
          <a:p>
            <a:r>
              <a:rPr lang="fr-FR" b="1" dirty="0"/>
              <a:t>En déduisant les restes à réaliser et les reports (qui vous ont été communiqués dans leur intégralité), le résultat net réellement disponible pour contribuer à l’équilibre des budgets 2025 s’établit à près de 10,6 M€.</a:t>
            </a: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85</a:t>
            </a:fld>
            <a:endParaRPr lang="fr-FR" dirty="0"/>
          </a:p>
        </p:txBody>
      </p:sp>
    </p:spTree>
    <p:extLst>
      <p:ext uri="{BB962C8B-B14F-4D97-AF65-F5344CB8AC3E}">
        <p14:creationId xmlns:p14="http://schemas.microsoft.com/office/powerpoint/2010/main" val="809193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10,6M€ d’excédent net se répartissent entre les budgets tel qu’affiché.</a:t>
            </a:r>
          </a:p>
          <a:p>
            <a:endParaRPr lang="fr-FR" b="1" dirty="0"/>
          </a:p>
          <a:p>
            <a:r>
              <a:rPr lang="fr-FR" b="1" dirty="0"/>
              <a:t>Sans surprise, le budget principal dispose du volume d’excédent le plus conséquent.</a:t>
            </a: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86</a:t>
            </a:fld>
            <a:endParaRPr lang="fr-FR" dirty="0"/>
          </a:p>
        </p:txBody>
      </p:sp>
    </p:spTree>
    <p:extLst>
      <p:ext uri="{BB962C8B-B14F-4D97-AF65-F5344CB8AC3E}">
        <p14:creationId xmlns:p14="http://schemas.microsoft.com/office/powerpoint/2010/main" val="1494816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Les recettes réelles de fonctionnement cumulées s’élèvent près de 16,5 M€.</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A 80%, elles correspondent à des produits versés par des contribuables ou des usagers des services et des compensations de l’Etat au titre des réformes de la fiscalité ou des dégrèvements en vigueur.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Pages 21 et 23 de la présentation simplifiée :</a:t>
            </a:r>
          </a:p>
          <a:p>
            <a:endParaRPr lang="fr-FR"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Le montant total des recettes réelles de fonctionnement s’est élevé à 16 472 653,06 €.</a:t>
            </a:r>
          </a:p>
          <a:p>
            <a:endParaRPr lang="fr-FR" sz="1100" dirty="0">
              <a:latin typeface="+mn-lt"/>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Après retraitement des reprises sur les provisions (29 535 €) et de la subvention de fonctionnement au budget annexe de l’Office de Tourisme Yvetot Normandie (200 000 €), l’évolution des recettes réelles de fonctionnement s’établit à + 1,09 % entre 2023 et 2024, soit une augmentation de 175 K€.</a:t>
            </a:r>
          </a:p>
          <a:p>
            <a:pPr>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Fiscalité et compensations de l’Etat : 10,24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recettes fiscales et les compensations de fiscalité versées par l’Etat s’élèvent à 10 240 239,70 €. Elles progressent de 2,42 % par rapport à 2023, soit une augmentation</a:t>
            </a:r>
            <a:br>
              <a:rPr lang="fr-FR" sz="1100" dirty="0">
                <a:effectLst/>
                <a:latin typeface="+mn-lt"/>
                <a:ea typeface="Calibri" panose="020F0502020204030204" pitchFamily="34" charset="0"/>
                <a:cs typeface="Times New Roman" panose="02020603050405020304" pitchFamily="18" charset="0"/>
              </a:rPr>
            </a:br>
            <a:r>
              <a:rPr lang="fr-FR" sz="1100" dirty="0">
                <a:effectLst/>
                <a:latin typeface="+mn-lt"/>
                <a:ea typeface="Calibri" panose="020F0502020204030204" pitchFamily="34" charset="0"/>
                <a:cs typeface="Times New Roman" panose="02020603050405020304" pitchFamily="18" charset="0"/>
              </a:rPr>
              <a:t>de 242 K€ (augmentation limitée en raison de l’abandon de la part intercommunale du FPIC aux communes membres).</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recettes fiscales</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recettes fiscales s’élèvent à 9,8 M€ en 2024, en augmentation de 466 K€ par rapport à 2023.</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Cette augmentation est liée à la conjugaison de :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hausse du produit de la CFE de 140 K€,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L’augmentation du produit de la TASCOM de 93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variation du produit de la TFPB : + 63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hausse du produit du versement mobilité : + 53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L’augmentation du produit des IFER de 11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variation des produits de la TFNB et de la TAFNB : + 9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L’encaissement de rôles supplémentaires pour un volume conséquent (392 K€), soit + 127 K€ par rapport à 2023,</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diminution de 5 K€ des fractions de TVA versées en compensation de la CVAE ou de la TH alors que ces produits étaient attendues en progression,</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baisse des produits de la TH sur les résidences secondaires de 25 K€ à la suite des rectifications intervenues sur les bases au regard du nombre important de dégrèvements constatés en 2023.</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La péréquation</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 Fonds de Péréquation des ressources Intercommunales et Communales (FPIC) a vocation à prélever 2 % des ressources fiscales des ensembles intercommunaux (EPCI et Communes) considérés les plus riches, pour les reverser aux ensembles intercommunaux considérés les plus pauvres. Au niveau national, ce fonds représente plus de 1 milliard d’euros.</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En 2024, l’ensemble intercommunal composé de la Communauté de Communes et de ses communes a été informé qu’il était bénéficiaire d’une dotation de droit commun répartie comme suit :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256 194 € pour l’EPCI,</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410 386 € pour les communes membres.</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Par délibération adoptée à l’unanimité du Conseil communautaire en septembre 2024, l’EPCI a renoncé au bénéfice de sa part du FPIC et a validé une répartition dérogatoire entre les communes suivant une règle de ventilation contenue dans le pacte financier et fiscal approuvé en avril 2024.</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compensations de l’Etat</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compensations de l’Etat proviennent de réformes successives de la fiscalité locale et d’exonérations. Elles s’élèvent à 424 124 € en 2024 (contre 402 337 € en 2023).</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compensations se décomposent comme suit :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Compensation au titre de la CFE : 363 129 €,</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Compensation de taxes foncières : 60 995 €.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Dotation Globale de Fonctionnement (DGF) : 1,09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La DGF s’élève à 1 090 734 €. Elle augmente de 5,73 %, soit + 59 148 € par rapport à 2023.</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produits des services locaux : 2,99 M€ avec la REOM </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 produit de la REOM en 2024 (2,77 M€) augmente de 9,70%, en corrélation avec l’augmentation de 10% des tarifs décidée en décembre 2023.</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Après retraitement du produit de la vente de terrains aménagés à Croix-Mare en 2023 (126 K€), les autres produits des services locaux (hors REOM) sont stables entre 2023 et 2024.</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Autres recettes : 2,12 M€ </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Après retraitement de la subvention de fonctionnement au budget annexe de l’Office de Tourisme Yvetot Normandie d’un montant de 200 K€, les autres recettes s’élèvent à 1,926 M€.</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Ces recettes incluent essentiellement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Des subventions d’un montant de 1,42 M€ (631 K€ en 2023), dont 511 K€ au titre des soutiens (contre 262 K€ en 2023) et 180 K€ pour les aménagements de la ZAE de Croix-Mare,</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ventes de matériaux collectés en déchetterie de 193 K€ (167 K€ en 2023),</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Des remboursements de frais de personnel d’environ 259 K€ (233 K€ en 2023),</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loyers de l’hôtel d’entreprises de 42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reprises sur provisions : 0,03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La fin du contentieux engagé par la société NORD EUROPE LEASE a permis une reprise de la provision constituée et a générée 29 535 € de recettes exceptionnelles.</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87</a:t>
            </a:fld>
            <a:endParaRPr lang="fr-FR" dirty="0"/>
          </a:p>
        </p:txBody>
      </p:sp>
    </p:spTree>
    <p:extLst>
      <p:ext uri="{BB962C8B-B14F-4D97-AF65-F5344CB8AC3E}">
        <p14:creationId xmlns:p14="http://schemas.microsoft.com/office/powerpoint/2010/main" val="152445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Cette diapositive met en évidence que plus de 50% de la fiscalité perçue émarge au budget principal (Taxe d’habitation sur les résidences secondaires, taxes foncières sur les propriétés bâties et non bâties, cotisation foncière des entreprises, taxe sur les surfaces commerciales et IFER)</a:t>
            </a:r>
          </a:p>
          <a:p>
            <a:endParaRPr lang="fr-FR" b="1" dirty="0"/>
          </a:p>
          <a:p>
            <a:r>
              <a:rPr lang="fr-FR" b="1" dirty="0"/>
              <a:t>8,4% de la fiscalité correspondant au versement mobilité est affectée au budget transports.</a:t>
            </a:r>
          </a:p>
          <a:p>
            <a:endParaRPr lang="fr-FR" b="1" dirty="0"/>
          </a:p>
          <a:p>
            <a:r>
              <a:rPr lang="fr-FR" b="1" dirty="0"/>
              <a:t>Le reste correspond aux compensations versées par l’Etat, soit près de 40 % (fractions de TVA en compensation de la réforme de la TH et de la suppression de la CVAE, les dégrèvements accordés).</a:t>
            </a: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88</a:t>
            </a:fld>
            <a:endParaRPr lang="fr-FR" dirty="0"/>
          </a:p>
        </p:txBody>
      </p:sp>
    </p:spTree>
    <p:extLst>
      <p:ext uri="{BB962C8B-B14F-4D97-AF65-F5344CB8AC3E}">
        <p14:creationId xmlns:p14="http://schemas.microsoft.com/office/powerpoint/2010/main" val="709993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Les dépenses réelles de fonctionnement cumulées s’élèvent à plus de 14,4 M€.</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Tous budgets confondus, le premier poste de dépense est la masse salariale à plus de 4,8 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Avec une augmentation de 6,89 % par rapport à 2023, détaillée dans le rapport, c’est naturellement un poste qu’il convient de surveiller.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Mais on peut aussi se satisfaire à la lecture des informations statistiques contenues dans la note (page 20) que le pourcentage de notre collectivité (36,73 % pour le budget principal en 2024) soit nettement en deçà de celui de la moyenne des établissements de notre strate (41 % en 2023 pour les EPCI de 15 à 30 000 habitants).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Le deuxième poste de dépenses est constitué des charges à caractère général, en progression de + 0,4 % par rapport à 2023 si on retraite des dépenses liées aux travaux d’extension de la zone d’Auzebosc (gérées en fonctionnement en matière de budgets de stocks). Cette évolution mesurée dans un contexte inflationniste est le signe d’une gestion rigoureuse et maitrisée des achats.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Le 3</a:t>
            </a:r>
            <a:r>
              <a:rPr lang="fr-FR" sz="1100" b="1" u="none" baseline="30000" dirty="0"/>
              <a:t>ème</a:t>
            </a:r>
            <a:r>
              <a:rPr lang="fr-FR" sz="1100" b="1" u="none" dirty="0"/>
              <a:t> poste le plus important est celui consacré aux atténuations de produits, composé essentiellement des attributions de compensation versées aux communes.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Pages  24 et 23 de la présentation simplifiée :</a:t>
            </a:r>
          </a:p>
          <a:p>
            <a:endParaRPr lang="fr-FR"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Le montant total des dépenses réelles de fonctionnement s’est élevé à 14 428 151,76 €. Elles augmentent de 1,34 % par rapport à 2023.</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Parmi les principales dépenses, on peut citer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à caractère général : 4,42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charges à caractère général s’élèvent en 2023 à 4 423 829,53 € (3,7 M€ en 2023).</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Après retraitement des dépenses liées aux travaux d’extension des aménagements de la ZAE d’Auzebosc (709 K€), elles augmentent seulement de 0,40 % par rapport à 2023.</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de personnel : 4,82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dépenses de personnel s’élèvent à 4 822 172,94 € en 2024 (4,51 M€ en 2023). Elles représentent plus de 33 % des dépenses consolidées de fonctionnement et ont augmenté de 6,89 % par rapport à 2023.</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Cette évolution s’explique notamment par :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L’effet en année pleine de l’augmentation du point d’indice de 1,5 % entrée en vigueur au 1</a:t>
            </a:r>
            <a:r>
              <a:rPr lang="fr-FR" sz="1100" baseline="30000" dirty="0">
                <a:effectLst/>
                <a:latin typeface="+mn-lt"/>
                <a:ea typeface="Calibri" panose="020F0502020204030204" pitchFamily="34" charset="0"/>
                <a:cs typeface="Times New Roman" panose="02020603050405020304" pitchFamily="18" charset="0"/>
              </a:rPr>
              <a:t>er</a:t>
            </a:r>
            <a:r>
              <a:rPr lang="fr-FR" sz="1100" dirty="0">
                <a:effectLst/>
                <a:latin typeface="+mn-lt"/>
                <a:ea typeface="Calibri" panose="020F0502020204030204" pitchFamily="34" charset="0"/>
                <a:cs typeface="Times New Roman" panose="02020603050405020304" pitchFamily="18" charset="0"/>
              </a:rPr>
              <a:t> juillet 2023,</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revalorisation salariale par l'attribution de 5 points d'indice majorés supplémentaires à tous les agents à partir du 1</a:t>
            </a:r>
            <a:r>
              <a:rPr lang="fr-FR" sz="1100" baseline="30000" dirty="0">
                <a:effectLst/>
                <a:latin typeface="+mn-lt"/>
                <a:ea typeface="Calibri" panose="020F0502020204030204" pitchFamily="34" charset="0"/>
                <a:cs typeface="Times New Roman" panose="02020603050405020304" pitchFamily="18" charset="0"/>
              </a:rPr>
              <a:t>er</a:t>
            </a:r>
            <a:r>
              <a:rPr lang="fr-FR" sz="1100" dirty="0">
                <a:effectLst/>
                <a:latin typeface="+mn-lt"/>
                <a:ea typeface="Calibri" panose="020F0502020204030204" pitchFamily="34" charset="0"/>
                <a:cs typeface="Times New Roman" panose="02020603050405020304" pitchFamily="18" charset="0"/>
              </a:rPr>
              <a:t> janvier 2024,</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L’attribution de la prime exceptionnelle de pouvoir d’achat,</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Aux avancements d’échelons et de grades en lien avec l’ancienneté des agents,</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 remplacement des agents absents pour des périodes de longue durée,</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création de nouveaux postes :</a:t>
            </a:r>
          </a:p>
          <a:p>
            <a:pPr marL="742950" lvl="1" indent="-285750" algn="just">
              <a:lnSpc>
                <a:spcPct val="107000"/>
              </a:lnSpc>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Un </a:t>
            </a:r>
            <a:r>
              <a:rPr lang="fr-FR" sz="1100" dirty="0" err="1">
                <a:effectLst/>
                <a:latin typeface="+mn-lt"/>
                <a:ea typeface="Calibri" panose="020F0502020204030204" pitchFamily="34" charset="0"/>
                <a:cs typeface="Times New Roman" panose="02020603050405020304" pitchFamily="18" charset="0"/>
              </a:rPr>
              <a:t>SIGiste</a:t>
            </a:r>
            <a:r>
              <a:rPr lang="fr-FR" sz="1100" dirty="0">
                <a:effectLst/>
                <a:latin typeface="+mn-lt"/>
                <a:ea typeface="Calibri" panose="020F0502020204030204" pitchFamily="34" charset="0"/>
                <a:cs typeface="Times New Roman" panose="02020603050405020304" pitchFamily="18" charset="0"/>
              </a:rPr>
              <a:t>,</a:t>
            </a:r>
          </a:p>
          <a:p>
            <a:pPr marL="742950" lvl="1" indent="-285750" algn="just">
              <a:lnSpc>
                <a:spcPct val="107000"/>
              </a:lnSpc>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L’intégration de l’agent chargé de l’animation du point d’accès au droit transféré par la ville d’Yvetot,</a:t>
            </a:r>
          </a:p>
          <a:p>
            <a:pPr marL="742950" lvl="1" indent="-285750" algn="just">
              <a:lnSpc>
                <a:spcPct val="107000"/>
              </a:lnSpc>
              <a:spcAft>
                <a:spcPts val="800"/>
              </a:spcAft>
              <a:buFont typeface="Courier New" panose="02070309020205020404" pitchFamily="49" charset="0"/>
              <a:buChar char="o"/>
            </a:pPr>
            <a:r>
              <a:rPr lang="fr-FR" sz="1100" dirty="0">
                <a:effectLst/>
                <a:latin typeface="+mn-lt"/>
                <a:ea typeface="Calibri" panose="020F0502020204030204" pitchFamily="34" charset="0"/>
                <a:cs typeface="Times New Roman" panose="02020603050405020304" pitchFamily="18" charset="0"/>
              </a:rPr>
              <a:t>Un chargé de mission en informatique, en transformation d’un poste en apprentissage.</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Au 31 décembre 2024, les effectifs d’Yvetot Normandie s’établissent à 89,75 en équivalent temps plein (ETP) sur 93,36 ETP de postes ouverts (dont 6 postes non-permanents et 1 apprenti (voir page25 du rapport </a:t>
            </a:r>
            <a:r>
              <a:rPr lang="fr-FR" sz="1100" dirty="0" err="1">
                <a:effectLst/>
                <a:latin typeface="+mn-lt"/>
                <a:ea typeface="Calibri" panose="020F0502020204030204" pitchFamily="34" charset="0"/>
                <a:cs typeface="Times New Roman" panose="02020603050405020304" pitchFamily="18" charset="0"/>
              </a:rPr>
              <a:t>simplifé</a:t>
            </a:r>
            <a:r>
              <a:rPr lang="fr-FR" sz="1100" dirty="0">
                <a:effectLst/>
                <a:latin typeface="+mn-lt"/>
                <a:ea typeface="Calibri" panose="020F0502020204030204" pitchFamily="34" charset="0"/>
                <a:cs typeface="Times New Roman" panose="02020603050405020304" pitchFamily="18" charset="0"/>
              </a:rPr>
              <a:t> pour le détail par budget).</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Atténuations de produits : 2,97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atténuations de produits incluent :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attributions de compensation d’un montant de 2 846 356,88 €,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 Fonds National de Garantie Individuelle des Ressources FNGIR de 79 251 €,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 reversement de trop perçu sur les acomptes des fractions de TVA au titre des compensations pour 30 626 €,</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 transfert du versement de mobilité par le budget transport au budget principal pour financer les actions portées par ce dernier, soit 13 534,50 € en 2024.</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Autres charges de gestion courante : 1,91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 montant des autres charges de gestion courante s’élève à 1 913 211,87 € (2,81 M€ en 2023).</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Après neutralisation du reversement au budget principal de l’excédent du budget annexe de la ZAE d’</a:t>
            </a:r>
            <a:r>
              <a:rPr lang="fr-FR" sz="1100" dirty="0" err="1">
                <a:effectLst/>
                <a:latin typeface="+mn-lt"/>
                <a:ea typeface="Calibri" panose="020F0502020204030204" pitchFamily="34" charset="0"/>
                <a:cs typeface="Times New Roman" panose="02020603050405020304" pitchFamily="18" charset="0"/>
              </a:rPr>
              <a:t>Ecretteville</a:t>
            </a:r>
            <a:r>
              <a:rPr lang="fr-FR" sz="1100" dirty="0">
                <a:effectLst/>
                <a:latin typeface="+mn-lt"/>
                <a:ea typeface="Calibri" panose="020F0502020204030204" pitchFamily="34" charset="0"/>
                <a:cs typeface="Times New Roman" panose="02020603050405020304" pitchFamily="18" charset="0"/>
              </a:rPr>
              <a:t> (environ 850 K€) constaté en 2023, le montant des autres charges de gestion courante en 2024 est en diminution de 2,5 %, soit - 49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principaux postes de dépenses sont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subventions de fonctionnement versées au délégataire du centre aquatique pour 866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contributions aux organismes de regroupement pour environ 501 K€ (les syndicats mixtes de bassins versants, le syndicat Seine Maritime numérique et le PETR),</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subvention de fonctionnement à la régie de l’Office de tourisme pour 200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exceptionnelles et provisions : 0,25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En 2024, les charges exceptionnelles comprennent principalement :</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annulations de REOM d’un montant de plus de 95 K€ (traitement des réclamations),</a:t>
            </a:r>
          </a:p>
          <a:p>
            <a:r>
              <a:rPr lang="fr-FR" sz="1100" dirty="0">
                <a:effectLst/>
                <a:latin typeface="+mn-lt"/>
                <a:ea typeface="Calibri" panose="020F0502020204030204" pitchFamily="34" charset="0"/>
              </a:rPr>
              <a:t>Des provisions pour risques et charges d’environ 154 K€.</a:t>
            </a:r>
            <a:endParaRPr lang="fr-FR" sz="1100" dirty="0">
              <a:latin typeface="+mn-lt"/>
            </a:endParaRP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89</a:t>
            </a:fld>
            <a:endParaRPr lang="fr-FR" dirty="0"/>
          </a:p>
        </p:txBody>
      </p:sp>
    </p:spTree>
    <p:extLst>
      <p:ext uri="{BB962C8B-B14F-4D97-AF65-F5344CB8AC3E}">
        <p14:creationId xmlns:p14="http://schemas.microsoft.com/office/powerpoint/2010/main" val="1790222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fr-FR" sz="1100" b="1" u="none" dirty="0">
                <a:latin typeface="+mn-lt"/>
              </a:rPr>
              <a:t>Au-delà de leur nature comptable, il semble intéressant de s’intéresser aux champs d’actions au titre desquels ces dépenses de fonctionnement sont réalisées.</a:t>
            </a:r>
          </a:p>
          <a:p>
            <a:pPr marL="0" marR="0" lvl="0" indent="0" algn="just" defTabSz="914400" rtl="0" eaLnBrk="1" fontAlgn="auto" latinLnBrk="0" hangingPunct="1">
              <a:lnSpc>
                <a:spcPct val="107000"/>
              </a:lnSpc>
              <a:spcBef>
                <a:spcPts val="0"/>
              </a:spcBef>
              <a:spcAft>
                <a:spcPts val="800"/>
              </a:spcAft>
              <a:buClrTx/>
              <a:buSzTx/>
              <a:buFontTx/>
              <a:buNone/>
              <a:tabLst/>
              <a:defRPr/>
            </a:pPr>
            <a:r>
              <a:rPr lang="fr-FR" sz="1100" b="1" u="none" dirty="0">
                <a:latin typeface="+mn-lt"/>
              </a:rPr>
              <a:t>Tous budgets confondus, les dépenses sont consacrées en premier lieu aux questions environnementales, dont la rudologie.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fr-FR" sz="1100" b="1" u="none" dirty="0">
                <a:latin typeface="+mn-lt"/>
              </a:rPr>
              <a:t>Elles sont suivies des </a:t>
            </a:r>
            <a:r>
              <a:rPr lang="fr-FR" sz="1100" b="1" dirty="0">
                <a:effectLst/>
                <a:latin typeface="+mn-lt"/>
                <a:ea typeface="Calibri" panose="020F0502020204030204" pitchFamily="34" charset="0"/>
                <a:cs typeface="Times New Roman" panose="02020603050405020304" pitchFamily="18" charset="0"/>
              </a:rPr>
              <a:t>attributions de compensation versées aux communes membres, puis des dépenses regroupées sous la fonction comptable 3 qui correspond aux actions culturelles du Conservatoire (plus d’1 M€) et de la Médiathèque (près de780 000 €), ainsi que du Centre aquatique (plus de 950 000 €).</a:t>
            </a:r>
            <a:endParaRPr lang="fr-FR" sz="1100" b="1" u="none" dirty="0">
              <a:latin typeface="+mn-lt"/>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fr-FR" sz="1100" b="1" u="none" dirty="0">
                <a:latin typeface="+mn-lt"/>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lang="fr-FR" sz="1100" b="1" u="sng" dirty="0"/>
              <a:t>Page 26 de la présentation simplifiée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Au-delà de la nature des dépenses exposées en 2024, il convient de souligner les principaux domaines d’actions au titre desquels les montants ont été dépensés, soit les principaux par ordre décroissant :</a:t>
            </a:r>
          </a:p>
          <a:p>
            <a:pPr marL="342900" lvl="0" indent="-342900" algn="just">
              <a:lnSpc>
                <a:spcPct val="107000"/>
              </a:lnSpc>
              <a:buFont typeface="+mj-lt"/>
              <a:buAutoNum type="arabicParenR"/>
            </a:pPr>
            <a:r>
              <a:rPr lang="fr-FR" sz="1100" dirty="0">
                <a:effectLst/>
                <a:latin typeface="+mn-lt"/>
                <a:ea typeface="Calibri" panose="020F0502020204030204" pitchFamily="34" charset="0"/>
                <a:cs typeface="Times New Roman" panose="02020603050405020304" pitchFamily="18" charset="0"/>
              </a:rPr>
              <a:t>L’environnement, comprenant notamment les frais d’exploitation du service ordures ménagères ;</a:t>
            </a:r>
          </a:p>
          <a:p>
            <a:pPr marL="342900" lvl="0" indent="-342900" algn="just">
              <a:lnSpc>
                <a:spcPct val="107000"/>
              </a:lnSpc>
              <a:buFont typeface="+mj-lt"/>
              <a:buAutoNum type="arabicParenR"/>
            </a:pPr>
            <a:r>
              <a:rPr lang="fr-FR" sz="1100" dirty="0">
                <a:effectLst/>
                <a:latin typeface="+mn-lt"/>
                <a:ea typeface="Calibri" panose="020F0502020204030204" pitchFamily="34" charset="0"/>
                <a:cs typeface="Times New Roman" panose="02020603050405020304" pitchFamily="18" charset="0"/>
              </a:rPr>
              <a:t>Les attributions de compensation versées aux communes membres (identifiées comme des opérations non-</a:t>
            </a:r>
            <a:r>
              <a:rPr lang="fr-FR" sz="1100" dirty="0" err="1">
                <a:effectLst/>
                <a:latin typeface="+mn-lt"/>
                <a:ea typeface="Calibri" panose="020F0502020204030204" pitchFamily="34" charset="0"/>
                <a:cs typeface="Times New Roman" panose="02020603050405020304" pitchFamily="18" charset="0"/>
              </a:rPr>
              <a:t>ventilables</a:t>
            </a:r>
            <a:r>
              <a:rPr lang="fr-FR" sz="1100" dirty="0">
                <a:effectLst/>
                <a:latin typeface="+mn-lt"/>
                <a:ea typeface="Calibri" panose="020F0502020204030204" pitchFamily="34" charset="0"/>
                <a:cs typeface="Times New Roman" panose="02020603050405020304" pitchFamily="18" charset="0"/>
              </a:rPr>
              <a:t> au niveau de la nomenclature fonctionnelle) ;</a:t>
            </a:r>
          </a:p>
          <a:p>
            <a:pPr marL="342900" lvl="0" indent="-342900" algn="just">
              <a:lnSpc>
                <a:spcPct val="107000"/>
              </a:lnSpc>
              <a:buFont typeface="+mj-lt"/>
              <a:buAutoNum type="arabicParenR"/>
            </a:pPr>
            <a:r>
              <a:rPr lang="fr-FR" sz="1100" dirty="0">
                <a:effectLst/>
                <a:latin typeface="+mn-lt"/>
                <a:ea typeface="Calibri" panose="020F0502020204030204" pitchFamily="34" charset="0"/>
                <a:cs typeface="Times New Roman" panose="02020603050405020304" pitchFamily="18" charset="0"/>
              </a:rPr>
              <a:t>Les actions culturelles avec le Conservatoire et la Médiathèque, ainsi que les actions sportives avec le Centre aquatique ;</a:t>
            </a:r>
          </a:p>
          <a:p>
            <a:r>
              <a:rPr lang="fr-FR" sz="1100" dirty="0">
                <a:latin typeface="+mn-lt"/>
              </a:rPr>
              <a:t>Les opérations de la fonction 3 sont détaillées en pages 82 à 90 de la maquette du CA du budget principal et correspondent par ordre décroissant :</a:t>
            </a:r>
          </a:p>
          <a:p>
            <a:r>
              <a:rPr lang="fr-FR" sz="1100" dirty="0">
                <a:latin typeface="+mn-lt"/>
              </a:rPr>
              <a:t>- aux dépenses relatives au conservatoire : 1,047 M€ (y compris les frais de personnel);</a:t>
            </a:r>
          </a:p>
          <a:p>
            <a:r>
              <a:rPr lang="fr-FR" sz="1100" dirty="0">
                <a:latin typeface="+mn-lt"/>
              </a:rPr>
              <a:t>- aux dépenses en rapport avec le centre aquatique (rémunération du délégataire, frais de transport des élèves, etc…) : 954 K€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 aux dépenses relatives à la médiathèque : 773 K€ (y compris les frais de personnel);</a:t>
            </a:r>
          </a:p>
          <a:p>
            <a:pPr marL="342900" lvl="0" indent="-342900" algn="just">
              <a:lnSpc>
                <a:spcPct val="107000"/>
              </a:lnSpc>
              <a:spcAft>
                <a:spcPts val="800"/>
              </a:spcAft>
              <a:buFont typeface="+mj-lt"/>
              <a:buAutoNum type="arabicParenR" startAt="4"/>
            </a:pPr>
            <a:r>
              <a:rPr lang="fr-FR" sz="1100" dirty="0">
                <a:effectLst/>
                <a:latin typeface="+mn-lt"/>
                <a:ea typeface="Calibri" panose="020F0502020204030204" pitchFamily="34" charset="0"/>
                <a:cs typeface="Times New Roman" panose="02020603050405020304" pitchFamily="18" charset="0"/>
              </a:rPr>
              <a:t>Les coûts des services généraux qui comprennent notamment les salaires des services supports (1,09 M€), les dépenses d’entretien de l’hôtel communautaire et de fonctionnement des services mutualisés (0,41 M€), la contribution à Seine-Maritime Numérique (0,17 M€) ou encore les provisions constituées (0,14 M€).</a:t>
            </a:r>
          </a:p>
          <a:p>
            <a:endParaRPr lang="fr-FR" sz="1100" dirty="0">
              <a:latin typeface="+mn-lt"/>
            </a:endParaRPr>
          </a:p>
          <a:p>
            <a:endParaRPr lang="fr-FR" dirty="0"/>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90</a:t>
            </a:fld>
            <a:endParaRPr lang="fr-FR" dirty="0"/>
          </a:p>
        </p:txBody>
      </p:sp>
    </p:spTree>
    <p:extLst>
      <p:ext uri="{BB962C8B-B14F-4D97-AF65-F5344CB8AC3E}">
        <p14:creationId xmlns:p14="http://schemas.microsoft.com/office/powerpoint/2010/main" val="3332215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5195-E7D8-D8F0-F70D-A4A8CCCF3B0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8B30D9-F3AD-1AD5-0171-C9596E8DE4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1154F1D-4E32-3E6C-B2EC-47D1AA1F65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En appliquant la même grille de lecture aux dépenses d’investissement, on identifie que les dépenses d’équipement des services généraux occupent la première place en 2024.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Ces dépenses regroupent tant le solde des coûts d’installation des modulaires (278 000 €) que les frais d’études relatifs à la Maison des services de l’Intercommunalité (222 000 €) et les fonds de concours versés aux communes (180 000 €).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Par ordre décroissant, pour un volume  équivalent au premier poste, se placent ensuite les dépenses relatives aux actions économiques et à la préservation de l’environnement.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30 de la présentation simplifiée :</a:t>
            </a:r>
          </a:p>
          <a:p>
            <a:endParaRPr lang="fr-FR"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Il faut rappeler que les dépenses d’investissement des services généraux regroupent notamment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 le solde des coûts d’acquisition et d’installation des modulaires (278 K€),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 les frais d’études (maitre d’œuvre et autres intervenants) en rapport avec la construction de la Maison de l’intercommunalité (222 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 les fonds de concours versés aux communes (180 K€),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 l’achat de matériel informatique et de téléphonie (33 K€).</a:t>
            </a:r>
          </a:p>
          <a:p>
            <a:r>
              <a:rPr lang="fr-FR" dirty="0">
                <a:latin typeface="+mn-lt"/>
              </a:rPr>
              <a:t>Le détail des dépenses d’investissement est repris plus loin dans la présentation dans chaque budget concerné.</a:t>
            </a:r>
          </a:p>
        </p:txBody>
      </p:sp>
      <p:sp>
        <p:nvSpPr>
          <p:cNvPr id="4" name="Espace réservé du numéro de diapositive 3">
            <a:extLst>
              <a:ext uri="{FF2B5EF4-FFF2-40B4-BE49-F238E27FC236}">
                <a16:creationId xmlns:a16="http://schemas.microsoft.com/office/drawing/2014/main" id="{9B40280A-0CE8-1378-2AA7-3D5B291FC5A9}"/>
              </a:ext>
            </a:extLst>
          </p:cNvPr>
          <p:cNvSpPr>
            <a:spLocks noGrp="1"/>
          </p:cNvSpPr>
          <p:nvPr>
            <p:ph type="sldNum" sz="quarter" idx="5"/>
          </p:nvPr>
        </p:nvSpPr>
        <p:spPr/>
        <p:txBody>
          <a:bodyPr/>
          <a:lstStyle/>
          <a:p>
            <a:fld id="{5B17BBDB-283D-4413-807A-FD08134B3EA9}" type="slidenum">
              <a:rPr lang="fr-FR" smtClean="0"/>
              <a:t>91</a:t>
            </a:fld>
            <a:endParaRPr lang="fr-FR" dirty="0"/>
          </a:p>
        </p:txBody>
      </p:sp>
    </p:spTree>
    <p:extLst>
      <p:ext uri="{BB962C8B-B14F-4D97-AF65-F5344CB8AC3E}">
        <p14:creationId xmlns:p14="http://schemas.microsoft.com/office/powerpoint/2010/main" val="123301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9CEDC-1B5E-FEA3-8C29-18BC267A50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9F7B26-8D77-C944-A9F5-B6F45FE373E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46FE48A-27C9-BC00-2D46-57A20376D61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78FB41A-96A6-B3FD-E623-C5467F336FD3}"/>
              </a:ext>
            </a:extLst>
          </p:cNvPr>
          <p:cNvSpPr>
            <a:spLocks noGrp="1"/>
          </p:cNvSpPr>
          <p:nvPr>
            <p:ph type="sldNum" sz="quarter" idx="5"/>
          </p:nvPr>
        </p:nvSpPr>
        <p:spPr/>
        <p:txBody>
          <a:bodyPr/>
          <a:lstStyle/>
          <a:p>
            <a:fld id="{93CF5B1C-81CF-4D36-A508-AAFA79AB47CF}" type="slidenum">
              <a:rPr lang="fr-FR" smtClean="0"/>
              <a:t>2</a:t>
            </a:fld>
            <a:endParaRPr lang="fr-FR"/>
          </a:p>
        </p:txBody>
      </p:sp>
    </p:spTree>
    <p:extLst>
      <p:ext uri="{BB962C8B-B14F-4D97-AF65-F5344CB8AC3E}">
        <p14:creationId xmlns:p14="http://schemas.microsoft.com/office/powerpoint/2010/main" val="24443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fr-FR" sz="1100" b="1" u="none" dirty="0"/>
              <a:t>Cette diapositive détaille les recettes réelles de d’investissement mais elle met surtout en évidence qu’en 2024 la majorité des investissements a été autofinancée.</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fr-FR" sz="1100" b="1" u="none" dirty="0"/>
          </a:p>
          <a:p>
            <a:pPr marL="0" marR="0" lvl="0" indent="0" algn="just" defTabSz="914400" rtl="0" eaLnBrk="1" fontAlgn="auto" latinLnBrk="0" hangingPunct="1">
              <a:lnSpc>
                <a:spcPct val="107000"/>
              </a:lnSpc>
              <a:spcBef>
                <a:spcPts val="0"/>
              </a:spcBef>
              <a:spcAft>
                <a:spcPts val="800"/>
              </a:spcAft>
              <a:buClrTx/>
              <a:buSzTx/>
              <a:buFontTx/>
              <a:buNone/>
              <a:tabLst/>
              <a:defRPr/>
            </a:pPr>
            <a:r>
              <a:rPr lang="fr-FR" sz="1100" b="1" u="none" dirty="0"/>
              <a:t>***********</a:t>
            </a:r>
          </a:p>
          <a:p>
            <a:pPr marL="0" marR="0" lvl="0" indent="0" algn="just" defTabSz="914400" rtl="0" eaLnBrk="1" fontAlgn="auto" latinLnBrk="0" hangingPunct="1">
              <a:lnSpc>
                <a:spcPct val="107000"/>
              </a:lnSpc>
              <a:spcBef>
                <a:spcPts val="0"/>
              </a:spcBef>
              <a:spcAft>
                <a:spcPts val="800"/>
              </a:spcAft>
              <a:buClrTx/>
              <a:buSzTx/>
              <a:buFontTx/>
              <a:buNone/>
              <a:tabLst/>
              <a:defRPr/>
            </a:pPr>
            <a:r>
              <a:rPr lang="fr-FR" sz="1100" b="1" u="sng"/>
              <a:t>Page </a:t>
            </a:r>
            <a:r>
              <a:rPr lang="fr-FR" sz="1100" b="1" u="sng" dirty="0"/>
              <a:t>31 de la présentation simplifiée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Pour l’exercice 2024, les recettes d’investissement les plus significatives sont : </a:t>
            </a:r>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autres immobilisations financières : 309 K€</a:t>
            </a:r>
            <a:endParaRPr lang="fr-FR" sz="1100" dirty="0">
              <a:effectLst/>
              <a:latin typeface="+mn-lt"/>
              <a:ea typeface="Calibri" panose="020F0502020204030204" pitchFamily="34" charset="0"/>
              <a:cs typeface="Times New Roman" panose="02020603050405020304" pitchFamily="18" charset="0"/>
            </a:endParaRPr>
          </a:p>
          <a:p>
            <a:pPr marL="914400" algn="just">
              <a:lnSpc>
                <a:spcPct val="107000"/>
              </a:lnSpc>
            </a:pPr>
            <a:r>
              <a:rPr lang="fr-FR" sz="1100" dirty="0">
                <a:effectLst/>
                <a:latin typeface="+mn-lt"/>
                <a:ea typeface="Calibri" panose="020F0502020204030204" pitchFamily="34" charset="0"/>
                <a:cs typeface="Times New Roman" panose="02020603050405020304" pitchFamily="18" charset="0"/>
              </a:rPr>
              <a:t>Dont :</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Avance au budget annexe ZAE Auzebosc extension versée par le budget principal : 300 K€</a:t>
            </a:r>
          </a:p>
          <a:p>
            <a:pPr marL="1143000" lvl="2" indent="-22860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Remboursement de la caution pour la location de bâtiments à Sainte Marie des Champs : 9 K€ </a:t>
            </a:r>
          </a:p>
          <a:p>
            <a:pPr marL="742950" lvl="1" indent="-28575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 Fonds de Compensation de la Taxe sur la Valeur Ajoutée (FCTVA) : 234 K€</a:t>
            </a: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subventions perçues : 54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92</a:t>
            </a:fld>
            <a:endParaRPr lang="fr-FR" dirty="0"/>
          </a:p>
        </p:txBody>
      </p:sp>
    </p:spTree>
    <p:extLst>
      <p:ext uri="{BB962C8B-B14F-4D97-AF65-F5344CB8AC3E}">
        <p14:creationId xmlns:p14="http://schemas.microsoft.com/office/powerpoint/2010/main" val="2065989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93</a:t>
            </a:fld>
            <a:endParaRPr lang="fr-FR" dirty="0"/>
          </a:p>
        </p:txBody>
      </p:sp>
    </p:spTree>
    <p:extLst>
      <p:ext uri="{BB962C8B-B14F-4D97-AF65-F5344CB8AC3E}">
        <p14:creationId xmlns:p14="http://schemas.microsoft.com/office/powerpoint/2010/main" val="3009976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50C51-591E-824E-49E7-8A7495F2F5A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EEC36CC-FB99-217E-132A-FB3B9237D15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B399D7E-FF17-9024-4C92-DE36B68F5AEF}"/>
              </a:ext>
            </a:extLst>
          </p:cNvPr>
          <p:cNvSpPr>
            <a:spLocks noGrp="1"/>
          </p:cNvSpPr>
          <p:nvPr>
            <p:ph type="body" idx="1"/>
          </p:nvPr>
        </p:nvSpPr>
        <p:spPr/>
        <p:txBody>
          <a:bodyPr/>
          <a:lstStyle/>
          <a:p>
            <a:r>
              <a:rPr lang="fr-FR" sz="1100" b="1" u="none" dirty="0"/>
              <a:t>L’encaissement des recettes réelles de fonctionnement du budget principal s’est avéré supérieur à la prévision budgétaire (106,7 % de réalisation).</a:t>
            </a:r>
          </a:p>
          <a:p>
            <a:endParaRPr lang="fr-FR" sz="1100" b="1" u="none" dirty="0"/>
          </a:p>
          <a:p>
            <a:r>
              <a:rPr lang="fr-FR" sz="1100" b="1" u="none" dirty="0"/>
              <a:t>Cela correspond à la logique de prudence dans les prévisions.</a:t>
            </a:r>
          </a:p>
          <a:p>
            <a:endParaRPr lang="fr-FR" sz="1100" b="1" u="none" dirty="0"/>
          </a:p>
          <a:p>
            <a:r>
              <a:rPr lang="fr-FR" sz="1100" b="1" u="none" dirty="0"/>
              <a:t>On peut souligner que les recettes d’impôts et taxes (chapitre 73) ont été inférieures à ce qui était attendu, principalement en raison de l’erreur des services de l’Etat dans la prévision de calcul de la croissance de la TVA et de son partage avec les EPCI.</a:t>
            </a:r>
          </a:p>
          <a:p>
            <a:endParaRPr lang="fr-FR" sz="1100" b="1" u="none" dirty="0"/>
          </a:p>
          <a:p>
            <a:r>
              <a:rPr lang="fr-FR" sz="1100" b="1" u="none" dirty="0"/>
              <a:t>A l’inverse, une bonne surprise a été constatée au niveau de la fiscalité locale (chapitre 731) avec des versements de rôles supplémentaires à un niveau très élevé.</a:t>
            </a:r>
          </a:p>
          <a:p>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none" dirty="0"/>
              <a:t>***********</a:t>
            </a:r>
          </a:p>
          <a:p>
            <a:endParaRPr lang="fr-FR" sz="1100" u="none" dirty="0"/>
          </a:p>
          <a:p>
            <a:r>
              <a:rPr lang="fr-FR" sz="1100" u="sng" dirty="0"/>
              <a:t>Détail du chapitre 75 :</a:t>
            </a:r>
          </a:p>
          <a:p>
            <a:r>
              <a:rPr lang="fr-FR" sz="1100" dirty="0"/>
              <a:t>En 2023, la reprise de l’excédent du budget annexe ZAE d’</a:t>
            </a:r>
            <a:r>
              <a:rPr lang="fr-FR" sz="1100" dirty="0" err="1"/>
              <a:t>Ecretteville</a:t>
            </a:r>
            <a:r>
              <a:rPr lang="fr-FR" sz="1100" dirty="0"/>
              <a:t> les </a:t>
            </a:r>
            <a:r>
              <a:rPr lang="fr-FR" sz="1100" dirty="0" err="1"/>
              <a:t>Baons</a:t>
            </a:r>
            <a:r>
              <a:rPr lang="fr-FR" sz="1100" dirty="0"/>
              <a:t> a été comptabilisée pour 849 K€.</a:t>
            </a:r>
          </a:p>
          <a:p>
            <a:r>
              <a:rPr lang="fr-FR" sz="1100" dirty="0"/>
              <a:t>En 2024, le montant se compose par ordre décroissant :</a:t>
            </a:r>
          </a:p>
          <a:p>
            <a:r>
              <a:rPr lang="fr-FR" sz="1100" dirty="0"/>
              <a:t>- Facturation au délégataire du Centre aquatique d’un trop perçu sur la provision sur le coût de l’énergie 2023 : 82 K€ ;</a:t>
            </a:r>
          </a:p>
          <a:p>
            <a:r>
              <a:rPr lang="fr-FR" sz="1100" dirty="0"/>
              <a:t>- Annulation de rattachements 77,4 K€ (dont 70 K€ pour annuler la prévision de dépense complémentaire sur le coût de l’énergie 2023 du Centre aquatique) ;</a:t>
            </a:r>
          </a:p>
          <a:p>
            <a:r>
              <a:rPr lang="fr-FR" sz="1100" dirty="0"/>
              <a:t>- Pénalités appliquées au délégataire du Centre aquatique sur gestion 2023 : 50 K€ ;</a:t>
            </a:r>
          </a:p>
          <a:p>
            <a:r>
              <a:rPr lang="fr-FR" sz="1100" dirty="0"/>
              <a:t>- Participation des agents au titres restaurant : 38,4 K€ ;</a:t>
            </a:r>
          </a:p>
          <a:p>
            <a:r>
              <a:rPr lang="fr-FR" sz="1100" dirty="0"/>
              <a:t>- Loyers facturés à la CCI (13,4 K€) et à la Poste pour local de Saint Martin de l’If (2,8 K€).</a:t>
            </a:r>
          </a:p>
        </p:txBody>
      </p:sp>
      <p:sp>
        <p:nvSpPr>
          <p:cNvPr id="4" name="Espace réservé du numéro de diapositive 3">
            <a:extLst>
              <a:ext uri="{FF2B5EF4-FFF2-40B4-BE49-F238E27FC236}">
                <a16:creationId xmlns:a16="http://schemas.microsoft.com/office/drawing/2014/main" id="{4776ED68-3A1E-7DFC-C8BD-86B757C4333F}"/>
              </a:ext>
            </a:extLst>
          </p:cNvPr>
          <p:cNvSpPr>
            <a:spLocks noGrp="1"/>
          </p:cNvSpPr>
          <p:nvPr>
            <p:ph type="sldNum" sz="quarter" idx="5"/>
          </p:nvPr>
        </p:nvSpPr>
        <p:spPr/>
        <p:txBody>
          <a:bodyPr/>
          <a:lstStyle/>
          <a:p>
            <a:fld id="{5B17BBDB-283D-4413-807A-FD08134B3EA9}" type="slidenum">
              <a:rPr lang="fr-FR" smtClean="0"/>
              <a:t>94</a:t>
            </a:fld>
            <a:endParaRPr lang="fr-FR" dirty="0"/>
          </a:p>
        </p:txBody>
      </p:sp>
    </p:spTree>
    <p:extLst>
      <p:ext uri="{BB962C8B-B14F-4D97-AF65-F5344CB8AC3E}">
        <p14:creationId xmlns:p14="http://schemas.microsoft.com/office/powerpoint/2010/main" val="1888782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C4B37-06FF-D36C-8F07-9F95F2979DB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24F645-81D9-BC81-FC1D-2956E2EB6F5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A42708E-435D-3130-DB2D-BB21A0906E92}"/>
              </a:ext>
            </a:extLst>
          </p:cNvPr>
          <p:cNvSpPr>
            <a:spLocks noGrp="1"/>
          </p:cNvSpPr>
          <p:nvPr>
            <p:ph type="body" idx="1"/>
          </p:nvPr>
        </p:nvSpPr>
        <p:spPr/>
        <p:txBody>
          <a:bodyPr/>
          <a:lstStyle/>
          <a:p>
            <a:r>
              <a:rPr lang="fr-FR" b="1" dirty="0"/>
              <a:t>Le taux d’exécution des dépenses réelles de fonctionnement du budget principal atteint un niveau de 91,5 %, perfectible au niveau de la prévision au chapitre 011 consacré aux charges à caractère général. C’est le sens de la proposition de réduction de ces crédits qui sera faite lorsque nous évoquerons le budget 2025.</a:t>
            </a:r>
          </a:p>
          <a:p>
            <a:endParaRPr lang="fr-FR" b="1" dirty="0"/>
          </a:p>
          <a:p>
            <a:r>
              <a:rPr lang="fr-FR" b="1" dirty="0"/>
              <a:t>***********</a:t>
            </a:r>
          </a:p>
          <a:p>
            <a:endParaRPr lang="fr-FR" dirty="0"/>
          </a:p>
        </p:txBody>
      </p:sp>
      <p:sp>
        <p:nvSpPr>
          <p:cNvPr id="4" name="Espace réservé du numéro de diapositive 3">
            <a:extLst>
              <a:ext uri="{FF2B5EF4-FFF2-40B4-BE49-F238E27FC236}">
                <a16:creationId xmlns:a16="http://schemas.microsoft.com/office/drawing/2014/main" id="{1E6B3E5F-39D9-9269-E561-4767C2D07DAC}"/>
              </a:ext>
            </a:extLst>
          </p:cNvPr>
          <p:cNvSpPr>
            <a:spLocks noGrp="1"/>
          </p:cNvSpPr>
          <p:nvPr>
            <p:ph type="sldNum" sz="quarter" idx="5"/>
          </p:nvPr>
        </p:nvSpPr>
        <p:spPr/>
        <p:txBody>
          <a:bodyPr/>
          <a:lstStyle/>
          <a:p>
            <a:fld id="{5B17BBDB-283D-4413-807A-FD08134B3EA9}" type="slidenum">
              <a:rPr lang="fr-FR" smtClean="0"/>
              <a:t>95</a:t>
            </a:fld>
            <a:endParaRPr lang="fr-FR" dirty="0"/>
          </a:p>
        </p:txBody>
      </p:sp>
    </p:spTree>
    <p:extLst>
      <p:ext uri="{BB962C8B-B14F-4D97-AF65-F5344CB8AC3E}">
        <p14:creationId xmlns:p14="http://schemas.microsoft.com/office/powerpoint/2010/main" val="846732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0B945-1216-0E09-EAC8-AA4123DD60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9C92A1-8202-39EE-8F67-45AE506863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C0FA82-0CAF-4E67-F91B-DF43480EC239}"/>
              </a:ext>
            </a:extLst>
          </p:cNvPr>
          <p:cNvSpPr>
            <a:spLocks noGrp="1"/>
          </p:cNvSpPr>
          <p:nvPr>
            <p:ph type="body" idx="1"/>
          </p:nvPr>
        </p:nvSpPr>
        <p:spPr/>
        <p:txBody>
          <a:bodyPr/>
          <a:lstStyle/>
          <a:p>
            <a:r>
              <a:rPr lang="fr-FR" sz="1100" b="1" dirty="0"/>
              <a:t>Les dépenses réelles d’investissement du budget principal mettent en évidence les actions qui ont mobilisés les services en 2024 :</a:t>
            </a:r>
          </a:p>
          <a:p>
            <a:r>
              <a:rPr lang="fr-FR" sz="1100" b="1" dirty="0"/>
              <a:t>- la préparation de l’avenir avec le lancement d’études préalables à des opérations de travaux – chapitre 20 (Maison des services de l’</a:t>
            </a:r>
            <a:r>
              <a:rPr lang="fr-FR" sz="1100" b="1" dirty="0" err="1"/>
              <a:t>Intercommunaité</a:t>
            </a:r>
            <a:r>
              <a:rPr lang="fr-FR" sz="1100" b="1" dirty="0"/>
              <a:t>, </a:t>
            </a:r>
            <a:r>
              <a:rPr lang="fr-FR" sz="1100" dirty="0">
                <a:effectLst/>
                <a:latin typeface="Arial" panose="020B0604020202020204" pitchFamily="34" charset="0"/>
                <a:ea typeface="Calibri" panose="020F0502020204030204" pitchFamily="34" charset="0"/>
                <a:cs typeface="Times New Roman" panose="02020603050405020304" pitchFamily="18" charset="0"/>
              </a:rPr>
              <a:t>réhabilitation/extension du </a:t>
            </a:r>
            <a:r>
              <a:rPr lang="fr-FR" sz="1100" b="1" dirty="0">
                <a:effectLst/>
                <a:latin typeface="Arial" panose="020B0604020202020204" pitchFamily="34" charset="0"/>
                <a:ea typeface="Calibri" panose="020F0502020204030204" pitchFamily="34" charset="0"/>
                <a:cs typeface="Times New Roman" panose="02020603050405020304" pitchFamily="18" charset="0"/>
              </a:rPr>
              <a:t>Conservatoire , concession relative au quartier d’affaires de la Moutardière) ou l’avance faite au budget ZAE Auzebosc (chapitre27) ;</a:t>
            </a:r>
          </a:p>
          <a:p>
            <a:r>
              <a:rPr lang="fr-FR" sz="1100" b="1" dirty="0">
                <a:effectLst/>
                <a:latin typeface="Arial" panose="020B0604020202020204" pitchFamily="34" charset="0"/>
                <a:ea typeface="Calibri" panose="020F0502020204030204" pitchFamily="34" charset="0"/>
                <a:cs typeface="Times New Roman" panose="02020603050405020304" pitchFamily="18" charset="0"/>
              </a:rPr>
              <a:t>-  la solidarité territoriales avec le versement de subvention d’équipement (chapitre 204) aux communes membres (180 000 €, dont 34 000 € au titre du fonds CYCL’YN), aux entreprises (118 000 €), aux familles (58 000 € d’aides à la rénovation énergétique ou à l’acquisition de vélos).</a:t>
            </a:r>
          </a:p>
          <a:p>
            <a:endParaRPr lang="fr-FR" sz="1100" b="1" dirty="0"/>
          </a:p>
          <a:p>
            <a:r>
              <a:rPr lang="fr-FR" sz="1100" b="1" dirty="0"/>
              <a:t>***********</a:t>
            </a:r>
          </a:p>
          <a:p>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Pages 27 et 28 de la présentation simplifiée :</a:t>
            </a:r>
          </a:p>
          <a:p>
            <a:endParaRPr lang="fr-FR" sz="1100" dirty="0"/>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études et logiciels : environ 431 K€</a:t>
            </a:r>
            <a:endParaRPr lang="fr-FR" sz="1100" dirty="0">
              <a:effectLst/>
              <a:latin typeface="+mn-lt"/>
              <a:ea typeface="Calibri" panose="020F0502020204030204" pitchFamily="34" charset="0"/>
              <a:cs typeface="Times New Roman" panose="02020603050405020304" pitchFamily="18" charset="0"/>
            </a:endParaRPr>
          </a:p>
          <a:p>
            <a:pPr marL="914400" algn="just">
              <a:lnSpc>
                <a:spcPct val="107000"/>
              </a:lnSpc>
            </a:pPr>
            <a:r>
              <a:rPr lang="fr-FR" sz="1100" dirty="0">
                <a:effectLst/>
                <a:latin typeface="+mn-lt"/>
                <a:ea typeface="Calibri" panose="020F0502020204030204" pitchFamily="34" charset="0"/>
                <a:cs typeface="Times New Roman" panose="02020603050405020304" pitchFamily="18" charset="0"/>
              </a:rPr>
              <a:t>Dont :</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Maitrise d’œuvre et autres intervenants dans la création de la Maison de l’Intercommunalité : 222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Frais d’études PLUI : 54 k€ </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Assistance à maitrise d’ouvrage pour la concession relative au quartier d’affaires de la Moutardière : 47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Assistance à maitrise d’ouvrage et frais de procédure pour la réhabilitation/extension du Conservatoire : 34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Changement de logiciel comptable et budgétaire : 30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Autres licences informatiques : 20 K€</a:t>
            </a:r>
          </a:p>
          <a:p>
            <a:pPr marL="1143000" lvl="2" indent="-22860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Etude de faisabilité du pôle culturel : 16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subventions d’équipement : 357 K€</a:t>
            </a:r>
            <a:endParaRPr lang="fr-FR" sz="1100" dirty="0">
              <a:effectLst/>
              <a:latin typeface="+mn-lt"/>
              <a:ea typeface="Calibri" panose="020F0502020204030204" pitchFamily="34" charset="0"/>
              <a:cs typeface="Times New Roman" panose="02020603050405020304" pitchFamily="18" charset="0"/>
            </a:endParaRPr>
          </a:p>
          <a:p>
            <a:pPr marL="914400" algn="just">
              <a:lnSpc>
                <a:spcPct val="107000"/>
              </a:lnSpc>
            </a:pPr>
            <a:r>
              <a:rPr lang="fr-FR" sz="1100" dirty="0">
                <a:effectLst/>
                <a:latin typeface="+mn-lt"/>
                <a:ea typeface="Calibri" panose="020F0502020204030204" pitchFamily="34" charset="0"/>
                <a:cs typeface="Times New Roman" panose="02020603050405020304" pitchFamily="18" charset="0"/>
              </a:rPr>
              <a:t>Dont :</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Les fonds de concours aux communes membres : 180 K€, dont 34 K€ au titre du fonds CYCL’YN</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Les aides à l’immobilier d’entreprises et assimilées : 118 K€</a:t>
            </a:r>
          </a:p>
          <a:p>
            <a:pPr marL="1143000" lvl="2" indent="-22860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Les subventions en faveur de l’environnement (achat de vélos, travaux de rénovation énergétique) : 58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acquisitions et aménagement de constructions : 562 K€</a:t>
            </a:r>
            <a:endParaRPr lang="fr-FR" sz="1100" dirty="0">
              <a:effectLst/>
              <a:latin typeface="+mn-lt"/>
              <a:ea typeface="Calibri" panose="020F0502020204030204" pitchFamily="34" charset="0"/>
              <a:cs typeface="Times New Roman" panose="02020603050405020304" pitchFamily="18" charset="0"/>
            </a:endParaRPr>
          </a:p>
          <a:p>
            <a:pPr marL="914400" algn="just">
              <a:lnSpc>
                <a:spcPct val="107000"/>
              </a:lnSpc>
            </a:pPr>
            <a:r>
              <a:rPr lang="fr-FR" sz="1100" dirty="0">
                <a:effectLst/>
                <a:latin typeface="+mn-lt"/>
                <a:ea typeface="Calibri" panose="020F0502020204030204" pitchFamily="34" charset="0"/>
                <a:cs typeface="Times New Roman" panose="02020603050405020304" pitchFamily="18" charset="0"/>
              </a:rPr>
              <a:t>Dont :</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et installation de modulaires : 278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Réfection de la toiture terrasse centrale de la Médiathèque : 35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de matériel informatique : 32 K€ </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Travaux de rénovation de l’aire d’accueil des gens du voyage : 22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Remplacement de la chaudière de l’hôtel communautaire : 16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Travaux au niveau de la Poste de Saint Martin de l’If : 18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d’instruments de musique : 15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d’un véhicule pour le service informatique : 10 K€</a:t>
            </a:r>
          </a:p>
          <a:p>
            <a:pPr marL="1143000" lvl="2" indent="-22860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de matériels pour installation du LAEP : 7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Autres dépenses d’investissement : 300 K€</a:t>
            </a:r>
            <a:endParaRPr lang="fr-FR" sz="1100" dirty="0">
              <a:effectLst/>
              <a:latin typeface="+mn-lt"/>
              <a:ea typeface="Calibri" panose="020F0502020204030204" pitchFamily="34" charset="0"/>
              <a:cs typeface="Times New Roman" panose="02020603050405020304" pitchFamily="18" charset="0"/>
            </a:endParaRPr>
          </a:p>
          <a:p>
            <a:pPr marL="914400" algn="just">
              <a:lnSpc>
                <a:spcPct val="107000"/>
              </a:lnSpc>
            </a:pPr>
            <a:r>
              <a:rPr lang="fr-FR" sz="1100" dirty="0">
                <a:effectLst/>
                <a:latin typeface="+mn-lt"/>
                <a:ea typeface="Calibri" panose="020F0502020204030204" pitchFamily="34" charset="0"/>
                <a:cs typeface="Times New Roman" panose="02020603050405020304" pitchFamily="18" charset="0"/>
              </a:rPr>
              <a:t>Dont :</a:t>
            </a:r>
          </a:p>
          <a:p>
            <a:pPr marL="1143000" lvl="2" indent="-22860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Versement d’une avance au budget annexe ZAE Auzebosc extension par le budget principal : 300 K€</a:t>
            </a:r>
          </a:p>
          <a:p>
            <a:endParaRPr lang="fr-FR" dirty="0"/>
          </a:p>
        </p:txBody>
      </p:sp>
      <p:sp>
        <p:nvSpPr>
          <p:cNvPr id="4" name="Espace réservé du numéro de diapositive 3">
            <a:extLst>
              <a:ext uri="{FF2B5EF4-FFF2-40B4-BE49-F238E27FC236}">
                <a16:creationId xmlns:a16="http://schemas.microsoft.com/office/drawing/2014/main" id="{47DFF2E7-0E81-EEF2-E72B-2F5C615240F0}"/>
              </a:ext>
            </a:extLst>
          </p:cNvPr>
          <p:cNvSpPr>
            <a:spLocks noGrp="1"/>
          </p:cNvSpPr>
          <p:nvPr>
            <p:ph type="sldNum" sz="quarter" idx="5"/>
          </p:nvPr>
        </p:nvSpPr>
        <p:spPr/>
        <p:txBody>
          <a:bodyPr/>
          <a:lstStyle/>
          <a:p>
            <a:fld id="{5B17BBDB-283D-4413-807A-FD08134B3EA9}" type="slidenum">
              <a:rPr lang="fr-FR" smtClean="0"/>
              <a:t>96</a:t>
            </a:fld>
            <a:endParaRPr lang="fr-FR" dirty="0"/>
          </a:p>
        </p:txBody>
      </p:sp>
    </p:spTree>
    <p:extLst>
      <p:ext uri="{BB962C8B-B14F-4D97-AF65-F5344CB8AC3E}">
        <p14:creationId xmlns:p14="http://schemas.microsoft.com/office/powerpoint/2010/main" val="190475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808D5-0560-1E48-17F2-B4FB7D5958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DA4526F-E1F3-916B-8F50-268E288225C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DF731F-59F4-F29F-CE2F-7CEAA0151C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Au niveau des recettes réelles d’investissement du budget principal, on peut constater que les opérations de cession des terrains au budget annexe ZAE d’Auzebosc et le remboursement d’une partie des avances faites au budget ZAE Croix Mare n’ont pas été réalisées, elles seront réinscrites en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p>
          <a:p>
            <a:endParaRPr lang="fr-FR" dirty="0"/>
          </a:p>
        </p:txBody>
      </p:sp>
      <p:sp>
        <p:nvSpPr>
          <p:cNvPr id="4" name="Espace réservé du numéro de diapositive 3">
            <a:extLst>
              <a:ext uri="{FF2B5EF4-FFF2-40B4-BE49-F238E27FC236}">
                <a16:creationId xmlns:a16="http://schemas.microsoft.com/office/drawing/2014/main" id="{936CBA28-47B5-F9A1-71FF-AF7F2725B2EF}"/>
              </a:ext>
            </a:extLst>
          </p:cNvPr>
          <p:cNvSpPr>
            <a:spLocks noGrp="1"/>
          </p:cNvSpPr>
          <p:nvPr>
            <p:ph type="sldNum" sz="quarter" idx="5"/>
          </p:nvPr>
        </p:nvSpPr>
        <p:spPr/>
        <p:txBody>
          <a:bodyPr/>
          <a:lstStyle/>
          <a:p>
            <a:fld id="{5B17BBDB-283D-4413-807A-FD08134B3EA9}" type="slidenum">
              <a:rPr lang="fr-FR" smtClean="0"/>
              <a:t>97</a:t>
            </a:fld>
            <a:endParaRPr lang="fr-FR" dirty="0"/>
          </a:p>
        </p:txBody>
      </p:sp>
    </p:spTree>
    <p:extLst>
      <p:ext uri="{BB962C8B-B14F-4D97-AF65-F5344CB8AC3E}">
        <p14:creationId xmlns:p14="http://schemas.microsoft.com/office/powerpoint/2010/main" val="1663967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8B673-1AFD-5534-9F08-FF3E9F9258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F526B1-6833-5A54-9DE6-26D3306036F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F6AA506-351A-A88E-5A00-6FE79D5C20D8}"/>
              </a:ext>
            </a:extLst>
          </p:cNvPr>
          <p:cNvSpPr>
            <a:spLocks noGrp="1"/>
          </p:cNvSpPr>
          <p:nvPr>
            <p:ph type="body" idx="1"/>
          </p:nvPr>
        </p:nvSpPr>
        <p:spPr/>
        <p:txBody>
          <a:bodyPr/>
          <a:lstStyle/>
          <a:p>
            <a:r>
              <a:rPr lang="fr-FR" b="1" dirty="0"/>
              <a:t>Le résultat de fonctionnement est meilleur que celui prévu lors des orientations budgétaires de l’ordre de + 200 000 €, principalement en raison des rôles supplémentaires de fiscalité perçus en décembre.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a:t>
            </a:r>
          </a:p>
          <a:p>
            <a:endParaRPr lang="fr-FR" b="1" dirty="0"/>
          </a:p>
        </p:txBody>
      </p:sp>
      <p:sp>
        <p:nvSpPr>
          <p:cNvPr id="4" name="Espace réservé du numéro de diapositive 3">
            <a:extLst>
              <a:ext uri="{FF2B5EF4-FFF2-40B4-BE49-F238E27FC236}">
                <a16:creationId xmlns:a16="http://schemas.microsoft.com/office/drawing/2014/main" id="{A6BDB40C-0AA2-1CD3-99A0-83CBD4FAC076}"/>
              </a:ext>
            </a:extLst>
          </p:cNvPr>
          <p:cNvSpPr>
            <a:spLocks noGrp="1"/>
          </p:cNvSpPr>
          <p:nvPr>
            <p:ph type="sldNum" sz="quarter" idx="5"/>
          </p:nvPr>
        </p:nvSpPr>
        <p:spPr/>
        <p:txBody>
          <a:bodyPr/>
          <a:lstStyle/>
          <a:p>
            <a:fld id="{5B17BBDB-283D-4413-807A-FD08134B3EA9}" type="slidenum">
              <a:rPr lang="fr-FR" smtClean="0"/>
              <a:t>98</a:t>
            </a:fld>
            <a:endParaRPr lang="fr-FR" dirty="0"/>
          </a:p>
        </p:txBody>
      </p:sp>
    </p:spTree>
    <p:extLst>
      <p:ext uri="{BB962C8B-B14F-4D97-AF65-F5344CB8AC3E}">
        <p14:creationId xmlns:p14="http://schemas.microsoft.com/office/powerpoint/2010/main" val="4215382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99</a:t>
            </a:fld>
            <a:endParaRPr lang="fr-FR" dirty="0"/>
          </a:p>
        </p:txBody>
      </p:sp>
    </p:spTree>
    <p:extLst>
      <p:ext uri="{BB962C8B-B14F-4D97-AF65-F5344CB8AC3E}">
        <p14:creationId xmlns:p14="http://schemas.microsoft.com/office/powerpoint/2010/main" val="1586070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81C9A-E36F-268A-B3FE-097CFA2A98B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EE3C4A-74C4-AACA-FE2F-AE339EF0E50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A197E5-C74F-76C0-3C73-EE1809E0718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6198828-2B26-440F-EBDE-9822D34CAFA6}"/>
              </a:ext>
            </a:extLst>
          </p:cNvPr>
          <p:cNvSpPr>
            <a:spLocks noGrp="1"/>
          </p:cNvSpPr>
          <p:nvPr>
            <p:ph type="sldNum" sz="quarter" idx="5"/>
          </p:nvPr>
        </p:nvSpPr>
        <p:spPr/>
        <p:txBody>
          <a:bodyPr/>
          <a:lstStyle/>
          <a:p>
            <a:fld id="{5B17BBDB-283D-4413-807A-FD08134B3EA9}" type="slidenum">
              <a:rPr lang="fr-FR" smtClean="0"/>
              <a:t>100</a:t>
            </a:fld>
            <a:endParaRPr lang="fr-FR" dirty="0"/>
          </a:p>
        </p:txBody>
      </p:sp>
    </p:spTree>
    <p:extLst>
      <p:ext uri="{BB962C8B-B14F-4D97-AF65-F5344CB8AC3E}">
        <p14:creationId xmlns:p14="http://schemas.microsoft.com/office/powerpoint/2010/main" val="3340107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C3A19-785C-A3C9-97FD-D66C5CF6D6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5D0EE6-EE53-5E6A-745D-A908E565C77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74CC6BB-A126-0A3D-C315-EE4F85B214C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4808891-1730-BFE5-9645-C83645F8D7C3}"/>
              </a:ext>
            </a:extLst>
          </p:cNvPr>
          <p:cNvSpPr>
            <a:spLocks noGrp="1"/>
          </p:cNvSpPr>
          <p:nvPr>
            <p:ph type="sldNum" sz="quarter" idx="5"/>
          </p:nvPr>
        </p:nvSpPr>
        <p:spPr/>
        <p:txBody>
          <a:bodyPr/>
          <a:lstStyle/>
          <a:p>
            <a:fld id="{5B17BBDB-283D-4413-807A-FD08134B3EA9}" type="slidenum">
              <a:rPr lang="fr-FR" smtClean="0"/>
              <a:t>101</a:t>
            </a:fld>
            <a:endParaRPr lang="fr-FR" dirty="0"/>
          </a:p>
        </p:txBody>
      </p:sp>
    </p:spTree>
    <p:extLst>
      <p:ext uri="{BB962C8B-B14F-4D97-AF65-F5344CB8AC3E}">
        <p14:creationId xmlns:p14="http://schemas.microsoft.com/office/powerpoint/2010/main" val="362833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F5F89-423E-F823-1661-A35538B432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3C9D41-F813-35D0-F7FD-F83CCE74879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1683C64-921E-8FD1-86D8-4DA2E2B3E7C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FF61D54-B01A-2E5A-EB91-DF3DBCC24A43}"/>
              </a:ext>
            </a:extLst>
          </p:cNvPr>
          <p:cNvSpPr>
            <a:spLocks noGrp="1"/>
          </p:cNvSpPr>
          <p:nvPr>
            <p:ph type="sldNum" sz="quarter" idx="5"/>
          </p:nvPr>
        </p:nvSpPr>
        <p:spPr/>
        <p:txBody>
          <a:bodyPr/>
          <a:lstStyle/>
          <a:p>
            <a:fld id="{93CF5B1C-81CF-4D36-A508-AAFA79AB47CF}" type="slidenum">
              <a:rPr lang="fr-FR" smtClean="0"/>
              <a:t>3</a:t>
            </a:fld>
            <a:endParaRPr lang="fr-FR"/>
          </a:p>
        </p:txBody>
      </p:sp>
    </p:spTree>
    <p:extLst>
      <p:ext uri="{BB962C8B-B14F-4D97-AF65-F5344CB8AC3E}">
        <p14:creationId xmlns:p14="http://schemas.microsoft.com/office/powerpoint/2010/main" val="1369968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BD759-C0FC-7929-6623-347B5F4C61A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6BA50D-6816-BD93-DD1D-44CFF5C840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779BAE-AC3F-7173-90CF-36A5754498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Pages 27 et 28 de la présentation simplifiée :</a:t>
            </a:r>
          </a:p>
          <a:p>
            <a:pPr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fr-FR" sz="1100" b="1" dirty="0">
                <a:effectLst/>
                <a:latin typeface="Arial" panose="020B0604020202020204" pitchFamily="34" charset="0"/>
                <a:ea typeface="Calibri" panose="020F0502020204030204" pitchFamily="34" charset="0"/>
                <a:cs typeface="Times New Roman" panose="02020603050405020304" pitchFamily="18" charset="0"/>
              </a:rPr>
              <a:t>Les acquisitions et aménagement de constructions : 331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pPr>
            <a:r>
              <a:rPr lang="fr-FR" sz="1100" dirty="0">
                <a:effectLst/>
                <a:latin typeface="Arial" panose="020B0604020202020204" pitchFamily="34" charset="0"/>
                <a:ea typeface="Calibri" panose="020F0502020204030204" pitchFamily="34" charset="0"/>
                <a:cs typeface="Times New Roman" panose="02020603050405020304" pitchFamily="18" charset="0"/>
              </a:rPr>
              <a:t>Dont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lnSpc>
                <a:spcPct val="107000"/>
              </a:lnSpc>
              <a:buFont typeface="Symbol" panose="05050102010706020507" pitchFamily="18" charset="2"/>
              <a:buChar char=""/>
            </a:pPr>
            <a:r>
              <a:rPr lang="fr-FR" sz="1100" dirty="0">
                <a:effectLst/>
                <a:latin typeface="Arial" panose="020B0604020202020204" pitchFamily="34" charset="0"/>
                <a:ea typeface="Calibri" panose="020F0502020204030204" pitchFamily="34" charset="0"/>
                <a:cs typeface="Times New Roman" panose="02020603050405020304" pitchFamily="18" charset="0"/>
              </a:rPr>
              <a:t>Acquisition d’une benne à ordures ménagères : 206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lnSpc>
                <a:spcPct val="107000"/>
              </a:lnSpc>
              <a:buFont typeface="Symbol" panose="05050102010706020507" pitchFamily="18" charset="2"/>
              <a:buChar char=""/>
            </a:pPr>
            <a:r>
              <a:rPr lang="fr-FR" sz="1100" dirty="0">
                <a:effectLst/>
                <a:latin typeface="Arial" panose="020B0604020202020204" pitchFamily="34" charset="0"/>
                <a:ea typeface="Calibri" panose="020F0502020204030204" pitchFamily="34" charset="0"/>
                <a:cs typeface="Times New Roman" panose="02020603050405020304" pitchFamily="18" charset="0"/>
              </a:rPr>
              <a:t>Grosses réparations sur les matériels roulants : 87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lnSpc>
                <a:spcPct val="107000"/>
              </a:lnSpc>
              <a:buFont typeface="Symbol" panose="05050102010706020507" pitchFamily="18" charset="2"/>
              <a:buChar char=""/>
            </a:pPr>
            <a:r>
              <a:rPr lang="fr-FR" sz="1100" dirty="0">
                <a:effectLst/>
                <a:latin typeface="Arial" panose="020B0604020202020204" pitchFamily="34" charset="0"/>
                <a:ea typeface="Calibri" panose="020F0502020204030204" pitchFamily="34" charset="0"/>
                <a:cs typeface="Times New Roman" panose="02020603050405020304" pitchFamily="18" charset="0"/>
              </a:rPr>
              <a:t>Acquisition de bacs : 25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fr-FR" sz="1100" b="1" dirty="0">
                <a:effectLst/>
                <a:latin typeface="Arial" panose="020B0604020202020204" pitchFamily="34" charset="0"/>
                <a:ea typeface="Calibri" panose="020F0502020204030204" pitchFamily="34" charset="0"/>
                <a:cs typeface="Times New Roman" panose="02020603050405020304" pitchFamily="18" charset="0"/>
              </a:rPr>
              <a:t>Les travaux en cours : 58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pPr>
            <a:r>
              <a:rPr lang="fr-FR" sz="1100" dirty="0">
                <a:effectLst/>
                <a:latin typeface="Arial" panose="020B0604020202020204" pitchFamily="34" charset="0"/>
                <a:ea typeface="Calibri" panose="020F0502020204030204" pitchFamily="34" charset="0"/>
                <a:cs typeface="Times New Roman" panose="02020603050405020304" pitchFamily="18" charset="0"/>
              </a:rPr>
              <a:t>Dont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FR" sz="1100" dirty="0">
                <a:effectLst/>
                <a:latin typeface="Arial" panose="020B0604020202020204" pitchFamily="34" charset="0"/>
                <a:ea typeface="Calibri" panose="020F0502020204030204" pitchFamily="34" charset="0"/>
                <a:cs typeface="Times New Roman" panose="02020603050405020304" pitchFamily="18" charset="0"/>
              </a:rPr>
              <a:t>Création de deux espaces de stockage sur la déchetterie de Touffreville la Corbeline : 48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spcAft>
                <a:spcPts val="800"/>
              </a:spcAft>
              <a:buFont typeface="Wingdings" panose="05000000000000000000" pitchFamily="2" charset="2"/>
              <a:buChar char=""/>
            </a:pPr>
            <a:r>
              <a:rPr lang="fr-FR" sz="1100" dirty="0">
                <a:effectLst/>
                <a:latin typeface="Arial" panose="020B0604020202020204" pitchFamily="34" charset="0"/>
                <a:ea typeface="Calibri" panose="020F0502020204030204" pitchFamily="34" charset="0"/>
                <a:cs typeface="Times New Roman" panose="02020603050405020304" pitchFamily="18" charset="0"/>
              </a:rPr>
              <a:t>Travaux préparatoires à l’aménagement de la rampe de la déchetterie de Croix-Mare : 6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0FC003FC-66F4-6F0F-8B8A-B30D5F9C8867}"/>
              </a:ext>
            </a:extLst>
          </p:cNvPr>
          <p:cNvSpPr>
            <a:spLocks noGrp="1"/>
          </p:cNvSpPr>
          <p:nvPr>
            <p:ph type="sldNum" sz="quarter" idx="5"/>
          </p:nvPr>
        </p:nvSpPr>
        <p:spPr/>
        <p:txBody>
          <a:bodyPr/>
          <a:lstStyle/>
          <a:p>
            <a:fld id="{5B17BBDB-283D-4413-807A-FD08134B3EA9}" type="slidenum">
              <a:rPr lang="fr-FR" smtClean="0"/>
              <a:t>102</a:t>
            </a:fld>
            <a:endParaRPr lang="fr-FR" dirty="0"/>
          </a:p>
        </p:txBody>
      </p:sp>
    </p:spTree>
    <p:extLst>
      <p:ext uri="{BB962C8B-B14F-4D97-AF65-F5344CB8AC3E}">
        <p14:creationId xmlns:p14="http://schemas.microsoft.com/office/powerpoint/2010/main" val="845094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712C7-8CFC-7289-109A-26B936E1E4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F6C723-57EC-A2AB-E2A7-A717930F6B9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4A6E52E-624C-F476-7666-395F31F370B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44042E9-2971-A482-5D88-E7B466ACB228}"/>
              </a:ext>
            </a:extLst>
          </p:cNvPr>
          <p:cNvSpPr>
            <a:spLocks noGrp="1"/>
          </p:cNvSpPr>
          <p:nvPr>
            <p:ph type="sldNum" sz="quarter" idx="5"/>
          </p:nvPr>
        </p:nvSpPr>
        <p:spPr/>
        <p:txBody>
          <a:bodyPr/>
          <a:lstStyle/>
          <a:p>
            <a:fld id="{5B17BBDB-283D-4413-807A-FD08134B3EA9}" type="slidenum">
              <a:rPr lang="fr-FR" smtClean="0"/>
              <a:t>103</a:t>
            </a:fld>
            <a:endParaRPr lang="fr-FR" dirty="0"/>
          </a:p>
        </p:txBody>
      </p:sp>
    </p:spTree>
    <p:extLst>
      <p:ext uri="{BB962C8B-B14F-4D97-AF65-F5344CB8AC3E}">
        <p14:creationId xmlns:p14="http://schemas.microsoft.com/office/powerpoint/2010/main" val="889789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CCDBF-610E-2D4E-A46F-E4FDB7BB1AA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12CD99-1776-3E43-08B4-0D2CF8351E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CEACD1F-FE41-7DE7-B71A-2AC73FC2648B}"/>
              </a:ext>
            </a:extLst>
          </p:cNvPr>
          <p:cNvSpPr>
            <a:spLocks noGrp="1"/>
          </p:cNvSpPr>
          <p:nvPr>
            <p:ph type="body" idx="1"/>
          </p:nvPr>
        </p:nvSpPr>
        <p:spPr/>
        <p:txBody>
          <a:bodyPr/>
          <a:lstStyle/>
          <a:p>
            <a:r>
              <a:rPr lang="fr-FR" b="1" dirty="0"/>
              <a:t>Le résultat de fonctionnement est meilleur que celui prévu lors des orientations budgétaires de l’ordre de + 220 000 €, dont 147 000 € en raison du versement par ADELPHE d’un acompte sur les soutiens 2024 qui apparait comme décorrélé des tonnages et qui risque de donner lieu à un reversement pour trop perçu en 2025.</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a:t>
            </a:r>
          </a:p>
          <a:p>
            <a:endParaRPr lang="fr-FR" dirty="0"/>
          </a:p>
        </p:txBody>
      </p:sp>
      <p:sp>
        <p:nvSpPr>
          <p:cNvPr id="4" name="Espace réservé du numéro de diapositive 3">
            <a:extLst>
              <a:ext uri="{FF2B5EF4-FFF2-40B4-BE49-F238E27FC236}">
                <a16:creationId xmlns:a16="http://schemas.microsoft.com/office/drawing/2014/main" id="{B62FE879-F9FF-8B04-2635-D7833E46A915}"/>
              </a:ext>
            </a:extLst>
          </p:cNvPr>
          <p:cNvSpPr>
            <a:spLocks noGrp="1"/>
          </p:cNvSpPr>
          <p:nvPr>
            <p:ph type="sldNum" sz="quarter" idx="5"/>
          </p:nvPr>
        </p:nvSpPr>
        <p:spPr/>
        <p:txBody>
          <a:bodyPr/>
          <a:lstStyle/>
          <a:p>
            <a:fld id="{5B17BBDB-283D-4413-807A-FD08134B3EA9}" type="slidenum">
              <a:rPr lang="fr-FR" smtClean="0"/>
              <a:t>104</a:t>
            </a:fld>
            <a:endParaRPr lang="fr-FR" dirty="0"/>
          </a:p>
        </p:txBody>
      </p:sp>
    </p:spTree>
    <p:extLst>
      <p:ext uri="{BB962C8B-B14F-4D97-AF65-F5344CB8AC3E}">
        <p14:creationId xmlns:p14="http://schemas.microsoft.com/office/powerpoint/2010/main" val="2324454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105</a:t>
            </a:fld>
            <a:endParaRPr lang="fr-FR" dirty="0"/>
          </a:p>
        </p:txBody>
      </p:sp>
    </p:spTree>
    <p:extLst>
      <p:ext uri="{BB962C8B-B14F-4D97-AF65-F5344CB8AC3E}">
        <p14:creationId xmlns:p14="http://schemas.microsoft.com/office/powerpoint/2010/main" val="2385998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7E9A9-DBD5-9A76-BB16-3B98D64E465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1F5389-7A31-A1C6-27FF-6386183D62A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AD0E35D-93FE-374F-7461-2449136EADE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40F8924-CEFD-B63C-E94B-40AF5893D819}"/>
              </a:ext>
            </a:extLst>
          </p:cNvPr>
          <p:cNvSpPr>
            <a:spLocks noGrp="1"/>
          </p:cNvSpPr>
          <p:nvPr>
            <p:ph type="sldNum" sz="quarter" idx="5"/>
          </p:nvPr>
        </p:nvSpPr>
        <p:spPr/>
        <p:txBody>
          <a:bodyPr/>
          <a:lstStyle/>
          <a:p>
            <a:fld id="{5B17BBDB-283D-4413-807A-FD08134B3EA9}" type="slidenum">
              <a:rPr lang="fr-FR" smtClean="0"/>
              <a:t>106</a:t>
            </a:fld>
            <a:endParaRPr lang="fr-FR" dirty="0"/>
          </a:p>
        </p:txBody>
      </p:sp>
    </p:spTree>
    <p:extLst>
      <p:ext uri="{BB962C8B-B14F-4D97-AF65-F5344CB8AC3E}">
        <p14:creationId xmlns:p14="http://schemas.microsoft.com/office/powerpoint/2010/main" val="127002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A029B-DB96-FA8B-483F-9E4CCFC930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3DFF00-F1F8-8ADF-CE54-4C0021D19A1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D4D47DD-C568-A9E2-912B-D8FBBB60C40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588B127-D616-1FFC-EA93-5684D9C2CCB4}"/>
              </a:ext>
            </a:extLst>
          </p:cNvPr>
          <p:cNvSpPr>
            <a:spLocks noGrp="1"/>
          </p:cNvSpPr>
          <p:nvPr>
            <p:ph type="sldNum" sz="quarter" idx="5"/>
          </p:nvPr>
        </p:nvSpPr>
        <p:spPr/>
        <p:txBody>
          <a:bodyPr/>
          <a:lstStyle/>
          <a:p>
            <a:fld id="{5B17BBDB-283D-4413-807A-FD08134B3EA9}" type="slidenum">
              <a:rPr lang="fr-FR" smtClean="0"/>
              <a:t>107</a:t>
            </a:fld>
            <a:endParaRPr lang="fr-FR" dirty="0"/>
          </a:p>
        </p:txBody>
      </p:sp>
    </p:spTree>
    <p:extLst>
      <p:ext uri="{BB962C8B-B14F-4D97-AF65-F5344CB8AC3E}">
        <p14:creationId xmlns:p14="http://schemas.microsoft.com/office/powerpoint/2010/main" val="222488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CDBE7-F383-3324-33EF-A8A174E88F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8DB9D5-259E-9A91-45C2-AB389E3A2E9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A40E1E1-E1B9-799A-BDEE-04BDD5A7DB7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FA23F36-C5AF-9A2A-C3B4-3100ECDC88A5}"/>
              </a:ext>
            </a:extLst>
          </p:cNvPr>
          <p:cNvSpPr>
            <a:spLocks noGrp="1"/>
          </p:cNvSpPr>
          <p:nvPr>
            <p:ph type="sldNum" sz="quarter" idx="5"/>
          </p:nvPr>
        </p:nvSpPr>
        <p:spPr/>
        <p:txBody>
          <a:bodyPr/>
          <a:lstStyle/>
          <a:p>
            <a:fld id="{5B17BBDB-283D-4413-807A-FD08134B3EA9}" type="slidenum">
              <a:rPr lang="fr-FR" smtClean="0"/>
              <a:t>108</a:t>
            </a:fld>
            <a:endParaRPr lang="fr-FR" dirty="0"/>
          </a:p>
        </p:txBody>
      </p:sp>
    </p:spTree>
    <p:extLst>
      <p:ext uri="{BB962C8B-B14F-4D97-AF65-F5344CB8AC3E}">
        <p14:creationId xmlns:p14="http://schemas.microsoft.com/office/powerpoint/2010/main" val="847174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E682B-9702-0BD9-EBB6-3FB1506626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A5E344-2A9B-550A-3203-1382E16A9A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FD8A0EB-BD72-D394-28BE-21B946EFF33E}"/>
              </a:ext>
            </a:extLst>
          </p:cNvPr>
          <p:cNvSpPr>
            <a:spLocks noGrp="1"/>
          </p:cNvSpPr>
          <p:nvPr>
            <p:ph type="body" idx="1"/>
          </p:nvPr>
        </p:nvSpPr>
        <p:spPr/>
        <p:txBody>
          <a:bodyPr/>
          <a:lstStyle/>
          <a:p>
            <a:r>
              <a:rPr lang="fr-FR" b="1" dirty="0"/>
              <a:t>Le résultat de fonctionnement est proche de celui prévu lors des orientations budgétaires (écart de l’ordre de + 17 000 €).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a:t>
            </a:r>
          </a:p>
          <a:p>
            <a:endParaRPr lang="fr-FR" dirty="0"/>
          </a:p>
        </p:txBody>
      </p:sp>
      <p:sp>
        <p:nvSpPr>
          <p:cNvPr id="4" name="Espace réservé du numéro de diapositive 3">
            <a:extLst>
              <a:ext uri="{FF2B5EF4-FFF2-40B4-BE49-F238E27FC236}">
                <a16:creationId xmlns:a16="http://schemas.microsoft.com/office/drawing/2014/main" id="{59C8D292-C837-E76D-3F21-852E936FA839}"/>
              </a:ext>
            </a:extLst>
          </p:cNvPr>
          <p:cNvSpPr>
            <a:spLocks noGrp="1"/>
          </p:cNvSpPr>
          <p:nvPr>
            <p:ph type="sldNum" sz="quarter" idx="5"/>
          </p:nvPr>
        </p:nvSpPr>
        <p:spPr/>
        <p:txBody>
          <a:bodyPr/>
          <a:lstStyle/>
          <a:p>
            <a:fld id="{5B17BBDB-283D-4413-807A-FD08134B3EA9}" type="slidenum">
              <a:rPr lang="fr-FR" smtClean="0"/>
              <a:t>109</a:t>
            </a:fld>
            <a:endParaRPr lang="fr-FR" dirty="0"/>
          </a:p>
        </p:txBody>
      </p:sp>
    </p:spTree>
    <p:extLst>
      <p:ext uri="{BB962C8B-B14F-4D97-AF65-F5344CB8AC3E}">
        <p14:creationId xmlns:p14="http://schemas.microsoft.com/office/powerpoint/2010/main" val="3328115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110</a:t>
            </a:fld>
            <a:endParaRPr lang="fr-FR" dirty="0"/>
          </a:p>
        </p:txBody>
      </p:sp>
    </p:spTree>
    <p:extLst>
      <p:ext uri="{BB962C8B-B14F-4D97-AF65-F5344CB8AC3E}">
        <p14:creationId xmlns:p14="http://schemas.microsoft.com/office/powerpoint/2010/main" val="1229769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A271B-8B5C-948A-8639-97806C37334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B05262E-95FB-BBC0-0912-4AEA84C6DDC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F77066-B29B-9877-6AA6-69057664B92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F694771-D119-ACA6-E6A3-E03741E23066}"/>
              </a:ext>
            </a:extLst>
          </p:cNvPr>
          <p:cNvSpPr>
            <a:spLocks noGrp="1"/>
          </p:cNvSpPr>
          <p:nvPr>
            <p:ph type="sldNum" sz="quarter" idx="5"/>
          </p:nvPr>
        </p:nvSpPr>
        <p:spPr/>
        <p:txBody>
          <a:bodyPr/>
          <a:lstStyle/>
          <a:p>
            <a:fld id="{5B17BBDB-283D-4413-807A-FD08134B3EA9}" type="slidenum">
              <a:rPr lang="fr-FR" smtClean="0"/>
              <a:t>111</a:t>
            </a:fld>
            <a:endParaRPr lang="fr-FR" dirty="0"/>
          </a:p>
        </p:txBody>
      </p:sp>
    </p:spTree>
    <p:extLst>
      <p:ext uri="{BB962C8B-B14F-4D97-AF65-F5344CB8AC3E}">
        <p14:creationId xmlns:p14="http://schemas.microsoft.com/office/powerpoint/2010/main" val="7309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76</a:t>
            </a:fld>
            <a:endParaRPr lang="fr-FR" dirty="0"/>
          </a:p>
        </p:txBody>
      </p:sp>
    </p:spTree>
    <p:extLst>
      <p:ext uri="{BB962C8B-B14F-4D97-AF65-F5344CB8AC3E}">
        <p14:creationId xmlns:p14="http://schemas.microsoft.com/office/powerpoint/2010/main" val="2122079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A52C0-351B-9A71-4AC8-5A19AE41F5B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0092A2-477C-DF8E-8079-11F8EB105A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FB57D47-5FFA-A3FE-00AE-425CB3E5576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9D68107-CF54-222D-F9EA-492D7FB929B1}"/>
              </a:ext>
            </a:extLst>
          </p:cNvPr>
          <p:cNvSpPr>
            <a:spLocks noGrp="1"/>
          </p:cNvSpPr>
          <p:nvPr>
            <p:ph type="sldNum" sz="quarter" idx="5"/>
          </p:nvPr>
        </p:nvSpPr>
        <p:spPr/>
        <p:txBody>
          <a:bodyPr/>
          <a:lstStyle/>
          <a:p>
            <a:fld id="{5B17BBDB-283D-4413-807A-FD08134B3EA9}" type="slidenum">
              <a:rPr lang="fr-FR" smtClean="0"/>
              <a:t>112</a:t>
            </a:fld>
            <a:endParaRPr lang="fr-FR" dirty="0"/>
          </a:p>
        </p:txBody>
      </p:sp>
    </p:spTree>
    <p:extLst>
      <p:ext uri="{BB962C8B-B14F-4D97-AF65-F5344CB8AC3E}">
        <p14:creationId xmlns:p14="http://schemas.microsoft.com/office/powerpoint/2010/main" val="3418242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C7E75-3354-A480-8CD6-C887A48A56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ABDE64-A869-4555-D48B-BD88DBAE8D1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7B2E73-BE94-FB4D-E8A4-D54215C8038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341559C-A3EC-0C8F-708D-9704688C1DAA}"/>
              </a:ext>
            </a:extLst>
          </p:cNvPr>
          <p:cNvSpPr>
            <a:spLocks noGrp="1"/>
          </p:cNvSpPr>
          <p:nvPr>
            <p:ph type="sldNum" sz="quarter" idx="5"/>
          </p:nvPr>
        </p:nvSpPr>
        <p:spPr/>
        <p:txBody>
          <a:bodyPr/>
          <a:lstStyle/>
          <a:p>
            <a:fld id="{5B17BBDB-283D-4413-807A-FD08134B3EA9}" type="slidenum">
              <a:rPr lang="fr-FR" smtClean="0"/>
              <a:t>113</a:t>
            </a:fld>
            <a:endParaRPr lang="fr-FR" dirty="0"/>
          </a:p>
        </p:txBody>
      </p:sp>
    </p:spTree>
    <p:extLst>
      <p:ext uri="{BB962C8B-B14F-4D97-AF65-F5344CB8AC3E}">
        <p14:creationId xmlns:p14="http://schemas.microsoft.com/office/powerpoint/2010/main" val="2223679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11A79-52E7-037F-1CD4-98483CACCE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070027-DE65-71B2-DD2A-01F6CE673E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DBB34E-B466-6F04-9288-D359ACC57045}"/>
              </a:ext>
            </a:extLst>
          </p:cNvPr>
          <p:cNvSpPr>
            <a:spLocks noGrp="1"/>
          </p:cNvSpPr>
          <p:nvPr>
            <p:ph type="body" idx="1"/>
          </p:nvPr>
        </p:nvSpPr>
        <p:spPr/>
        <p:txBody>
          <a:bodyPr/>
          <a:lstStyle/>
          <a:p>
            <a:r>
              <a:rPr lang="fr-FR" b="1" dirty="0"/>
              <a:t>Le résultat de fonctionnement est proche de celui prévu lors des orientations budgétaires (écart de l’ordre de + 1 000 €).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a:t>
            </a:r>
          </a:p>
          <a:p>
            <a:endParaRPr lang="fr-FR" dirty="0"/>
          </a:p>
        </p:txBody>
      </p:sp>
      <p:sp>
        <p:nvSpPr>
          <p:cNvPr id="4" name="Espace réservé du numéro de diapositive 3">
            <a:extLst>
              <a:ext uri="{FF2B5EF4-FFF2-40B4-BE49-F238E27FC236}">
                <a16:creationId xmlns:a16="http://schemas.microsoft.com/office/drawing/2014/main" id="{4320E743-1728-E130-4CC9-6DE82A32A161}"/>
              </a:ext>
            </a:extLst>
          </p:cNvPr>
          <p:cNvSpPr>
            <a:spLocks noGrp="1"/>
          </p:cNvSpPr>
          <p:nvPr>
            <p:ph type="sldNum" sz="quarter" idx="5"/>
          </p:nvPr>
        </p:nvSpPr>
        <p:spPr/>
        <p:txBody>
          <a:bodyPr/>
          <a:lstStyle/>
          <a:p>
            <a:fld id="{5B17BBDB-283D-4413-807A-FD08134B3EA9}" type="slidenum">
              <a:rPr lang="fr-FR" smtClean="0"/>
              <a:t>114</a:t>
            </a:fld>
            <a:endParaRPr lang="fr-FR" dirty="0"/>
          </a:p>
        </p:txBody>
      </p:sp>
    </p:spTree>
    <p:extLst>
      <p:ext uri="{BB962C8B-B14F-4D97-AF65-F5344CB8AC3E}">
        <p14:creationId xmlns:p14="http://schemas.microsoft.com/office/powerpoint/2010/main" val="4180511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115</a:t>
            </a:fld>
            <a:endParaRPr lang="fr-FR" dirty="0"/>
          </a:p>
        </p:txBody>
      </p:sp>
    </p:spTree>
    <p:extLst>
      <p:ext uri="{BB962C8B-B14F-4D97-AF65-F5344CB8AC3E}">
        <p14:creationId xmlns:p14="http://schemas.microsoft.com/office/powerpoint/2010/main" val="3063796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D221-77E2-03F5-B5CC-DCBD726373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A5D197-C415-5885-806E-753477DBE0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1803B4C-E75A-CC8A-4BBC-20A34B9C85C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DB05FE7-A490-EABE-D5A1-B2B2640516F7}"/>
              </a:ext>
            </a:extLst>
          </p:cNvPr>
          <p:cNvSpPr>
            <a:spLocks noGrp="1"/>
          </p:cNvSpPr>
          <p:nvPr>
            <p:ph type="sldNum" sz="quarter" idx="5"/>
          </p:nvPr>
        </p:nvSpPr>
        <p:spPr/>
        <p:txBody>
          <a:bodyPr/>
          <a:lstStyle/>
          <a:p>
            <a:fld id="{5B17BBDB-283D-4413-807A-FD08134B3EA9}" type="slidenum">
              <a:rPr lang="fr-FR" smtClean="0"/>
              <a:t>116</a:t>
            </a:fld>
            <a:endParaRPr lang="fr-FR" dirty="0"/>
          </a:p>
        </p:txBody>
      </p:sp>
    </p:spTree>
    <p:extLst>
      <p:ext uri="{BB962C8B-B14F-4D97-AF65-F5344CB8AC3E}">
        <p14:creationId xmlns:p14="http://schemas.microsoft.com/office/powerpoint/2010/main" val="3433965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2605-EB0A-1917-D474-12D001DAFA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141BE8-9B6D-5C06-63A9-1C59534C78B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2F3A023-5342-3F73-959E-92E1053573B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AD61265-60B2-7C1E-A9A6-1E199F25DF81}"/>
              </a:ext>
            </a:extLst>
          </p:cNvPr>
          <p:cNvSpPr>
            <a:spLocks noGrp="1"/>
          </p:cNvSpPr>
          <p:nvPr>
            <p:ph type="sldNum" sz="quarter" idx="5"/>
          </p:nvPr>
        </p:nvSpPr>
        <p:spPr/>
        <p:txBody>
          <a:bodyPr/>
          <a:lstStyle/>
          <a:p>
            <a:fld id="{5B17BBDB-283D-4413-807A-FD08134B3EA9}" type="slidenum">
              <a:rPr lang="fr-FR" smtClean="0"/>
              <a:t>117</a:t>
            </a:fld>
            <a:endParaRPr lang="fr-FR" dirty="0"/>
          </a:p>
        </p:txBody>
      </p:sp>
    </p:spTree>
    <p:extLst>
      <p:ext uri="{BB962C8B-B14F-4D97-AF65-F5344CB8AC3E}">
        <p14:creationId xmlns:p14="http://schemas.microsoft.com/office/powerpoint/2010/main" val="1350450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C7537-0D8C-71C2-6618-30A74C11D88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4BE828-2732-2C04-E16D-44A16A934C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673832D-DCBE-14BE-2F71-5F8254E1C7B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07354F3-F731-BA5B-81A3-A1AD2DFE2D7E}"/>
              </a:ext>
            </a:extLst>
          </p:cNvPr>
          <p:cNvSpPr>
            <a:spLocks noGrp="1"/>
          </p:cNvSpPr>
          <p:nvPr>
            <p:ph type="sldNum" sz="quarter" idx="5"/>
          </p:nvPr>
        </p:nvSpPr>
        <p:spPr/>
        <p:txBody>
          <a:bodyPr/>
          <a:lstStyle/>
          <a:p>
            <a:fld id="{5B17BBDB-283D-4413-807A-FD08134B3EA9}" type="slidenum">
              <a:rPr lang="fr-FR" smtClean="0"/>
              <a:t>118</a:t>
            </a:fld>
            <a:endParaRPr lang="fr-FR" dirty="0"/>
          </a:p>
        </p:txBody>
      </p:sp>
    </p:spTree>
    <p:extLst>
      <p:ext uri="{BB962C8B-B14F-4D97-AF65-F5344CB8AC3E}">
        <p14:creationId xmlns:p14="http://schemas.microsoft.com/office/powerpoint/2010/main" val="16479407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119</a:t>
            </a:fld>
            <a:endParaRPr lang="fr-FR" dirty="0"/>
          </a:p>
        </p:txBody>
      </p:sp>
    </p:spTree>
    <p:extLst>
      <p:ext uri="{BB962C8B-B14F-4D97-AF65-F5344CB8AC3E}">
        <p14:creationId xmlns:p14="http://schemas.microsoft.com/office/powerpoint/2010/main" val="1654818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D18DE-6767-924E-A386-4E71DA9A95C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3592E3-E902-E1B2-129C-5452AE7F328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01EF73E-0071-26BF-3907-53B19FFD300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632D212-59FA-8CC4-AA83-8F2106426BC7}"/>
              </a:ext>
            </a:extLst>
          </p:cNvPr>
          <p:cNvSpPr>
            <a:spLocks noGrp="1"/>
          </p:cNvSpPr>
          <p:nvPr>
            <p:ph type="sldNum" sz="quarter" idx="5"/>
          </p:nvPr>
        </p:nvSpPr>
        <p:spPr/>
        <p:txBody>
          <a:bodyPr/>
          <a:lstStyle/>
          <a:p>
            <a:fld id="{5B17BBDB-283D-4413-807A-FD08134B3EA9}" type="slidenum">
              <a:rPr lang="fr-FR" smtClean="0"/>
              <a:t>120</a:t>
            </a:fld>
            <a:endParaRPr lang="fr-FR" dirty="0"/>
          </a:p>
        </p:txBody>
      </p:sp>
    </p:spTree>
    <p:extLst>
      <p:ext uri="{BB962C8B-B14F-4D97-AF65-F5344CB8AC3E}">
        <p14:creationId xmlns:p14="http://schemas.microsoft.com/office/powerpoint/2010/main" val="41471290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DBD40-8620-19A0-E3A5-F18326BB6F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1855CA-F6ED-D734-CCA9-BB19D2EDBD2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E8804EE-F72F-70B8-52A6-A9F70A97012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A47AD43-A3B5-B6BB-0451-5103E0728C48}"/>
              </a:ext>
            </a:extLst>
          </p:cNvPr>
          <p:cNvSpPr>
            <a:spLocks noGrp="1"/>
          </p:cNvSpPr>
          <p:nvPr>
            <p:ph type="sldNum" sz="quarter" idx="5"/>
          </p:nvPr>
        </p:nvSpPr>
        <p:spPr/>
        <p:txBody>
          <a:bodyPr/>
          <a:lstStyle/>
          <a:p>
            <a:fld id="{5B17BBDB-283D-4413-807A-FD08134B3EA9}" type="slidenum">
              <a:rPr lang="fr-FR" smtClean="0"/>
              <a:t>121</a:t>
            </a:fld>
            <a:endParaRPr lang="fr-FR" dirty="0"/>
          </a:p>
        </p:txBody>
      </p:sp>
    </p:spTree>
    <p:extLst>
      <p:ext uri="{BB962C8B-B14F-4D97-AF65-F5344CB8AC3E}">
        <p14:creationId xmlns:p14="http://schemas.microsoft.com/office/powerpoint/2010/main" val="424854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77</a:t>
            </a:fld>
            <a:endParaRPr lang="fr-FR" dirty="0"/>
          </a:p>
        </p:txBody>
      </p:sp>
    </p:spTree>
    <p:extLst>
      <p:ext uri="{BB962C8B-B14F-4D97-AF65-F5344CB8AC3E}">
        <p14:creationId xmlns:p14="http://schemas.microsoft.com/office/powerpoint/2010/main" val="25694910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F72C5-EB12-0CE3-FB81-172AF0B093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2780C9-949B-C84D-75D3-F95402403F3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0EDE53E-1797-3324-823B-0693FABADCF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A8DAA53-330D-5972-4FDE-6E9CE89A8B24}"/>
              </a:ext>
            </a:extLst>
          </p:cNvPr>
          <p:cNvSpPr>
            <a:spLocks noGrp="1"/>
          </p:cNvSpPr>
          <p:nvPr>
            <p:ph type="sldNum" sz="quarter" idx="5"/>
          </p:nvPr>
        </p:nvSpPr>
        <p:spPr/>
        <p:txBody>
          <a:bodyPr/>
          <a:lstStyle/>
          <a:p>
            <a:fld id="{5B17BBDB-283D-4413-807A-FD08134B3EA9}" type="slidenum">
              <a:rPr lang="fr-FR" smtClean="0"/>
              <a:t>122</a:t>
            </a:fld>
            <a:endParaRPr lang="fr-FR" dirty="0"/>
          </a:p>
        </p:txBody>
      </p:sp>
    </p:spTree>
    <p:extLst>
      <p:ext uri="{BB962C8B-B14F-4D97-AF65-F5344CB8AC3E}">
        <p14:creationId xmlns:p14="http://schemas.microsoft.com/office/powerpoint/2010/main" val="4143678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123</a:t>
            </a:fld>
            <a:endParaRPr lang="fr-FR" dirty="0"/>
          </a:p>
        </p:txBody>
      </p:sp>
    </p:spTree>
    <p:extLst>
      <p:ext uri="{BB962C8B-B14F-4D97-AF65-F5344CB8AC3E}">
        <p14:creationId xmlns:p14="http://schemas.microsoft.com/office/powerpoint/2010/main" val="22607853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F9143-D305-10BF-23B6-E4509E1488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C7A4E3-5272-9AD3-D9DE-4625DD7381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11C91C9-763C-59B7-071A-D1B931E7E00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2E830E6-6641-8C27-07A0-2B43B5950FEB}"/>
              </a:ext>
            </a:extLst>
          </p:cNvPr>
          <p:cNvSpPr>
            <a:spLocks noGrp="1"/>
          </p:cNvSpPr>
          <p:nvPr>
            <p:ph type="sldNum" sz="quarter" idx="5"/>
          </p:nvPr>
        </p:nvSpPr>
        <p:spPr/>
        <p:txBody>
          <a:bodyPr/>
          <a:lstStyle/>
          <a:p>
            <a:fld id="{5B17BBDB-283D-4413-807A-FD08134B3EA9}" type="slidenum">
              <a:rPr lang="fr-FR" smtClean="0"/>
              <a:t>124</a:t>
            </a:fld>
            <a:endParaRPr lang="fr-FR" dirty="0"/>
          </a:p>
        </p:txBody>
      </p:sp>
    </p:spTree>
    <p:extLst>
      <p:ext uri="{BB962C8B-B14F-4D97-AF65-F5344CB8AC3E}">
        <p14:creationId xmlns:p14="http://schemas.microsoft.com/office/powerpoint/2010/main" val="9476410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D9C56-465E-77FB-A62D-6383636E85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3B1CDC-8216-8548-724C-A956A205141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61FBFB-DAD2-A70E-FE7D-F25FD226908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D5CD4C2-F8BC-EA8E-FAAD-3C9AFE74C5EA}"/>
              </a:ext>
            </a:extLst>
          </p:cNvPr>
          <p:cNvSpPr>
            <a:spLocks noGrp="1"/>
          </p:cNvSpPr>
          <p:nvPr>
            <p:ph type="sldNum" sz="quarter" idx="5"/>
          </p:nvPr>
        </p:nvSpPr>
        <p:spPr/>
        <p:txBody>
          <a:bodyPr/>
          <a:lstStyle/>
          <a:p>
            <a:fld id="{5B17BBDB-283D-4413-807A-FD08134B3EA9}" type="slidenum">
              <a:rPr lang="fr-FR" smtClean="0"/>
              <a:t>125</a:t>
            </a:fld>
            <a:endParaRPr lang="fr-FR" dirty="0"/>
          </a:p>
        </p:txBody>
      </p:sp>
    </p:spTree>
    <p:extLst>
      <p:ext uri="{BB962C8B-B14F-4D97-AF65-F5344CB8AC3E}">
        <p14:creationId xmlns:p14="http://schemas.microsoft.com/office/powerpoint/2010/main" val="3774412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5D942-8C47-0DE2-5878-AC742415477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889BDC7-84C9-A660-7A02-8FC5094CB6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F4D82D-87C2-5534-0D2A-F8C97EE4A51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6685F15-4DF0-BB08-C60B-5D8B2F6850E5}"/>
              </a:ext>
            </a:extLst>
          </p:cNvPr>
          <p:cNvSpPr>
            <a:spLocks noGrp="1"/>
          </p:cNvSpPr>
          <p:nvPr>
            <p:ph type="sldNum" sz="quarter" idx="5"/>
          </p:nvPr>
        </p:nvSpPr>
        <p:spPr/>
        <p:txBody>
          <a:bodyPr/>
          <a:lstStyle/>
          <a:p>
            <a:fld id="{5B17BBDB-283D-4413-807A-FD08134B3EA9}" type="slidenum">
              <a:rPr lang="fr-FR" smtClean="0"/>
              <a:t>126</a:t>
            </a:fld>
            <a:endParaRPr lang="fr-FR" dirty="0"/>
          </a:p>
        </p:txBody>
      </p:sp>
    </p:spTree>
    <p:extLst>
      <p:ext uri="{BB962C8B-B14F-4D97-AF65-F5344CB8AC3E}">
        <p14:creationId xmlns:p14="http://schemas.microsoft.com/office/powerpoint/2010/main" val="2190062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127</a:t>
            </a:fld>
            <a:endParaRPr lang="fr-FR" dirty="0"/>
          </a:p>
        </p:txBody>
      </p:sp>
    </p:spTree>
    <p:extLst>
      <p:ext uri="{BB962C8B-B14F-4D97-AF65-F5344CB8AC3E}">
        <p14:creationId xmlns:p14="http://schemas.microsoft.com/office/powerpoint/2010/main" val="13748737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CBBFE-E45C-C7D8-E9C3-DEB84FB7C6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80B90D5-71C2-3CE1-C4F7-E2928E63A9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2BD5799-71D2-3A8C-2CC2-A34587F7BD2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1952A97-93DF-EDE0-DA11-73CC17D48C9C}"/>
              </a:ext>
            </a:extLst>
          </p:cNvPr>
          <p:cNvSpPr>
            <a:spLocks noGrp="1"/>
          </p:cNvSpPr>
          <p:nvPr>
            <p:ph type="sldNum" sz="quarter" idx="5"/>
          </p:nvPr>
        </p:nvSpPr>
        <p:spPr/>
        <p:txBody>
          <a:bodyPr/>
          <a:lstStyle/>
          <a:p>
            <a:fld id="{5B17BBDB-283D-4413-807A-FD08134B3EA9}" type="slidenum">
              <a:rPr lang="fr-FR" smtClean="0"/>
              <a:t>128</a:t>
            </a:fld>
            <a:endParaRPr lang="fr-FR" dirty="0"/>
          </a:p>
        </p:txBody>
      </p:sp>
    </p:spTree>
    <p:extLst>
      <p:ext uri="{BB962C8B-B14F-4D97-AF65-F5344CB8AC3E}">
        <p14:creationId xmlns:p14="http://schemas.microsoft.com/office/powerpoint/2010/main" val="23583519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129</a:t>
            </a:fld>
            <a:endParaRPr lang="fr-FR" dirty="0"/>
          </a:p>
        </p:txBody>
      </p:sp>
    </p:spTree>
    <p:extLst>
      <p:ext uri="{BB962C8B-B14F-4D97-AF65-F5344CB8AC3E}">
        <p14:creationId xmlns:p14="http://schemas.microsoft.com/office/powerpoint/2010/main" val="27811752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130</a:t>
            </a:fld>
            <a:endParaRPr lang="fr-FR" dirty="0"/>
          </a:p>
        </p:txBody>
      </p:sp>
    </p:spTree>
    <p:extLst>
      <p:ext uri="{BB962C8B-B14F-4D97-AF65-F5344CB8AC3E}">
        <p14:creationId xmlns:p14="http://schemas.microsoft.com/office/powerpoint/2010/main" val="3158275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131</a:t>
            </a:fld>
            <a:endParaRPr lang="fr-FR" dirty="0"/>
          </a:p>
        </p:txBody>
      </p:sp>
    </p:spTree>
    <p:extLst>
      <p:ext uri="{BB962C8B-B14F-4D97-AF65-F5344CB8AC3E}">
        <p14:creationId xmlns:p14="http://schemas.microsoft.com/office/powerpoint/2010/main" val="250543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78</a:t>
            </a:fld>
            <a:endParaRPr lang="fr-FR" dirty="0"/>
          </a:p>
        </p:txBody>
      </p:sp>
    </p:spTree>
    <p:extLst>
      <p:ext uri="{BB962C8B-B14F-4D97-AF65-F5344CB8AC3E}">
        <p14:creationId xmlns:p14="http://schemas.microsoft.com/office/powerpoint/2010/main" val="16041502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Il est proposé d’approuver l’affectation du résultat de la section de fonctionnement du budget principal et des 7 budgets annexes tel que détaillé lors de la présentation du compte administratif.</a:t>
            </a:r>
          </a:p>
          <a:p>
            <a:endParaRPr lang="fr-FR" dirty="0"/>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132</a:t>
            </a:fld>
            <a:endParaRPr lang="fr-FR" dirty="0"/>
          </a:p>
        </p:txBody>
      </p:sp>
    </p:spTree>
    <p:extLst>
      <p:ext uri="{BB962C8B-B14F-4D97-AF65-F5344CB8AC3E}">
        <p14:creationId xmlns:p14="http://schemas.microsoft.com/office/powerpoint/2010/main" val="41578748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133</a:t>
            </a:fld>
            <a:endParaRPr lang="fr-FR" dirty="0"/>
          </a:p>
        </p:txBody>
      </p:sp>
    </p:spTree>
    <p:extLst>
      <p:ext uri="{BB962C8B-B14F-4D97-AF65-F5344CB8AC3E}">
        <p14:creationId xmlns:p14="http://schemas.microsoft.com/office/powerpoint/2010/main" val="36988169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134</a:t>
            </a:fld>
            <a:endParaRPr lang="fr-FR" dirty="0"/>
          </a:p>
        </p:txBody>
      </p:sp>
    </p:spTree>
    <p:extLst>
      <p:ext uri="{BB962C8B-B14F-4D97-AF65-F5344CB8AC3E}">
        <p14:creationId xmlns:p14="http://schemas.microsoft.com/office/powerpoint/2010/main" val="16510895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135</a:t>
            </a:fld>
            <a:endParaRPr lang="fr-FR" dirty="0"/>
          </a:p>
        </p:txBody>
      </p:sp>
    </p:spTree>
    <p:extLst>
      <p:ext uri="{BB962C8B-B14F-4D97-AF65-F5344CB8AC3E}">
        <p14:creationId xmlns:p14="http://schemas.microsoft.com/office/powerpoint/2010/main" val="33871999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136</a:t>
            </a:fld>
            <a:endParaRPr lang="fr-FR" dirty="0"/>
          </a:p>
        </p:txBody>
      </p:sp>
    </p:spTree>
    <p:extLst>
      <p:ext uri="{BB962C8B-B14F-4D97-AF65-F5344CB8AC3E}">
        <p14:creationId xmlns:p14="http://schemas.microsoft.com/office/powerpoint/2010/main" val="40521121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137</a:t>
            </a:fld>
            <a:endParaRPr lang="fr-FR" dirty="0"/>
          </a:p>
        </p:txBody>
      </p:sp>
    </p:spTree>
    <p:extLst>
      <p:ext uri="{BB962C8B-B14F-4D97-AF65-F5344CB8AC3E}">
        <p14:creationId xmlns:p14="http://schemas.microsoft.com/office/powerpoint/2010/main" val="20879511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138</a:t>
            </a:fld>
            <a:endParaRPr lang="fr-FR" dirty="0"/>
          </a:p>
        </p:txBody>
      </p:sp>
    </p:spTree>
    <p:extLst>
      <p:ext uri="{BB962C8B-B14F-4D97-AF65-F5344CB8AC3E}">
        <p14:creationId xmlns:p14="http://schemas.microsoft.com/office/powerpoint/2010/main" val="19523430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139</a:t>
            </a:fld>
            <a:endParaRPr lang="fr-FR" dirty="0"/>
          </a:p>
        </p:txBody>
      </p:sp>
    </p:spTree>
    <p:extLst>
      <p:ext uri="{BB962C8B-B14F-4D97-AF65-F5344CB8AC3E}">
        <p14:creationId xmlns:p14="http://schemas.microsoft.com/office/powerpoint/2010/main" val="1854166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140</a:t>
            </a:fld>
            <a:endParaRPr lang="fr-FR" dirty="0"/>
          </a:p>
        </p:txBody>
      </p:sp>
    </p:spTree>
    <p:extLst>
      <p:ext uri="{BB962C8B-B14F-4D97-AF65-F5344CB8AC3E}">
        <p14:creationId xmlns:p14="http://schemas.microsoft.com/office/powerpoint/2010/main" val="39366682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41109-C712-839C-7E0E-630F348EF93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4C340A-6FD4-C87B-2A7F-AFEB7419F2F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79CC21A-B25A-B422-BE9D-1DCF200523F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F68EB3D-FB2A-D617-8A09-4B0FA38A8A10}"/>
              </a:ext>
            </a:extLst>
          </p:cNvPr>
          <p:cNvSpPr>
            <a:spLocks noGrp="1"/>
          </p:cNvSpPr>
          <p:nvPr>
            <p:ph type="sldNum" sz="quarter" idx="5"/>
          </p:nvPr>
        </p:nvSpPr>
        <p:spPr/>
        <p:txBody>
          <a:bodyPr/>
          <a:lstStyle/>
          <a:p>
            <a:fld id="{5B17BBDB-283D-4413-807A-FD08134B3EA9}" type="slidenum">
              <a:rPr lang="fr-FR" smtClean="0"/>
              <a:t>141</a:t>
            </a:fld>
            <a:endParaRPr lang="fr-FR" dirty="0"/>
          </a:p>
        </p:txBody>
      </p:sp>
    </p:spTree>
    <p:extLst>
      <p:ext uri="{BB962C8B-B14F-4D97-AF65-F5344CB8AC3E}">
        <p14:creationId xmlns:p14="http://schemas.microsoft.com/office/powerpoint/2010/main" val="110946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79</a:t>
            </a:fld>
            <a:endParaRPr lang="fr-FR" dirty="0"/>
          </a:p>
        </p:txBody>
      </p:sp>
    </p:spTree>
    <p:extLst>
      <p:ext uri="{BB962C8B-B14F-4D97-AF65-F5344CB8AC3E}">
        <p14:creationId xmlns:p14="http://schemas.microsoft.com/office/powerpoint/2010/main" val="9511777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B36F7-FDD6-7AD5-0DEE-DEBB75F5253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4F27879-0BB4-4B66-A604-B21DF167C47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AA37DDB-2AD9-E02A-6E6C-A4E31BCCA4E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8F79E73-BE29-7AD2-3643-15576B0790E2}"/>
              </a:ext>
            </a:extLst>
          </p:cNvPr>
          <p:cNvSpPr>
            <a:spLocks noGrp="1"/>
          </p:cNvSpPr>
          <p:nvPr>
            <p:ph type="sldNum" sz="quarter" idx="5"/>
          </p:nvPr>
        </p:nvSpPr>
        <p:spPr/>
        <p:txBody>
          <a:bodyPr/>
          <a:lstStyle/>
          <a:p>
            <a:fld id="{5B17BBDB-283D-4413-807A-FD08134B3EA9}" type="slidenum">
              <a:rPr lang="fr-FR" smtClean="0"/>
              <a:t>142</a:t>
            </a:fld>
            <a:endParaRPr lang="fr-FR" dirty="0"/>
          </a:p>
        </p:txBody>
      </p:sp>
    </p:spTree>
    <p:extLst>
      <p:ext uri="{BB962C8B-B14F-4D97-AF65-F5344CB8AC3E}">
        <p14:creationId xmlns:p14="http://schemas.microsoft.com/office/powerpoint/2010/main" val="36297874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143</a:t>
            </a:fld>
            <a:endParaRPr lang="fr-FR" dirty="0"/>
          </a:p>
        </p:txBody>
      </p:sp>
    </p:spTree>
    <p:extLst>
      <p:ext uri="{BB962C8B-B14F-4D97-AF65-F5344CB8AC3E}">
        <p14:creationId xmlns:p14="http://schemas.microsoft.com/office/powerpoint/2010/main" val="34958754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144</a:t>
            </a:fld>
            <a:endParaRPr lang="fr-FR" dirty="0"/>
          </a:p>
        </p:txBody>
      </p:sp>
    </p:spTree>
    <p:extLst>
      <p:ext uri="{BB962C8B-B14F-4D97-AF65-F5344CB8AC3E}">
        <p14:creationId xmlns:p14="http://schemas.microsoft.com/office/powerpoint/2010/main" val="32213357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145</a:t>
            </a:fld>
            <a:endParaRPr lang="fr-FR" dirty="0"/>
          </a:p>
        </p:txBody>
      </p:sp>
    </p:spTree>
    <p:extLst>
      <p:ext uri="{BB962C8B-B14F-4D97-AF65-F5344CB8AC3E}">
        <p14:creationId xmlns:p14="http://schemas.microsoft.com/office/powerpoint/2010/main" val="39052055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146</a:t>
            </a:fld>
            <a:endParaRPr lang="fr-FR" dirty="0"/>
          </a:p>
        </p:txBody>
      </p:sp>
    </p:spTree>
    <p:extLst>
      <p:ext uri="{BB962C8B-B14F-4D97-AF65-F5344CB8AC3E}">
        <p14:creationId xmlns:p14="http://schemas.microsoft.com/office/powerpoint/2010/main" val="21065593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7CB4F-D515-C540-F9BB-0FB5C477AF5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2C6019-2F1E-2D5E-95DD-B4958228B7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33165C2-5B80-0A15-2797-26A690B5348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003F1DD-87CB-917B-4D22-BCA5D5A8E37E}"/>
              </a:ext>
            </a:extLst>
          </p:cNvPr>
          <p:cNvSpPr>
            <a:spLocks noGrp="1"/>
          </p:cNvSpPr>
          <p:nvPr>
            <p:ph type="sldNum" sz="quarter" idx="5"/>
          </p:nvPr>
        </p:nvSpPr>
        <p:spPr/>
        <p:txBody>
          <a:bodyPr/>
          <a:lstStyle/>
          <a:p>
            <a:fld id="{5B17BBDB-283D-4413-807A-FD08134B3EA9}" type="slidenum">
              <a:rPr lang="fr-FR" smtClean="0"/>
              <a:t>147</a:t>
            </a:fld>
            <a:endParaRPr lang="fr-FR" dirty="0"/>
          </a:p>
        </p:txBody>
      </p:sp>
    </p:spTree>
    <p:extLst>
      <p:ext uri="{BB962C8B-B14F-4D97-AF65-F5344CB8AC3E}">
        <p14:creationId xmlns:p14="http://schemas.microsoft.com/office/powerpoint/2010/main" val="29324819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30B8A-8928-4981-AB52-7BBE62DE85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06EF6FA-33EA-900B-C14A-386311FDBAD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FD9437B-D5A4-0AFB-5230-52CCF94D394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072442D-1D78-D27D-D6C1-162877A39717}"/>
              </a:ext>
            </a:extLst>
          </p:cNvPr>
          <p:cNvSpPr>
            <a:spLocks noGrp="1"/>
          </p:cNvSpPr>
          <p:nvPr>
            <p:ph type="sldNum" sz="quarter" idx="5"/>
          </p:nvPr>
        </p:nvSpPr>
        <p:spPr/>
        <p:txBody>
          <a:bodyPr/>
          <a:lstStyle/>
          <a:p>
            <a:fld id="{5B17BBDB-283D-4413-807A-FD08134B3EA9}" type="slidenum">
              <a:rPr lang="fr-FR" smtClean="0"/>
              <a:t>148</a:t>
            </a:fld>
            <a:endParaRPr lang="fr-FR" dirty="0"/>
          </a:p>
        </p:txBody>
      </p:sp>
    </p:spTree>
    <p:extLst>
      <p:ext uri="{BB962C8B-B14F-4D97-AF65-F5344CB8AC3E}">
        <p14:creationId xmlns:p14="http://schemas.microsoft.com/office/powerpoint/2010/main" val="4308669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149</a:t>
            </a:fld>
            <a:endParaRPr lang="fr-FR" dirty="0"/>
          </a:p>
        </p:txBody>
      </p:sp>
    </p:spTree>
    <p:extLst>
      <p:ext uri="{BB962C8B-B14F-4D97-AF65-F5344CB8AC3E}">
        <p14:creationId xmlns:p14="http://schemas.microsoft.com/office/powerpoint/2010/main" val="24730513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150</a:t>
            </a:fld>
            <a:endParaRPr lang="fr-FR" dirty="0"/>
          </a:p>
        </p:txBody>
      </p:sp>
    </p:spTree>
    <p:extLst>
      <p:ext uri="{BB962C8B-B14F-4D97-AF65-F5344CB8AC3E}">
        <p14:creationId xmlns:p14="http://schemas.microsoft.com/office/powerpoint/2010/main" val="12079917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56E4E-82DD-6410-AB4F-859B9DAD347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5A9C71-AFC6-89B4-D679-2862EA7C90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73AA44-9FA2-201C-C404-61C29709B5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Les recettes réelles de fonctionnement du budget principal devraient s’élever en 2025 à près de 11,4 M€.</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En cohérence avec les orientations budgétaires, il est attendu qu’elles progressent de 4,34 % par rapport au budget voté en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Les principales augmentations sont constatées sur les chapitres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-&gt;73 – impôts et taxes : car il est prévu la conservation par l’EPCI de sa part de FPIC pour compenser le gel des tractions de TVA dont le produit 2024 n’a déjà pas été à la hauteur des prévisions l’an passé.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-&gt;731 – fiscalité locale : il est prévu l’application du coefficient de revalorisation des bases (+ 1,7 %) au produit encaissé en 2024 (déduction faite des rôles supplémentaires) dans l’attente de la notification de l’état de fiscalité 1259.</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-&gt;74 – dotations et subventions : la DGF estimée par l’AMF est en progression de 3 % (augmentation de la population retenue à priori) et les subventions espérées sont affichées.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latin typeface="+mn-lt"/>
            </a:endParaRPr>
          </a:p>
          <a:p>
            <a:r>
              <a:rPr lang="fr-FR" sz="1100" b="1" u="sng" dirty="0">
                <a:latin typeface="+mn-lt"/>
              </a:rPr>
              <a:t>Pages 5 à 6 de la présentation simplifiée :</a:t>
            </a:r>
          </a:p>
          <a:p>
            <a:endParaRPr lang="fr-FR" sz="1100" dirty="0">
              <a:latin typeface="+mn-lt"/>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recettes réelles de fonctionnement (hors reports et excédent antérieur reporté) devraient s’élever à 11 397 211,82 €.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En cohérence avec les orientations budgétaires, il est attendu qu’elles progressent de 4,34 % par rapport au budget voté en 2024, soit + 472 K€.</a:t>
            </a:r>
          </a:p>
          <a:p>
            <a:pPr>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Fiscalité locale, impôts et compensations de l’Etat (chapitre 73 + chapitre 731 + Fractions de TVA inscrites au chapitre 74) : 9,41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produits de la fiscalité locale ou des impôts nationaux attribués à la collectivité et les compensations de fiscalité versées par l’Etat sont évalués à 9 413 500 €.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Il est escompté qu’ils augmentent de 3,15 % par rapport au budget 2024, soit une hausse de 287 500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Outre l’application de la revalorisation des bases d’imposition (+ 1,7%), l’estimation de recette s’appuie sur les montants effectivement perçus en 2024 et des ajustements annoncés dans la loi de finances pour 2025.</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En l’état actuel, il n’est pas prévu que la collectivité soit concernée par le prélèvement pouvant être opéré sur ces produits au titre du dispositif de lissage conjoncturel des recettes fiscales (DILICO).</a:t>
            </a:r>
          </a:p>
          <a:p>
            <a:pPr>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recettes fiscales (chapitre 731) :</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Elles se composent des recettes suivantes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Cotisation Foncière des Entreprises, les Taxes Foncières Bâties et Non Bâties,</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Taxe d’Habitation sur les Résidences Secondaires,</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Taxe sur les Surfaces Commerciales,</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L’Imposition Forfaitaire des Entreprises de Réseaux</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 versement mobilité versé par le budget annexe transport pour financer les dépenses de mobilité.</a:t>
            </a:r>
          </a:p>
          <a:p>
            <a:pPr marL="0" lvl="0" indent="0" algn="just">
              <a:lnSpc>
                <a:spcPct val="107000"/>
              </a:lnSpc>
              <a:spcAft>
                <a:spcPts val="800"/>
              </a:spcAft>
              <a:buFont typeface="Calibri" panose="020F0502020204030204" pitchFamily="34" charset="0"/>
              <a:buNone/>
            </a:pPr>
            <a:r>
              <a:rPr lang="fr-FR" sz="1100" dirty="0">
                <a:effectLst/>
                <a:latin typeface="+mn-lt"/>
                <a:ea typeface="Calibri" panose="020F0502020204030204" pitchFamily="34" charset="0"/>
                <a:cs typeface="Times New Roman" panose="02020603050405020304" pitchFamily="18" charset="0"/>
              </a:rPr>
              <a:t>Les recettes fiscales sont estimées à près de 5,4 M€, représentant une progression de 3,19 % par rapport au montant voté en 2024.</a:t>
            </a:r>
          </a:p>
          <a:p>
            <a:pPr marL="0" lvl="0" indent="0" algn="just">
              <a:lnSpc>
                <a:spcPct val="107000"/>
              </a:lnSpc>
              <a:spcAft>
                <a:spcPts val="800"/>
              </a:spcAft>
              <a:buFont typeface="Calibri" panose="020F0502020204030204" pitchFamily="34" charset="0"/>
              <a:buNone/>
            </a:pP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impôts et taxes (chapitre 73) :</a:t>
            </a:r>
            <a:endParaRPr lang="fr-FR"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 chapitre regroupe : </a:t>
            </a:r>
          </a:p>
          <a:p>
            <a:pPr marL="342900" lvl="0" indent="-342900">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attributions de compensation versées par les communes membres,</a:t>
            </a:r>
          </a:p>
          <a:p>
            <a:pPr marL="342900" lvl="0" indent="-342900">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fraction de TVA, remplaçant la taxe d’habitation des résidences principales,</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fraction de TVA, remplaçant la Cotisation sur la Valeur Ajoutée des Entreprises (CVAE),</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 Fonds de Péréquation des ressources Intercommunales et Communales (FPIC).</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Cette catégorie hétérogène de recettes est estimée à 3 622 000 €, soit une augmentation de 3,13 % par rapport à 2024 qui s’explique par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 gel des montants des fractions de TVA au niveau de 2024,</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conservation par Yvetot Normandie de sa part du FPIC.</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compensations de l’Etat (articles 74832 et 74833) :</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compensations de l’Etat au titre des exonérations accordées sur la fiscalité des entreprises ou des ménages sont estimées à 432 K€ (contre 420 K€ en 2024).</a:t>
            </a:r>
          </a:p>
          <a:p>
            <a:pPr marL="0" lvl="0" indent="0" algn="just">
              <a:lnSpc>
                <a:spcPct val="107000"/>
              </a:lnSpc>
              <a:spcAft>
                <a:spcPts val="800"/>
              </a:spcAft>
              <a:buFont typeface="Calibri" panose="020F0502020204030204" pitchFamily="34" charset="0"/>
              <a:buNone/>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Dotation Globale de Fonctionnement (DGF) : 1,12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Compte tenu du sort réservé aux différentes composantes des dotations de l’Etat, à savoir une stabilité globale avec des variations contrastée suivant les enveloppes cibles, la DGF à percevoir en 2025 pourrait s’élever (sous réserve des notifications à intervenir) à 1 120 000 € répartis comme suit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Dotation d’intercommunalité : 610 K€, </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Dotation de compensation : 510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Produits des services locaux : 0,16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produits des services locaux se composent essentiellement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Des droits d’inscription au conservatoire : 105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Des remboursements de frais dans le cadre des mutualisations dans le domaine informatique : 31,5 K€</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 la redevance d’occupation du domaine public pour le centre aquatique : 21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Ils sont attendus en diminution de 32 K€ car l’exercice 2024 comportait deux années de remboursements de frais au titre des mutualisations avec le CCAS et des prévisions de recettes pour l’aire d’accueil des gens du voyage qui ne se concrétisent pas.</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Autres recettes : 0,66 M€</a:t>
            </a:r>
            <a:endParaRPr lang="fr-FR" sz="1100" dirty="0">
              <a:effectLst/>
              <a:latin typeface="+mn-lt"/>
              <a:ea typeface="Calibri" panose="020F0502020204030204" pitchFamily="34" charset="0"/>
              <a:cs typeface="Times New Roman" panose="02020603050405020304" pitchFamily="18" charset="0"/>
            </a:endParaRPr>
          </a:p>
          <a:p>
            <a:r>
              <a:rPr lang="fr-FR" sz="1100" dirty="0">
                <a:effectLst/>
                <a:latin typeface="+mn-lt"/>
                <a:ea typeface="Calibri" panose="020F0502020204030204" pitchFamily="34" charset="0"/>
              </a:rPr>
              <a:t>Les autres recettes sont projetées en augmentation de plus de 176 K€ par rapport à la prévision 2024. Cette variation s’explique par les ajustements de prévisions s’agissant des subventions à percevoir (378 K€ contre 256 K€ en 2024) et des remboursements de charges de personnel (222 K€ contre 168 K€ en 2024) indemnisés par notre assureur.</a:t>
            </a:r>
            <a:endParaRPr lang="fr-FR" sz="1100" dirty="0">
              <a:latin typeface="+mn-lt"/>
            </a:endParaRPr>
          </a:p>
          <a:p>
            <a:endParaRPr lang="fr-FR" dirty="0"/>
          </a:p>
        </p:txBody>
      </p:sp>
      <p:sp>
        <p:nvSpPr>
          <p:cNvPr id="4" name="Espace réservé du numéro de diapositive 3">
            <a:extLst>
              <a:ext uri="{FF2B5EF4-FFF2-40B4-BE49-F238E27FC236}">
                <a16:creationId xmlns:a16="http://schemas.microsoft.com/office/drawing/2014/main" id="{9368ECAC-8DD0-74D8-D329-792D2F065424}"/>
              </a:ext>
            </a:extLst>
          </p:cNvPr>
          <p:cNvSpPr>
            <a:spLocks noGrp="1"/>
          </p:cNvSpPr>
          <p:nvPr>
            <p:ph type="sldNum" sz="quarter" idx="5"/>
          </p:nvPr>
        </p:nvSpPr>
        <p:spPr/>
        <p:txBody>
          <a:bodyPr/>
          <a:lstStyle/>
          <a:p>
            <a:fld id="{5B17BBDB-283D-4413-807A-FD08134B3EA9}" type="slidenum">
              <a:rPr lang="fr-FR" smtClean="0"/>
              <a:t>151</a:t>
            </a:fld>
            <a:endParaRPr lang="fr-FR" dirty="0"/>
          </a:p>
        </p:txBody>
      </p:sp>
    </p:spTree>
    <p:extLst>
      <p:ext uri="{BB962C8B-B14F-4D97-AF65-F5344CB8AC3E}">
        <p14:creationId xmlns:p14="http://schemas.microsoft.com/office/powerpoint/2010/main" val="46774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3ABA4-89BC-7504-5C41-7D88FDAF762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332F695-DDC3-AFED-1F76-C01530BF1FF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63DEF77-8A5A-BF08-774A-CDD018BAD05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00A7F28-47C3-FB4F-153F-B5EC34160AA4}"/>
              </a:ext>
            </a:extLst>
          </p:cNvPr>
          <p:cNvSpPr>
            <a:spLocks noGrp="1"/>
          </p:cNvSpPr>
          <p:nvPr>
            <p:ph type="sldNum" sz="quarter" idx="5"/>
          </p:nvPr>
        </p:nvSpPr>
        <p:spPr/>
        <p:txBody>
          <a:bodyPr/>
          <a:lstStyle/>
          <a:p>
            <a:fld id="{5B17BBDB-283D-4413-807A-FD08134B3EA9}" type="slidenum">
              <a:rPr lang="fr-FR" smtClean="0"/>
              <a:t>80</a:t>
            </a:fld>
            <a:endParaRPr lang="fr-FR" dirty="0"/>
          </a:p>
        </p:txBody>
      </p:sp>
    </p:spTree>
    <p:extLst>
      <p:ext uri="{BB962C8B-B14F-4D97-AF65-F5344CB8AC3E}">
        <p14:creationId xmlns:p14="http://schemas.microsoft.com/office/powerpoint/2010/main" val="28484601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90D89-036A-9138-D300-DD7F3A7B40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9B49B16-7751-94F1-78DA-CB33456972E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D24F11B-A347-28A0-11EB-E72786F3E0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Les dépenses réelles de fonctionnement du budget principal devraient s’élever en 2025 à environ 10 M€, en diminution de plus de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Le premier poste de dépenses, les dépenses de personnel est attendu en progression de 154 00 € (+ 4,2 %) par rapport à 2024.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Cette augmentation résulte notamment de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L’augmentation de 3 points des cotisations retraites des agents CNRACL : + 37 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L’augmentation de 1 point des cotisations d’assurance maladie des agents CNRACL en raison de la non-reconduction de la compensation obtenue en 2024 : + 12 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L’augmentation du versement mobilité (VM) : + 2 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L’effet en année pleine des derniers recrutements, de l’intégration de l’agent du point d’accès au droit (PAD), de la transformation d’un poste d’apprenti en chargé de mission en informatique,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L’impact du remplacement des agents absents sur de longues périodes,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La décision de créer un poste d’attaché au service ressources humaines,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Les avancements d’échelons et de grades en lien avec l’ancienneté des agents.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Cette augmentation est en partie atténuée par la non-reconduction dans les prévisions d’une prime exceptionnelle de pouvoir d’achat.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Tous les autres chapitres ont des prévisions orientées à la baisse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-&gt;011 – charges à caractère général : - 110 000 € (-6,8 %) car il a été porté une attention à la qualité de la prévision budgétaire.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-&gt;014 – atténuation de produits : - 89 000 € (-3 %) car réduction de l’attribution de compensation de la ville d’Yvetot suite au transfert du PAD sur un exercice complet (- 49 000 €) et aucun reversement de fraction de TVA à opérer sur la recette perçue en 2024.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-&gt;65 – autres charges de gestion courante : dotations et subventions : - 174 000 € (- 8 %) car aucune compensation exceptionnelle au titre de l’énergie n’est prévue pour le délégataire du Centre aquatique (- 190 000 €) ; ce qui permet de maintenir, voire développer nos politiques de soutiens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aux syndicats de bassins versants, dont les contributions progressent de l’ordre de + 3 % (+ 14 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à la régie de l’Office de tourisme : 200 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à la mobilité au travers de Blablacar Daily : 12 000 €,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à l’association </a:t>
            </a:r>
            <a:r>
              <a:rPr lang="fr-FR" sz="1100" b="1" dirty="0" err="1"/>
              <a:t>Médi-Caux</a:t>
            </a:r>
            <a:r>
              <a:rPr lang="fr-FR" sz="1100" b="1" dirty="0"/>
              <a:t> Bus : 11 000 €,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dans le cadre de petites villes de demain (PVD) aux projets en lien avec la Fondation du patrimoine : 10 000 €,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dans le cadre de l’appel à projet YOU : 5 000 €,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à l’Amicale du personnel d’Yvetot Normandie : 6 600 €,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à l’association Bicyclerie : 2 000 €,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latin typeface="+mn-lt"/>
              </a:rPr>
              <a:t>Pages 7 à 10 de la présentation simplifiée :</a:t>
            </a:r>
          </a:p>
          <a:p>
            <a:endParaRPr lang="fr-FR"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Les dépenses réelles de fonctionnement (hors reports) sont prévues à 10 077 264,29 €. Elles diminuent de 3,4 %, soit près de 356 K€, par rapport au montant adopté au budget 2024.</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Parmi les principales dépenses, on peut citer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à caractère général : 1,52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charges à caractère général sont estimées à 1 515 000 €, soit une diminution de 110 K€ (- 6,8%) par rapport aux prévisions 2024, qui s’explique par une relative stabilité des besoins de crédits sur la majorité des postes de dépenses.</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Néanmoins, il existe des charges qui progressent entre 2024 et 2025, notamment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frais d’entretien des bâtiments publics (615221) : + 30K€,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frais de contrôles réglementaires et de maintenance des équipements (6156) : + 85 K€ (dont 63 K€ pour les dispositifs de sécurisation du réseau informatique),</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assurances (6161 et 6168), hors risques statutaires : + 15,5 K€,</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prestations d’INARHI au titre de l’accompagnement dans le cadre de France Rénov : + 55 K€.</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Celles-ci sont largement compensées par les dépenses qui diminuent, notamment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locations immobilières (6132) et les charges locatives (614) à la suite de la fin d’occupation des locaux situés à Sainte Marie des Champs : - 14,5 K€ (car budgété partiellement sur l’exercice 2024),</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frais remboursés au CCAS pour les locaux du relais petite enfance (RPE), qui couvraient la régularisation de deux exercices antérieurs en 2024 : - 59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frais d’études (617) : - 131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frais de formation (6184) - 7,5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frais de publication et relations publiques (6185, 6236 et 6238) : - 16,5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transports collectifs à la Médiathèque et au Conservatoire (6245) : - 6,5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frais de déplacements (6251) : - 8,5 K€</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frais de télécommunication (6262) à la suite de l’installation d’une fibre privée entre les sites : - 57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de personnel : 3,8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dépenses de personnel sont calculées à 3 800 000 €, en progression de 154 K€ (+ 4,2 %) par rapport à 2024.</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Cette augmentation résulte notamment de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L’augmentation de 3 points des cotisations retraites des agents CNRACL : + 37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L’augmentation de 1 point des cotisations d’assurance maladie des agents CNRACL en raison de la non-reconduction de la compensation obtenue en 2024 : + 12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L’augmentation du versement mobilité (VM) : + 2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L’effet en année pleine des derniers recrutements, de l’intégration de l’agent du point d’accès au droit (PAD), de la transformation d’un poste d’apprenti en chargé de mission en informatique,</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L’impact du remplacement des agents absents sur de longues périodes,</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décision de créer un poste d’attaché au service ressources humaines,</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avancements d’échelons et de grades en lien avec l’ancienneté des agents.</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Celle-ci est en partie atténuée par la non-reconduction dans les prévisions d’une prime exceptionnelle de pouvoir d’achat.</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réalisations de ce chapitre pourront également être réduites par l’entrée en vigueur à compter du 1</a:t>
            </a:r>
            <a:r>
              <a:rPr lang="fr-FR" sz="1100" baseline="30000" dirty="0">
                <a:effectLst/>
                <a:latin typeface="+mn-lt"/>
                <a:ea typeface="Calibri" panose="020F0502020204030204" pitchFamily="34" charset="0"/>
                <a:cs typeface="Times New Roman" panose="02020603050405020304" pitchFamily="18" charset="0"/>
              </a:rPr>
              <a:t>er</a:t>
            </a:r>
            <a:r>
              <a:rPr lang="fr-FR" sz="1100" dirty="0">
                <a:effectLst/>
                <a:latin typeface="+mn-lt"/>
                <a:ea typeface="Calibri" panose="020F0502020204030204" pitchFamily="34" charset="0"/>
                <a:cs typeface="Times New Roman" panose="02020603050405020304" pitchFamily="18" charset="0"/>
              </a:rPr>
              <a:t> mars 2025d’une disposition visant à la diminution de 10% du traitement dès le 2</a:t>
            </a:r>
            <a:r>
              <a:rPr lang="fr-FR" sz="1100" baseline="30000" dirty="0">
                <a:effectLst/>
                <a:latin typeface="+mn-lt"/>
                <a:ea typeface="Calibri" panose="020F0502020204030204" pitchFamily="34" charset="0"/>
                <a:cs typeface="Times New Roman" panose="02020603050405020304" pitchFamily="18" charset="0"/>
              </a:rPr>
              <a:t>ème</a:t>
            </a:r>
            <a:r>
              <a:rPr lang="fr-FR" sz="1100" dirty="0">
                <a:effectLst/>
                <a:latin typeface="+mn-lt"/>
                <a:ea typeface="Calibri" panose="020F0502020204030204" pitchFamily="34" charset="0"/>
                <a:cs typeface="Times New Roman" panose="02020603050405020304" pitchFamily="18" charset="0"/>
              </a:rPr>
              <a:t> jour d’arrêt de la maladie ordinaire, dont l’incidence n’est pas évaluable à ce stade.</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Atténuations de produits : 2,89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atténuations de produits sont attendues en baisse de 3 % par rapport à l’an dernier (soit - 89 K€), en l’absence de reversement à opérer sur les fractions de TVA perçues en 2024.</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Elles incluent :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attributions de compensation pour un montant de 2 813 530 €, après prise en compte des effets du transfert du PAD sur un exercice complet (soit - 49 K€),</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 fonds national de garantie individuelle des ressources (FNGIR) d’un montant stable de 79 251 €.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Autres charges de gestion courante : 1,8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Ces dépenses s’élèvent à 1 800 000 €, en diminution de 8,8 % par rapport à 2024, principalement en l’absence de compensation à verser au délégataire du Centre aquatique au titre des surcoûts liés à l’augmentation du prix des énergies (- 120 K€ au titre de 2022 et - 70 K€ budgétés mais non dus au titre de 2024).</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 repli aurait tendance à cacher l’augmentation des contributions aux syndicats de bassins versants de l’ordre de + 3 % (+ 14 K€) et le maintien des politiques de soutien accordées, voire leur développement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subvention de fonctionnement à la régie de l’Office de tourisme : 200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aides à la mobilité au travers de Blablacar Daily : 12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subvention à l’association </a:t>
            </a:r>
            <a:r>
              <a:rPr lang="fr-FR" sz="1100" dirty="0" err="1">
                <a:effectLst/>
                <a:latin typeface="+mn-lt"/>
                <a:ea typeface="Calibri" panose="020F0502020204030204" pitchFamily="34" charset="0"/>
                <a:cs typeface="Times New Roman" panose="02020603050405020304" pitchFamily="18" charset="0"/>
              </a:rPr>
              <a:t>Médi-Caux</a:t>
            </a:r>
            <a:r>
              <a:rPr lang="fr-FR" sz="1100" dirty="0">
                <a:effectLst/>
                <a:latin typeface="+mn-lt"/>
                <a:ea typeface="Calibri" panose="020F0502020204030204" pitchFamily="34" charset="0"/>
                <a:cs typeface="Times New Roman" panose="02020603050405020304" pitchFamily="18" charset="0"/>
              </a:rPr>
              <a:t> Bus : 11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concours accordés dans le cadre du projet petites villes de demain (PVD) en lien avec la Fondation du patrimoine : 10 K€,</a:t>
            </a:r>
          </a:p>
          <a:p>
            <a:pPr marL="342900" lvl="0" indent="-342900">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aides octroyées dans le cadre de l’appel à projet YOU : 5 K€,</a:t>
            </a:r>
          </a:p>
          <a:p>
            <a:pPr marL="342900" lvl="0" indent="-342900">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subvention versée à l’Amicale du personnel d’Yvetot Normandie,</a:t>
            </a:r>
          </a:p>
          <a:p>
            <a:pPr marL="342900" lvl="0" indent="-342900">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Etc…</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exceptionnelles et provisions : 26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Elles incluent notamment une dotation aux provisions (15 K€) pour actualiser le montant susceptible d’être décaissé en cas de monétisation des jours épargnés par les agents sur leur compte épargne temps (CET).</a:t>
            </a:r>
          </a:p>
          <a:p>
            <a:endParaRPr lang="fr-FR" sz="1100" dirty="0">
              <a:latin typeface="+mn-lt"/>
            </a:endParaRPr>
          </a:p>
          <a:p>
            <a:endParaRPr lang="fr-FR" dirty="0"/>
          </a:p>
        </p:txBody>
      </p:sp>
      <p:sp>
        <p:nvSpPr>
          <p:cNvPr id="4" name="Espace réservé du numéro de diapositive 3">
            <a:extLst>
              <a:ext uri="{FF2B5EF4-FFF2-40B4-BE49-F238E27FC236}">
                <a16:creationId xmlns:a16="http://schemas.microsoft.com/office/drawing/2014/main" id="{B1DAB36F-5867-0007-C2DC-44AA3D20326B}"/>
              </a:ext>
            </a:extLst>
          </p:cNvPr>
          <p:cNvSpPr>
            <a:spLocks noGrp="1"/>
          </p:cNvSpPr>
          <p:nvPr>
            <p:ph type="sldNum" sz="quarter" idx="5"/>
          </p:nvPr>
        </p:nvSpPr>
        <p:spPr/>
        <p:txBody>
          <a:bodyPr/>
          <a:lstStyle/>
          <a:p>
            <a:fld id="{5B17BBDB-283D-4413-807A-FD08134B3EA9}" type="slidenum">
              <a:rPr lang="fr-FR" smtClean="0"/>
              <a:t>152</a:t>
            </a:fld>
            <a:endParaRPr lang="fr-FR" dirty="0"/>
          </a:p>
        </p:txBody>
      </p:sp>
    </p:spTree>
    <p:extLst>
      <p:ext uri="{BB962C8B-B14F-4D97-AF65-F5344CB8AC3E}">
        <p14:creationId xmlns:p14="http://schemas.microsoft.com/office/powerpoint/2010/main" val="5184811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CB254-FEC6-A052-0AEA-80B72B1A93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744501-E4CF-69E3-ED03-BBB21F54AFF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9F2627-96D4-50C0-62EF-D5B1D408EF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Les dépenses réelles d’investissement pour 2025 traduisent la poursuite des études en cours (chapitre 20) et l’entrée dans une phase plus opérationnelle des travaux (chapitre 23), notamment s’agissant des premières dépenses des marchés de construction de la Maison de l’Intercommunalité.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Elles reflètent également la continuité de la solidarité territoriales avec des enveloppes de subventions d’équipement qui demeurent importantes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Fonds de concours aux communes membres : 350 000 €,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Fonds de concours CYCL’YN : 150 000 €,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Aides à l’immobilier d’entreprises : 110 000 € pour accompagner la clôture de ce dispositif décidée par le Département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Subventions en faveur du développement durable : 135 000 € dont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-&gt; Aides à la rénovation énergétique : 100 000 €,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-&gt; Aides dans le cadre de l’appel à projet YOU : 5 000 €,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   -&gt; Aides attribués dans le cadre du PLPDMA : 30 000 €.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Ces dépenses comportent des réserves de crédits à hauteur de 4,7 M€, répartis entre les chapitres, et qui permettront de faire face à une partie de l’autofinancement des dépenses du PPI dans les années futures.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Pages 11 et 12 de la présentation simplifiée :</a:t>
            </a:r>
          </a:p>
          <a:p>
            <a:endParaRPr lang="fr-FR"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Les dépenses réelles d’investissement nouvelles (hors restes à réaliser - RAR) s’élèvent à 8 280 716,02 €.</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Parmi les principales dépenses, peuvent notamment être citées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études et logiciels : 1,09 M€ dont :</a:t>
            </a:r>
            <a:endParaRPr lang="fr-FR" sz="1100" dirty="0">
              <a:effectLst/>
              <a:latin typeface="+mn-lt"/>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Frais d’études : 1,05 M€ dont :</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Maitrise d’œuvre et autres intervenants pour la réhabilitation/extension du Conservatoire : 810 K€,</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Audit énergétique et étude de faisabilité de l’extension de la Médiathèque : 100 K€,</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Maitrise d’œuvre et autres intervenants pour la création de la Maison de l’Intercommunalité (révision prix / aléas / études complémentaires) : 80 K€,</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Etudes complémentaires relative à la création du Quartier d’affaires de la Moutardière : 30 K€</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PLUI : 25 K€,</a:t>
            </a:r>
          </a:p>
          <a:p>
            <a:pPr marL="1143000" lvl="2" indent="-22860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Licences et logiciels : 32 K€ (dont 15 K€ en rapport avec les nouveaux serveurs).</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subventions d’équipement : 0,75 M€ dont :</a:t>
            </a:r>
            <a:endParaRPr lang="fr-FR" sz="1100" dirty="0">
              <a:effectLst/>
              <a:latin typeface="+mn-lt"/>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Fonds de concours aux communes membres : 350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Fonds de concours CYCL’YN : 150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Aides à l’immobilier d’entreprises : 110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Subventions en faveur du développement durable : 135 K€ dont :</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Aides à la rénovation énergétique : 100 K€,</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Aides dans le cadre de l’appel à projet YOU : 5 K€,</a:t>
            </a:r>
          </a:p>
          <a:p>
            <a:pPr marL="1600200" lvl="3" indent="-228600" algn="just">
              <a:lnSpc>
                <a:spcPct val="107000"/>
              </a:lnSpc>
              <a:spcAft>
                <a:spcPts val="800"/>
              </a:spcAft>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Aides attribués dans le cadre du plan local de prévention des déchets ménagers et assimilés (PLPDMA) : 30 K€ qui seront compensées par un reversement du budget annexe des ordures ménagères dont la nomenclature ne prévoit pas de subvention d’équipements versées à des particuliers.</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acquisitions et aménagement de constructions : 0,57 M€ dont :</a:t>
            </a:r>
            <a:endParaRPr lang="fr-FR" sz="1100" dirty="0">
              <a:effectLst/>
              <a:latin typeface="+mn-lt"/>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de matériel informatique et de téléphonie : 219 K€ dont :</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135 K€ en rapport avec les nouveaux serveurs,</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30 K€ de renouvellement de matériels,</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17,5 K€ de renouvellement des copieurs multifonction sur plusieurs sites,</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de terrains : 30 K€ (dont environ 11 K€ pour les jardins familiaux dans le cadre du projet de création d’un Quartier d’affaires),</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Renouvellement de véhicules : 70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Travaux d’aménagements de la Médiathèque : 57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Travaux d’aménagements du Conservatoire : 47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de mobilier pour l’ensemble des sites : 30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d’instruments de musique : 15 K€,</a:t>
            </a:r>
          </a:p>
          <a:p>
            <a:pPr marL="1143000" lvl="2" indent="-22860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Aménagement d’un escalier pour accéder à la zone d’activité économique (ZAE) de Valliquerville : 18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travaux en cours : 1 M€ </a:t>
            </a:r>
            <a:r>
              <a:rPr lang="fr-FR" sz="1100" dirty="0">
                <a:effectLst/>
                <a:latin typeface="+mn-lt"/>
                <a:ea typeface="Calibri" panose="020F0502020204030204" pitchFamily="34" charset="0"/>
                <a:cs typeface="Times New Roman" panose="02020603050405020304" pitchFamily="18" charset="0"/>
              </a:rPr>
              <a:t>correspondant aux crédits de paiement de la nouvelle autorisation de programme portant sur les travaux de la Maison de l’Intercommunalité et du Conservatoire de musique</a:t>
            </a:r>
          </a:p>
          <a:p>
            <a:endParaRPr lang="fr-FR" dirty="0"/>
          </a:p>
        </p:txBody>
      </p:sp>
      <p:sp>
        <p:nvSpPr>
          <p:cNvPr id="4" name="Espace réservé du numéro de diapositive 3">
            <a:extLst>
              <a:ext uri="{FF2B5EF4-FFF2-40B4-BE49-F238E27FC236}">
                <a16:creationId xmlns:a16="http://schemas.microsoft.com/office/drawing/2014/main" id="{1803BB72-8991-2CF3-FD13-BF5A1AE13644}"/>
              </a:ext>
            </a:extLst>
          </p:cNvPr>
          <p:cNvSpPr>
            <a:spLocks noGrp="1"/>
          </p:cNvSpPr>
          <p:nvPr>
            <p:ph type="sldNum" sz="quarter" idx="5"/>
          </p:nvPr>
        </p:nvSpPr>
        <p:spPr/>
        <p:txBody>
          <a:bodyPr/>
          <a:lstStyle/>
          <a:p>
            <a:fld id="{5B17BBDB-283D-4413-807A-FD08134B3EA9}" type="slidenum">
              <a:rPr lang="fr-FR" smtClean="0"/>
              <a:t>153</a:t>
            </a:fld>
            <a:endParaRPr lang="fr-FR" dirty="0"/>
          </a:p>
        </p:txBody>
      </p:sp>
    </p:spTree>
    <p:extLst>
      <p:ext uri="{BB962C8B-B14F-4D97-AF65-F5344CB8AC3E}">
        <p14:creationId xmlns:p14="http://schemas.microsoft.com/office/powerpoint/2010/main" val="3937818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A209F-0BF8-BCD5-DD25-4E162DAF15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7F17742-F66F-CF1A-F189-DF2E79A16E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CD9F5E4-5544-5348-EC20-AC261DB377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Dans les recettes réelles d’investissement 2025, outre le FCTVA, on retrouve principalement les opérations en rapport avec les budgets annexes ZAE qui n’ont pas pu être réalisées en 2024 (vente des terrains pour l’extension de la zone d’Auzebosc et remboursement de l’avance à la zone de Croix-Mare).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13 de la présentation simplifiée :</a:t>
            </a:r>
          </a:p>
          <a:p>
            <a:endParaRPr lang="fr-FR" sz="1100" dirty="0"/>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recettes réelles d’investissement (hors RAR et excédent de fonctionnement capitalisé) s’élèvent à 960 660,00€.</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recettes d’investissement les plus significatives sont : </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Le remboursement partiel de l’avance versée au budget annexe ZAE de Croix-Mare : 455 K€,</a:t>
            </a:r>
          </a:p>
          <a:p>
            <a:pPr marL="457200">
              <a:lnSpc>
                <a:spcPct val="107000"/>
              </a:lnSpc>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Le fonds de compensation de la taxe sur la valeur ajoutée (FCTVA) au taux de 16,404 % : 300 K€,</a:t>
            </a:r>
          </a:p>
          <a:p>
            <a:pPr marL="457200">
              <a:lnSpc>
                <a:spcPct val="107000"/>
              </a:lnSpc>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Le produit des cessions : 160 K€ (cession de terrain au budget annexe ZAE Auzebosc extension)</a:t>
            </a:r>
          </a:p>
          <a:p>
            <a:pPr marL="457200">
              <a:lnSpc>
                <a:spcPct val="107000"/>
              </a:lnSpc>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Les subventions : 36 K</a:t>
            </a:r>
          </a:p>
          <a:p>
            <a:pPr marL="457200">
              <a:lnSpc>
                <a:spcPct val="107000"/>
              </a:lnSpc>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Le produit du reversement de taxe d’aménagement par les communes pour les constructions réalisées dans les ZAE communautaires : 10 K€.</a:t>
            </a:r>
          </a:p>
          <a:p>
            <a:endParaRPr lang="fr-FR" sz="1100" dirty="0">
              <a:latin typeface="+mn-lt"/>
            </a:endParaRPr>
          </a:p>
          <a:p>
            <a:endParaRPr lang="fr-FR" sz="1100" dirty="0">
              <a:latin typeface="+mn-lt"/>
            </a:endParaRPr>
          </a:p>
          <a:p>
            <a:endParaRPr lang="fr-FR" dirty="0"/>
          </a:p>
        </p:txBody>
      </p:sp>
      <p:sp>
        <p:nvSpPr>
          <p:cNvPr id="4" name="Espace réservé du numéro de diapositive 3">
            <a:extLst>
              <a:ext uri="{FF2B5EF4-FFF2-40B4-BE49-F238E27FC236}">
                <a16:creationId xmlns:a16="http://schemas.microsoft.com/office/drawing/2014/main" id="{27ACA57D-188E-BB24-787A-169FC8295B13}"/>
              </a:ext>
            </a:extLst>
          </p:cNvPr>
          <p:cNvSpPr>
            <a:spLocks noGrp="1"/>
          </p:cNvSpPr>
          <p:nvPr>
            <p:ph type="sldNum" sz="quarter" idx="5"/>
          </p:nvPr>
        </p:nvSpPr>
        <p:spPr/>
        <p:txBody>
          <a:bodyPr/>
          <a:lstStyle/>
          <a:p>
            <a:fld id="{5B17BBDB-283D-4413-807A-FD08134B3EA9}" type="slidenum">
              <a:rPr lang="fr-FR" smtClean="0"/>
              <a:t>154</a:t>
            </a:fld>
            <a:endParaRPr lang="fr-FR" dirty="0"/>
          </a:p>
        </p:txBody>
      </p:sp>
    </p:spTree>
    <p:extLst>
      <p:ext uri="{BB962C8B-B14F-4D97-AF65-F5344CB8AC3E}">
        <p14:creationId xmlns:p14="http://schemas.microsoft.com/office/powerpoint/2010/main" val="18118210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crédits proposés dans le cadre du vote du budget ordures ménagères pour 2025 sont conformes à la présentation faite dans le cadre des orientations budgétaires.</a:t>
            </a:r>
          </a:p>
          <a:p>
            <a:endParaRPr lang="fr-FR" b="1" dirty="0"/>
          </a:p>
          <a:p>
            <a:r>
              <a:rPr lang="fr-FR" b="1" dirty="0"/>
              <a:t>La seule évolution notable porte sur les conséquences de l’intégration du patrimoine du SOMVAS, notamment de la régularisation des amortissements depuis 2018 pour un volume déjà évoqué au cours de cette séance.</a:t>
            </a:r>
          </a:p>
          <a:p>
            <a:endParaRPr lang="fr-FR" b="1" dirty="0"/>
          </a:p>
          <a:p>
            <a:r>
              <a:rPr lang="fr-FR" b="1" dirty="0"/>
              <a:t>***********</a:t>
            </a:r>
          </a:p>
          <a:p>
            <a:endParaRPr lang="fr-FR" dirty="0"/>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155</a:t>
            </a:fld>
            <a:endParaRPr lang="fr-FR" dirty="0"/>
          </a:p>
        </p:txBody>
      </p:sp>
    </p:spTree>
    <p:extLst>
      <p:ext uri="{BB962C8B-B14F-4D97-AF65-F5344CB8AC3E}">
        <p14:creationId xmlns:p14="http://schemas.microsoft.com/office/powerpoint/2010/main" val="41953919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26ABD-0461-2F73-4393-DEA6D5CEA0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45B49CF-B09B-8E73-7791-EFF70D2ADF8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88AF59-73A6-5C86-70E8-BA1B0B622127}"/>
              </a:ext>
            </a:extLst>
          </p:cNvPr>
          <p:cNvSpPr>
            <a:spLocks noGrp="1"/>
          </p:cNvSpPr>
          <p:nvPr>
            <p:ph type="body" idx="1"/>
          </p:nvPr>
        </p:nvSpPr>
        <p:spPr/>
        <p:txBody>
          <a:bodyPr/>
          <a:lstStyle/>
          <a:p>
            <a:r>
              <a:rPr lang="fr-FR" sz="1100" b="1" dirty="0"/>
              <a:t>Il est attendu que les recettes réelles de fonctionnement du budget ordures ménagères progressent de plus de 12,5 %, principalement sous l’effet de l’augmentation des tarifs de la REOM décidée en décembre dernier (+ 10%) appliquée au produit constaté en 2024.</a:t>
            </a:r>
          </a:p>
          <a:p>
            <a:endParaRPr lang="fr-FR" sz="1100" b="1" dirty="0"/>
          </a:p>
          <a:p>
            <a:r>
              <a:rPr lang="fr-FR" sz="1100" b="1" dirty="0"/>
              <a:t>***********</a:t>
            </a:r>
          </a:p>
          <a:p>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17 de la présentation simplifiée :</a:t>
            </a:r>
          </a:p>
          <a:p>
            <a:endParaRPr lang="fr-FR"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Les recettes réelles de fonctionnement s’élèvent 3 612 560,00 €.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Produits des services : 3,03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produits des services sont estimés à 3 025 500,00€, soit + 12,4 % par rapport à 2024.</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Ces produits incluent les recettes liées à :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Redevance d’Enlèvement des Ordures Ménagères (REOM) : 3,016 M€, en s’appuyant sur les effets d’une augmentation des tarifs de 10 % aux redevables facturés en 2024,</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L’accès des professionnels à la déchetterie : 2,5 K€,</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 remboursement des frais d’affranchissement de la REOM : 7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Autres recettes : 587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autres recettes sont escomptées à 587 060,00 €, soit + 13,7 % par rapport à 2024.</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Ces recettes incluent essentiellement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Des subventions d’un montant de 389 K€,</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produits liés à la vente de matériaux collectés 185 K€,</a:t>
            </a:r>
          </a:p>
          <a:p>
            <a:pPr marL="342900" lvl="0" indent="-342900" algn="just" defTabSz="914400" rtl="0" eaLnBrk="1" latinLnBrk="0" hangingPunct="1">
              <a:lnSpc>
                <a:spcPct val="107000"/>
              </a:lnSpc>
              <a:spcAft>
                <a:spcPts val="800"/>
              </a:spcAft>
              <a:buFont typeface="Calibri" panose="020F0502020204030204" pitchFamily="34" charset="0"/>
              <a:buChar char="-"/>
            </a:pPr>
            <a:r>
              <a:rPr lang="fr-FR" sz="1100" kern="1200" dirty="0">
                <a:solidFill>
                  <a:schemeClr val="tx1"/>
                </a:solidFill>
                <a:effectLst/>
                <a:latin typeface="+mn-lt"/>
                <a:ea typeface="Calibri" panose="020F0502020204030204" pitchFamily="34" charset="0"/>
                <a:cs typeface="Times New Roman" panose="02020603050405020304" pitchFamily="18" charset="0"/>
              </a:rPr>
              <a:t>Des remboursements de charges de personnel : 13 K€.</a:t>
            </a:r>
            <a:endParaRPr lang="fr-FR" sz="1100" kern="1200" dirty="0">
              <a:solidFill>
                <a:schemeClr val="tx1"/>
              </a:solidFill>
              <a:effectLst/>
              <a:latin typeface="+mn-lt"/>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DDBCF4B8-9B9B-F22A-D31B-E6614E5101BD}"/>
              </a:ext>
            </a:extLst>
          </p:cNvPr>
          <p:cNvSpPr>
            <a:spLocks noGrp="1"/>
          </p:cNvSpPr>
          <p:nvPr>
            <p:ph type="sldNum" sz="quarter" idx="5"/>
          </p:nvPr>
        </p:nvSpPr>
        <p:spPr/>
        <p:txBody>
          <a:bodyPr/>
          <a:lstStyle/>
          <a:p>
            <a:fld id="{5B17BBDB-283D-4413-807A-FD08134B3EA9}" type="slidenum">
              <a:rPr lang="fr-FR" smtClean="0"/>
              <a:t>156</a:t>
            </a:fld>
            <a:endParaRPr lang="fr-FR" dirty="0"/>
          </a:p>
        </p:txBody>
      </p:sp>
    </p:spTree>
    <p:extLst>
      <p:ext uri="{BB962C8B-B14F-4D97-AF65-F5344CB8AC3E}">
        <p14:creationId xmlns:p14="http://schemas.microsoft.com/office/powerpoint/2010/main" val="39658959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B5B19-C45A-88B8-70B5-DBF2E4C6B1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6BC99F9-9F39-DE72-02EF-82D0261E724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9583BC-DFCB-1E31-4BAC-E28D27C3CD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Les dépenses  réelles de fonctionnement devraient diminuer de 2,3 % et permettre le rétablissement d’une épargne brute 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Il faut souligner que la capacité à faire face à la dotation exceptionnelle d’amortissement (due à l’intégration des biens du SOMVAS) est rendue possible grâce à l’excédent cumulé des exercices antérieurs. Cet autofinancement réglementaire est d’autant plus bienvenu que ce budget devra faire face au financement d’un PPI conséquent sur les prochains exercices.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r>
              <a:rPr lang="fr-FR" sz="11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Pages 18 et 19 de la présentation simplifiée :</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à caractère général : 2,25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charges à caractère général sont estimées à 2 250 640,00 €, soit - 6,5 % par rapport à 2024.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En 2025, les principaux postes de dépenses sont :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marchés de transport et de traitement des déchets : 1,8 M€ (contre 1,9 M€ en 2024),</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 carburant : 88 K€ (contre 96 K€ en 2024),</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L’entretien du matériel roulant : 82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sacs de collecte sélective : 47,5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communication : 40 K€</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L’assurance des véhicules : 15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de personnel : 1,14 M€</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dépenses de personnel sont projetées à 1 142 000 euros, en quasi-stabilité par rapport à 2024 (+ 2K€).</a:t>
            </a:r>
          </a:p>
          <a:p>
            <a:endParaRPr lang="fr-FR" sz="1100" dirty="0">
              <a:latin typeface="+mn-lt"/>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Cela résulterait notamment de l’impact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Des fins de contrats à durée déterminés de 2 postes (chargé de mission biodéchets en catégorie A et renfort administratif pour la REOM en catégorie C),</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 la non-reconduction de la prime exceptionnelle de pouvoir d’achat,</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Des augmentations de cotisations retraites et d’assurance maladie des agents CNRACL,</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 l’augmentation du VM,</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 la création de 3 postes (1 agent de catégorie B et 2 agents de catégorie C) en rapport avec le PLPDMA et l’évolution à intervenir dans l’organisation du service de collecte des déchets,</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Des avancements d’échelons et de grades en lien avec l’ancienneté des agents.</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Atténuations de produits : 30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Il s’agit des dépenses visant à rembourser le budget principal pour les aides accordées dans le cadre du PLPDMA.</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Autres charges de gestion courante : 25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Ces dépenses incluent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redevances d’usage de logiciels</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créances admises en non-valeurs et les créances éteintes.</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exceptionnelles : 114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Ces dépenses correspondent aux annulations de REOM sur les exercices antérieurs à la suite de réclamations des usagers et à l’abondement éventuel de provisions.</a:t>
            </a:r>
          </a:p>
          <a:p>
            <a:endParaRPr lang="fr-FR" dirty="0"/>
          </a:p>
        </p:txBody>
      </p:sp>
      <p:sp>
        <p:nvSpPr>
          <p:cNvPr id="4" name="Espace réservé du numéro de diapositive 3">
            <a:extLst>
              <a:ext uri="{FF2B5EF4-FFF2-40B4-BE49-F238E27FC236}">
                <a16:creationId xmlns:a16="http://schemas.microsoft.com/office/drawing/2014/main" id="{3921CA4A-C265-2569-8EB4-FD128AF8A5EF}"/>
              </a:ext>
            </a:extLst>
          </p:cNvPr>
          <p:cNvSpPr>
            <a:spLocks noGrp="1"/>
          </p:cNvSpPr>
          <p:nvPr>
            <p:ph type="sldNum" sz="quarter" idx="5"/>
          </p:nvPr>
        </p:nvSpPr>
        <p:spPr/>
        <p:txBody>
          <a:bodyPr/>
          <a:lstStyle/>
          <a:p>
            <a:fld id="{5B17BBDB-283D-4413-807A-FD08134B3EA9}" type="slidenum">
              <a:rPr lang="fr-FR" smtClean="0"/>
              <a:t>157</a:t>
            </a:fld>
            <a:endParaRPr lang="fr-FR" dirty="0"/>
          </a:p>
        </p:txBody>
      </p:sp>
    </p:spTree>
    <p:extLst>
      <p:ext uri="{BB962C8B-B14F-4D97-AF65-F5344CB8AC3E}">
        <p14:creationId xmlns:p14="http://schemas.microsoft.com/office/powerpoint/2010/main" val="28521444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1759F-28F2-CC31-A7CF-39DB74689F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0C6D94-79FB-4EEA-419E-E9546841040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B54948-FA50-C59F-463A-B987B00D2E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Les dépenses d’investissement proposées respectent le PPI présenté aux orientations budgétaires.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Parmi elles, 780 000 € de crédits ne sont pas véritablement fléchés et restent disponibles pour la mise en œuvre des investissements des prochains exercices.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Par ailleurs, il a été prévu des crédits supplémentaires pour faire face au remboursement de l’éventuelle première échéance de la nouvelle dette qui serait souscrite (en cas d’échéance de remboursement infra-annuelle).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r>
              <a:rPr lang="fr-FR" sz="1100" b="1" dirty="0"/>
              <a:t>***********</a:t>
            </a:r>
          </a:p>
          <a:p>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Pages 20 et 21 de la présentation simplifiée :</a:t>
            </a:r>
          </a:p>
          <a:p>
            <a:pPr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Parmi les principales dépenses, peuvent notamment être citées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acquisitions et aménagements de constructions : 941 K€ dont :</a:t>
            </a:r>
            <a:endParaRPr lang="fr-FR" sz="1100" dirty="0">
              <a:effectLst/>
              <a:latin typeface="+mn-lt"/>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éventuelle d’un terrain pour la création d’une nouvelle plate-forme de déchets verts : 180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de conteneurs ordures ménagères : 30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de conteneurs de collecte sélective (1</a:t>
            </a:r>
            <a:r>
              <a:rPr lang="fr-FR" sz="1100" baseline="30000" dirty="0">
                <a:effectLst/>
                <a:latin typeface="+mn-lt"/>
                <a:ea typeface="Calibri" panose="020F0502020204030204" pitchFamily="34" charset="0"/>
                <a:cs typeface="Times New Roman" panose="02020603050405020304" pitchFamily="18" charset="0"/>
              </a:rPr>
              <a:t>ère</a:t>
            </a:r>
            <a:r>
              <a:rPr lang="fr-FR" sz="1100" dirty="0">
                <a:effectLst/>
                <a:latin typeface="+mn-lt"/>
                <a:ea typeface="Calibri" panose="020F0502020204030204" pitchFamily="34" charset="0"/>
                <a:cs typeface="Times New Roman" panose="02020603050405020304" pitchFamily="18" charset="0"/>
              </a:rPr>
              <a:t> phase) : 120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de composteurs (1</a:t>
            </a:r>
            <a:r>
              <a:rPr lang="fr-FR" sz="1100" baseline="30000" dirty="0">
                <a:effectLst/>
                <a:latin typeface="+mn-lt"/>
                <a:ea typeface="Calibri" panose="020F0502020204030204" pitchFamily="34" charset="0"/>
                <a:cs typeface="Times New Roman" panose="02020603050405020304" pitchFamily="18" charset="0"/>
              </a:rPr>
              <a:t>ère</a:t>
            </a:r>
            <a:r>
              <a:rPr lang="fr-FR" sz="1100" dirty="0">
                <a:effectLst/>
                <a:latin typeface="+mn-lt"/>
                <a:ea typeface="Calibri" panose="020F0502020204030204" pitchFamily="34" charset="0"/>
                <a:cs typeface="Times New Roman" panose="02020603050405020304" pitchFamily="18" charset="0"/>
              </a:rPr>
              <a:t> phase) : 150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Renouvellement d’un camion benne à ordures ménagères : 330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d’un camion de 10 m</a:t>
            </a:r>
            <a:r>
              <a:rPr lang="fr-FR" sz="1100" baseline="30000" dirty="0">
                <a:effectLst/>
                <a:latin typeface="+mn-lt"/>
                <a:ea typeface="Calibri" panose="020F0502020204030204" pitchFamily="34" charset="0"/>
                <a:cs typeface="Times New Roman" panose="02020603050405020304" pitchFamily="18" charset="0"/>
              </a:rPr>
              <a:t>3</a:t>
            </a:r>
            <a:r>
              <a:rPr lang="fr-FR" sz="1100" dirty="0">
                <a:effectLst/>
                <a:latin typeface="+mn-lt"/>
                <a:ea typeface="Calibri" panose="020F0502020204030204" pitchFamily="34" charset="0"/>
                <a:cs typeface="Times New Roman" panose="02020603050405020304" pitchFamily="18" charset="0"/>
              </a:rPr>
              <a:t> avec hayon pour la collecte des biodéchets :60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Travaux de grosses réparations : 51 K€,</a:t>
            </a:r>
          </a:p>
          <a:p>
            <a:pPr marL="1143000" lvl="2" indent="-22860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Renouvellement du système de géolocalisation des camions bennes à ordures ménagères avec cartographie des tournées : 8 K€.</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travaux en cours : 168 K€ </a:t>
            </a:r>
            <a:r>
              <a:rPr lang="fr-FR" sz="1100" dirty="0">
                <a:effectLst/>
                <a:latin typeface="+mn-lt"/>
                <a:ea typeface="Calibri" panose="020F0502020204030204" pitchFamily="34" charset="0"/>
                <a:cs typeface="Times New Roman" panose="02020603050405020304" pitchFamily="18" charset="0"/>
              </a:rPr>
              <a:t>pour les travaux de construction d’une passerelle au niveau de la déchetterie de Croix-Mare.</a:t>
            </a:r>
          </a:p>
          <a:p>
            <a:endParaRPr lang="fr-FR" sz="1100" dirty="0">
              <a:latin typeface="+mn-lt"/>
            </a:endParaRPr>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études et logiciels : 112 K€ dont :</a:t>
            </a:r>
            <a:endParaRPr lang="fr-FR" sz="1100" dirty="0">
              <a:effectLst/>
              <a:latin typeface="+mn-lt"/>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Frais d’études de faisabilité et d’assistance à maitrise d’ouvrage pour :</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La création d’une nouvelle plateforme de déchets verts : 30 K€,</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L’extension du local OM : 15 K€,</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La réfection de la voirie de la déchetterie de Touffreville la Corbeline : 8 K€,</a:t>
            </a: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de logiciels de :</a:t>
            </a:r>
          </a:p>
          <a:p>
            <a:pPr marL="1600200" lvl="3" indent="-228600" algn="just">
              <a:lnSpc>
                <a:spcPct val="107000"/>
              </a:lnSpc>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Traitement de la REOM : 50 K€,</a:t>
            </a:r>
          </a:p>
          <a:p>
            <a:pPr marL="1600200" lvl="3" indent="-228600" algn="just">
              <a:lnSpc>
                <a:spcPct val="107000"/>
              </a:lnSpc>
              <a:spcAft>
                <a:spcPts val="800"/>
              </a:spcAft>
              <a:buFont typeface="Symbol" panose="05050102010706020507" pitchFamily="18" charset="2"/>
              <a:buChar char=""/>
            </a:pPr>
            <a:r>
              <a:rPr lang="fr-FR" sz="1100" dirty="0">
                <a:effectLst/>
                <a:latin typeface="+mn-lt"/>
                <a:ea typeface="Calibri" panose="020F0502020204030204" pitchFamily="34" charset="0"/>
                <a:cs typeface="Times New Roman" panose="02020603050405020304" pitchFamily="18" charset="0"/>
              </a:rPr>
              <a:t>Gestion de la flotte de véhicules : 1,5 K€.</a:t>
            </a:r>
          </a:p>
          <a:p>
            <a:endParaRPr lang="fr-FR" dirty="0"/>
          </a:p>
        </p:txBody>
      </p:sp>
      <p:sp>
        <p:nvSpPr>
          <p:cNvPr id="4" name="Espace réservé du numéro de diapositive 3">
            <a:extLst>
              <a:ext uri="{FF2B5EF4-FFF2-40B4-BE49-F238E27FC236}">
                <a16:creationId xmlns:a16="http://schemas.microsoft.com/office/drawing/2014/main" id="{AAE40027-8343-9BB9-6A6B-4BE4014B1C7C}"/>
              </a:ext>
            </a:extLst>
          </p:cNvPr>
          <p:cNvSpPr>
            <a:spLocks noGrp="1"/>
          </p:cNvSpPr>
          <p:nvPr>
            <p:ph type="sldNum" sz="quarter" idx="5"/>
          </p:nvPr>
        </p:nvSpPr>
        <p:spPr/>
        <p:txBody>
          <a:bodyPr/>
          <a:lstStyle/>
          <a:p>
            <a:fld id="{5B17BBDB-283D-4413-807A-FD08134B3EA9}" type="slidenum">
              <a:rPr lang="fr-FR" smtClean="0"/>
              <a:t>158</a:t>
            </a:fld>
            <a:endParaRPr lang="fr-FR" dirty="0"/>
          </a:p>
        </p:txBody>
      </p:sp>
    </p:spTree>
    <p:extLst>
      <p:ext uri="{BB962C8B-B14F-4D97-AF65-F5344CB8AC3E}">
        <p14:creationId xmlns:p14="http://schemas.microsoft.com/office/powerpoint/2010/main" val="4425809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FB03F-3F81-50F9-DDAC-F385AECFCF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C75052-3F43-289C-6782-6AF6C03F4D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9396954-2306-61AF-B357-AEE1162545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Il faut noter parmi les recettes d’investissement de cet exercice la souscription d’un emprunt pour un montant maximum de 350 000 €. Son montant sera arrêté au vu du besoin réel de financement, donc probablement à un montant inférieur.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r>
              <a:rPr lang="fr-FR" sz="11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21 de la présentation simplifiée :</a:t>
            </a:r>
          </a:p>
          <a:p>
            <a:endParaRPr lang="fr-FR" sz="1100" dirty="0">
              <a:latin typeface="+mn-lt"/>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recettes réelles d’investissement s’élèvent à 570 000,00 € (hors excédent reporté de près de 440 K€).</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Ces recettes correspondent :</a:t>
            </a:r>
          </a:p>
          <a:p>
            <a:pPr marL="742950" lvl="1" indent="-28575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Au FCTVA au taux de 16,404 % : 170 K€,</a:t>
            </a:r>
          </a:p>
          <a:p>
            <a:pPr marL="457200">
              <a:lnSpc>
                <a:spcPct val="107000"/>
              </a:lnSpc>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 un premier acompte sur la subvention de 273 K€ obtenue auprès de CITEO pour le programme biodéchets et modification de la collecte sélective : 50 K€,</a:t>
            </a:r>
          </a:p>
          <a:p>
            <a:pPr marL="457200">
              <a:lnSpc>
                <a:spcPct val="107000"/>
              </a:lnSpc>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 la souscription d’un emprunt estimé actuellement à 350 K€, mais ont le montant est susceptible d’être réduit suivant le besoin réel de financement de la section d’investissement.</a:t>
            </a:r>
          </a:p>
          <a:p>
            <a:endParaRPr lang="fr-FR" dirty="0"/>
          </a:p>
        </p:txBody>
      </p:sp>
      <p:sp>
        <p:nvSpPr>
          <p:cNvPr id="4" name="Espace réservé du numéro de diapositive 3">
            <a:extLst>
              <a:ext uri="{FF2B5EF4-FFF2-40B4-BE49-F238E27FC236}">
                <a16:creationId xmlns:a16="http://schemas.microsoft.com/office/drawing/2014/main" id="{2B4BE0B6-EBE1-929B-54CF-22514E16E8F9}"/>
              </a:ext>
            </a:extLst>
          </p:cNvPr>
          <p:cNvSpPr>
            <a:spLocks noGrp="1"/>
          </p:cNvSpPr>
          <p:nvPr>
            <p:ph type="sldNum" sz="quarter" idx="5"/>
          </p:nvPr>
        </p:nvSpPr>
        <p:spPr/>
        <p:txBody>
          <a:bodyPr/>
          <a:lstStyle/>
          <a:p>
            <a:fld id="{5B17BBDB-283D-4413-807A-FD08134B3EA9}" type="slidenum">
              <a:rPr lang="fr-FR" smtClean="0"/>
              <a:t>159</a:t>
            </a:fld>
            <a:endParaRPr lang="fr-FR" dirty="0"/>
          </a:p>
        </p:txBody>
      </p:sp>
    </p:spTree>
    <p:extLst>
      <p:ext uri="{BB962C8B-B14F-4D97-AF65-F5344CB8AC3E}">
        <p14:creationId xmlns:p14="http://schemas.microsoft.com/office/powerpoint/2010/main" val="19707687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crédits proposés dans le cadre du vote de ce budget pour 2025 sont en tous points conformes avec la présentation faite dans le cadre des orientations budgétaires.</a:t>
            </a:r>
          </a:p>
          <a:p>
            <a:endParaRPr lang="fr-FR" b="1" dirty="0"/>
          </a:p>
          <a:p>
            <a:r>
              <a:rPr lang="fr-FR" b="1" dirty="0"/>
              <a:t>***********</a:t>
            </a:r>
          </a:p>
          <a:p>
            <a:endParaRPr lang="fr-FR" dirty="0"/>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160</a:t>
            </a:fld>
            <a:endParaRPr lang="fr-FR" dirty="0"/>
          </a:p>
        </p:txBody>
      </p:sp>
    </p:spTree>
    <p:extLst>
      <p:ext uri="{BB962C8B-B14F-4D97-AF65-F5344CB8AC3E}">
        <p14:creationId xmlns:p14="http://schemas.microsoft.com/office/powerpoint/2010/main" val="4059341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CC7FF-ED79-A1D3-8B34-7A4EAF1334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FD6438-558C-43F0-39C0-C9AC99C840C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D855E08-73C5-FC5D-0F75-E133EB80B3C1}"/>
              </a:ext>
            </a:extLst>
          </p:cNvPr>
          <p:cNvSpPr>
            <a:spLocks noGrp="1"/>
          </p:cNvSpPr>
          <p:nvPr>
            <p:ph type="body" idx="1"/>
          </p:nvPr>
        </p:nvSpPr>
        <p:spPr/>
        <p:txBody>
          <a:bodyPr/>
          <a:lstStyle/>
          <a:p>
            <a:r>
              <a:rPr lang="fr-FR" sz="1100" b="1" dirty="0"/>
              <a:t>Les recettes réelles de fonctionnement de ce budget vont évoluer en raison du changement de mode d’exploitation du service, avec l’entrée en vigueur de la DSP.</a:t>
            </a:r>
          </a:p>
          <a:p>
            <a:endParaRPr lang="fr-FR" sz="1100" b="1" dirty="0"/>
          </a:p>
          <a:p>
            <a:r>
              <a:rPr lang="fr-FR" sz="1100" b="1" dirty="0"/>
              <a:t>Dorénavant, les recettes provenant des usagers sont directement et définitivement encaissés par le délégataire.</a:t>
            </a:r>
          </a:p>
          <a:p>
            <a:endParaRPr lang="fr-FR" sz="1100" b="1" dirty="0"/>
          </a:p>
          <a:p>
            <a:r>
              <a:rPr lang="fr-FR" sz="1100" b="1" dirty="0"/>
              <a:t>Hormis une subvention exceptionnelle du fonds vert pour financer le TAD, les recettes de ce budget se composeront à l’avenir du versement mobilité (en forte progression avec l’augmentation du taux appliquée au produit constaté en 2024) et de la redevance payée par le délégataire au titre de la mise à disposition des véhicules ( 5000 €).</a:t>
            </a:r>
          </a:p>
          <a:p>
            <a:endParaRPr lang="fr-FR" sz="1100" b="1" dirty="0"/>
          </a:p>
          <a:p>
            <a:r>
              <a:rPr lang="fr-FR" sz="11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24 de la présentation simplifiée :</a:t>
            </a:r>
          </a:p>
          <a:p>
            <a:endParaRPr lang="fr-FR"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Les recettes réelles de fonctionnement sont escomptées à 1 075 000,00 € (hors excédent reporté d’un montant de 1 045 728,24 €) :</a:t>
            </a:r>
          </a:p>
          <a:p>
            <a:endParaRPr lang="fr-FR" sz="1100" dirty="0">
              <a:latin typeface="+mn-lt"/>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La structure des recettes de fonctionnement de ce budget évolue fortement en raison du changement de mode d’exploitation du service, avec l’entrée en vigueur du contrat de délégation de service public (DSP) intervenue au 1</a:t>
            </a:r>
            <a:r>
              <a:rPr lang="fr-FR" sz="1100" baseline="30000" dirty="0">
                <a:effectLst/>
                <a:latin typeface="+mn-lt"/>
                <a:ea typeface="Calibri" panose="020F0502020204030204" pitchFamily="34" charset="0"/>
                <a:cs typeface="Times New Roman" panose="02020603050405020304" pitchFamily="18" charset="0"/>
              </a:rPr>
              <a:t>er</a:t>
            </a:r>
            <a:r>
              <a:rPr lang="fr-FR" sz="1100" dirty="0">
                <a:effectLst/>
                <a:latin typeface="+mn-lt"/>
                <a:ea typeface="Calibri" panose="020F0502020204030204" pitchFamily="34" charset="0"/>
                <a:cs typeface="Times New Roman" panose="02020603050405020304" pitchFamily="18" charset="0"/>
              </a:rPr>
              <a:t> janvier 2025.</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En effet, à compter de cette date, les recettes provenant des usagers sont directement et définitivement encaissés par le délégataire. Aussi, aucun produit des services n’apparaitra désormais au chapitre 70. Dorénavant, les recettes réelles de fonctionnement perçues par Yvetot Normandie se composent comme suit :</a:t>
            </a:r>
          </a:p>
          <a:p>
            <a:pPr algn="just">
              <a:lnSpc>
                <a:spcPct val="107000"/>
              </a:lnSpc>
              <a:spcBef>
                <a:spcPts val="1200"/>
              </a:spcBef>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Versement mobilité : 990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 produit attendu de versement mobilité est estimé à 990 K€, en tenant compte du passage du taux applicable de 0,45 % à 0,55 % à compter du 1</a:t>
            </a:r>
            <a:r>
              <a:rPr lang="fr-FR" sz="1100" baseline="30000" dirty="0">
                <a:effectLst/>
                <a:latin typeface="+mn-lt"/>
                <a:ea typeface="Calibri" panose="020F0502020204030204" pitchFamily="34" charset="0"/>
                <a:cs typeface="Times New Roman" panose="02020603050405020304" pitchFamily="18" charset="0"/>
              </a:rPr>
              <a:t>er</a:t>
            </a:r>
            <a:r>
              <a:rPr lang="fr-FR" sz="1100" dirty="0">
                <a:effectLst/>
                <a:latin typeface="+mn-lt"/>
                <a:ea typeface="Calibri" panose="020F0502020204030204" pitchFamily="34" charset="0"/>
                <a:cs typeface="Times New Roman" panose="02020603050405020304" pitchFamily="18" charset="0"/>
              </a:rPr>
              <a:t> janvier 2025.</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Autres recettes : 85 K€ dont :</a:t>
            </a:r>
            <a:endParaRPr lang="fr-FR" sz="1100" dirty="0">
              <a:effectLst/>
              <a:latin typeface="+mn-lt"/>
              <a:ea typeface="Calibri" panose="020F0502020204030204" pitchFamily="34" charset="0"/>
              <a:cs typeface="Times New Roman" panose="02020603050405020304" pitchFamily="18" charset="0"/>
            </a:endParaRPr>
          </a:p>
          <a:p>
            <a:pPr marL="457200" algn="just">
              <a:lnSpc>
                <a:spcPct val="107000"/>
              </a:lnSpc>
            </a:pPr>
            <a:r>
              <a:rPr lang="fr-FR" sz="1100" dirty="0">
                <a:effectLst/>
                <a:latin typeface="+mn-lt"/>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redevance de mise à disposition des véhicules due par le délégataire, à caractère récurrent : 5 K€,</a:t>
            </a:r>
          </a:p>
          <a:p>
            <a:pPr marL="342900" lvl="0" indent="-342900" algn="just" defTabSz="914400" rtl="0" eaLnBrk="1" latinLnBrk="0" hangingPunct="1">
              <a:lnSpc>
                <a:spcPct val="107000"/>
              </a:lnSpc>
              <a:spcAft>
                <a:spcPts val="800"/>
              </a:spcAft>
              <a:buFont typeface="Calibri" panose="020F0502020204030204" pitchFamily="34" charset="0"/>
              <a:buChar char="-"/>
            </a:pPr>
            <a:r>
              <a:rPr lang="fr-FR" sz="1100" kern="1200" dirty="0">
                <a:solidFill>
                  <a:schemeClr val="tx1"/>
                </a:solidFill>
                <a:effectLst/>
                <a:latin typeface="+mn-lt"/>
                <a:ea typeface="Calibri" panose="020F0502020204030204" pitchFamily="34" charset="0"/>
                <a:cs typeface="Times New Roman" panose="02020603050405020304" pitchFamily="18" charset="0"/>
              </a:rPr>
              <a:t>Une subvention du fonds vert au titre du développement du réseau de transport à la demande bénéficiant aux communes périurbaines, à caractère exceptionnel : 80 K€.</a:t>
            </a:r>
            <a:endParaRPr lang="fr-FR" sz="1100" kern="1200" dirty="0">
              <a:solidFill>
                <a:schemeClr val="tx1"/>
              </a:solidFill>
              <a:effectLst/>
              <a:latin typeface="+mn-lt"/>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292B2BC1-33FA-1FD8-A70C-28D96341E6FB}"/>
              </a:ext>
            </a:extLst>
          </p:cNvPr>
          <p:cNvSpPr>
            <a:spLocks noGrp="1"/>
          </p:cNvSpPr>
          <p:nvPr>
            <p:ph type="sldNum" sz="quarter" idx="5"/>
          </p:nvPr>
        </p:nvSpPr>
        <p:spPr/>
        <p:txBody>
          <a:bodyPr/>
          <a:lstStyle/>
          <a:p>
            <a:fld id="{5B17BBDB-283D-4413-807A-FD08134B3EA9}" type="slidenum">
              <a:rPr lang="fr-FR" smtClean="0"/>
              <a:t>161</a:t>
            </a:fld>
            <a:endParaRPr lang="fr-FR" dirty="0"/>
          </a:p>
        </p:txBody>
      </p:sp>
    </p:spTree>
    <p:extLst>
      <p:ext uri="{BB962C8B-B14F-4D97-AF65-F5344CB8AC3E}">
        <p14:creationId xmlns:p14="http://schemas.microsoft.com/office/powerpoint/2010/main" val="40110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81</a:t>
            </a:fld>
            <a:endParaRPr lang="fr-FR" dirty="0"/>
          </a:p>
        </p:txBody>
      </p:sp>
    </p:spTree>
    <p:extLst>
      <p:ext uri="{BB962C8B-B14F-4D97-AF65-F5344CB8AC3E}">
        <p14:creationId xmlns:p14="http://schemas.microsoft.com/office/powerpoint/2010/main" val="37467725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ECDC0-19F5-0D90-75DE-387218EBB3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700746C-CAFC-965A-448A-18948EC8E1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4FC0B0F-FBFD-C12E-E98E-6148BF991209}"/>
              </a:ext>
            </a:extLst>
          </p:cNvPr>
          <p:cNvSpPr>
            <a:spLocks noGrp="1"/>
          </p:cNvSpPr>
          <p:nvPr>
            <p:ph type="body" idx="1"/>
          </p:nvPr>
        </p:nvSpPr>
        <p:spPr/>
        <p:txBody>
          <a:bodyPr/>
          <a:lstStyle/>
          <a:p>
            <a:r>
              <a:rPr lang="fr-FR" sz="1100" b="1" dirty="0"/>
              <a:t>Le changement de mode d’exploitation, va impacter encore plus fortement la structure des dépenses réelles de fonctionnement de ce service puisque l’essentiel des charges supportées par la collectivité (au chapitre 011) est transféré au délégataire qui est rémunéré par une contribution forfaire qui apparait au chapitre 65.</a:t>
            </a:r>
          </a:p>
          <a:p>
            <a:endParaRPr lang="fr-FR" sz="1100" b="1" dirty="0"/>
          </a:p>
          <a:p>
            <a:r>
              <a:rPr lang="fr-FR" sz="1100" b="1" dirty="0"/>
              <a:t>***********</a:t>
            </a:r>
          </a:p>
          <a:p>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Pages 25 et 26 de la présentation simplifiée :</a:t>
            </a:r>
          </a:p>
          <a:p>
            <a:endParaRPr lang="fr-FR"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Les dépenses réelles de fonctionnement s’élèvent à 1 144 120,00 € (hors dépenses imprévues).</a:t>
            </a:r>
          </a:p>
          <a:p>
            <a:endParaRPr lang="fr-FR" sz="1100" dirty="0">
              <a:latin typeface="+mn-lt"/>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La structure des dépenses de fonctionnement de ce budget est également fortement impactée par le changement de mode d’exploitation.</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Ainsi, l’essentiel des charges en rapport avec la gestion du réseau sont directement supportées par le délégataire, qui appelle une contribution en contrepartie de l’exercice de la mission de service public ; rémunération qui émarge, non plus au chapitre 011 (comme pour les dépenses réglées dans le cadre d’une exploitation par marché public) mais au chapitre 65 en tant qu’autre charge de gestion courante.</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à caractère général : 26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principaux postes de dépenses qui restent encoure à la charge de la collectivité sont :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maintenance et les droits d’usages des outils d’exploitation pour lesquels la résiliation est en cours de traitement : 7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cotisation à l’association AGIR et au groupement de commande pour l’acquisition de véhicules : 7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frais de communication en rapport avec l’inauguration et le lancement du nouveau réseau : 5 K€,</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 remboursement au délégataire de la fiscalité locale (CFE et CVAE) qui aura réglée au titre de l’exploitation de la délégation, comme prévu au contrat de DSP : 4 K€.</a:t>
            </a:r>
          </a:p>
          <a:p>
            <a:endParaRPr lang="fr-FR" sz="1100" dirty="0">
              <a:latin typeface="+mn-lt"/>
            </a:endParaRP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de personnel : 62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Ces dépenses correspondent au remboursement au budget principal du personnel affecté par la collectivité.</a:t>
            </a:r>
          </a:p>
          <a:p>
            <a:pPr>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Atténuations de produits : 56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Ces dépenses comprennent essentiellement le remboursement des dépenses de mobilité imputées au budget principal dans le cadre de la mise en application du plan de mobilité simplifié adopté : plateforme de covoiturage, enquête stationnement et circulation, étude de définition de locations de vélos électriques de longues durées, etc…</a:t>
            </a:r>
          </a:p>
          <a:p>
            <a:pPr>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Autres charges de gestion courante : 999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Désormais, ces dépenses incluent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subvention d’exploitation versée au délégataire en contrepartie de sa gestion du réseau de transport urbain et de transport à la demande, suivant les termes du contrat de DSP : 989 K€ en 2025 (intégrant certaines dépenses exceptionnelles liées au lancement du nouveau réseau),</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cotisation au syndicat mixte ATOUMOD : 10 K€.</a:t>
            </a:r>
          </a:p>
          <a:p>
            <a:endParaRPr lang="fr-FR" dirty="0"/>
          </a:p>
        </p:txBody>
      </p:sp>
      <p:sp>
        <p:nvSpPr>
          <p:cNvPr id="4" name="Espace réservé du numéro de diapositive 3">
            <a:extLst>
              <a:ext uri="{FF2B5EF4-FFF2-40B4-BE49-F238E27FC236}">
                <a16:creationId xmlns:a16="http://schemas.microsoft.com/office/drawing/2014/main" id="{2EAA4D19-4157-AF43-8812-7E5D11458C02}"/>
              </a:ext>
            </a:extLst>
          </p:cNvPr>
          <p:cNvSpPr>
            <a:spLocks noGrp="1"/>
          </p:cNvSpPr>
          <p:nvPr>
            <p:ph type="sldNum" sz="quarter" idx="5"/>
          </p:nvPr>
        </p:nvSpPr>
        <p:spPr/>
        <p:txBody>
          <a:bodyPr/>
          <a:lstStyle/>
          <a:p>
            <a:fld id="{5B17BBDB-283D-4413-807A-FD08134B3EA9}" type="slidenum">
              <a:rPr lang="fr-FR" smtClean="0"/>
              <a:t>162</a:t>
            </a:fld>
            <a:endParaRPr lang="fr-FR" dirty="0"/>
          </a:p>
        </p:txBody>
      </p:sp>
    </p:spTree>
    <p:extLst>
      <p:ext uri="{BB962C8B-B14F-4D97-AF65-F5344CB8AC3E}">
        <p14:creationId xmlns:p14="http://schemas.microsoft.com/office/powerpoint/2010/main" val="37261621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7C40-C93D-9C1E-F5AF-48F0B87B1F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93932E3-7CC1-3C4C-D4BB-874B44D2A5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89E405-23F8-3CA3-63AA-B57C3BE6B2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26 de la présentation simplifiée :</a:t>
            </a:r>
          </a:p>
          <a:p>
            <a:endParaRPr lang="fr-FR" sz="1100" dirty="0"/>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dépenses réelles d’investissement s’élèvent à 895 000,00 € (hors RAR et dépenses imprévues).</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Elles correspondent aux dépenses restant à la charge de la collectivité, intégralement regroupées au chapitre 21 (immobilisations corporelles), à savoir :</a:t>
            </a:r>
          </a:p>
          <a:p>
            <a:pPr marL="742950" lvl="1" indent="-285750" algn="just">
              <a:lnSpc>
                <a:spcPct val="107000"/>
              </a:lnSpc>
              <a:buFont typeface="Wingdings" panose="05000000000000000000" pitchFamily="2" charset="2"/>
              <a:buChar char=""/>
            </a:pPr>
            <a:endParaRPr lang="fr-FR" sz="1100" b="1"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acquisitions de véhicules : </a:t>
            </a:r>
            <a:r>
              <a:rPr lang="fr-FR" sz="1100" dirty="0">
                <a:effectLst/>
                <a:latin typeface="+mn-lt"/>
                <a:ea typeface="Calibri" panose="020F0502020204030204" pitchFamily="34" charset="0"/>
                <a:cs typeface="Times New Roman" panose="02020603050405020304" pitchFamily="18" charset="0"/>
              </a:rPr>
              <a:t>la commande des deux premiers véhicules à renouveler ayant été réalisée en fin 2024, aucune dépense nouvelle n’est prévue en 2025.</a:t>
            </a:r>
          </a:p>
          <a:p>
            <a:pPr marL="457200">
              <a:lnSpc>
                <a:spcPct val="107000"/>
              </a:lnSpc>
            </a:pPr>
            <a:r>
              <a:rPr lang="fr-FR" sz="1100" b="1" dirty="0">
                <a:effectLst/>
                <a:latin typeface="+mn-lt"/>
                <a:ea typeface="Calibri" panose="020F0502020204030204" pitchFamily="34" charset="0"/>
                <a:cs typeface="Times New Roman" panose="02020603050405020304" pitchFamily="18" charset="0"/>
              </a:rPr>
              <a:t> </a:t>
            </a: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grosses réparations sur les véhicules mis à disposition avant leur renouvellement : 50 K€</a:t>
            </a:r>
            <a:endParaRPr lang="fr-FR" sz="1100" dirty="0">
              <a:effectLst/>
              <a:latin typeface="+mn-lt"/>
              <a:ea typeface="Calibri" panose="020F0502020204030204" pitchFamily="34" charset="0"/>
              <a:cs typeface="Times New Roman" panose="02020603050405020304" pitchFamily="18" charset="0"/>
            </a:endParaRPr>
          </a:p>
          <a:p>
            <a:pPr marL="457200">
              <a:lnSpc>
                <a:spcPct val="107000"/>
              </a:lnSpc>
            </a:pPr>
            <a:r>
              <a:rPr lang="fr-FR" sz="1100" b="1" dirty="0">
                <a:effectLst/>
                <a:latin typeface="+mn-lt"/>
                <a:ea typeface="Calibri" panose="020F0502020204030204" pitchFamily="34" charset="0"/>
                <a:cs typeface="Times New Roman" panose="02020603050405020304" pitchFamily="18" charset="0"/>
              </a:rPr>
              <a:t> </a:t>
            </a: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L’installation de poteaux d’arrêtes : 10 K€, </a:t>
            </a:r>
            <a:r>
              <a:rPr lang="fr-FR" sz="1100" dirty="0">
                <a:effectLst/>
                <a:latin typeface="+mn-lt"/>
                <a:ea typeface="Calibri" panose="020F0502020204030204" pitchFamily="34" charset="0"/>
                <a:cs typeface="Times New Roman" panose="02020603050405020304" pitchFamily="18" charset="0"/>
              </a:rPr>
              <a:t>notamment en cas de sollicitations nouvelles des communes dans le cadre du transport à la demande (TAD).</a:t>
            </a:r>
          </a:p>
          <a:p>
            <a:endParaRPr lang="fr-FR" dirty="0"/>
          </a:p>
        </p:txBody>
      </p:sp>
      <p:sp>
        <p:nvSpPr>
          <p:cNvPr id="4" name="Espace réservé du numéro de diapositive 3">
            <a:extLst>
              <a:ext uri="{FF2B5EF4-FFF2-40B4-BE49-F238E27FC236}">
                <a16:creationId xmlns:a16="http://schemas.microsoft.com/office/drawing/2014/main" id="{4D4987A9-98EF-4541-12EF-FEE7C9398F32}"/>
              </a:ext>
            </a:extLst>
          </p:cNvPr>
          <p:cNvSpPr>
            <a:spLocks noGrp="1"/>
          </p:cNvSpPr>
          <p:nvPr>
            <p:ph type="sldNum" sz="quarter" idx="5"/>
          </p:nvPr>
        </p:nvSpPr>
        <p:spPr/>
        <p:txBody>
          <a:bodyPr/>
          <a:lstStyle/>
          <a:p>
            <a:fld id="{5B17BBDB-283D-4413-807A-FD08134B3EA9}" type="slidenum">
              <a:rPr lang="fr-FR" smtClean="0"/>
              <a:t>163</a:t>
            </a:fld>
            <a:endParaRPr lang="fr-FR" dirty="0"/>
          </a:p>
        </p:txBody>
      </p:sp>
    </p:spTree>
    <p:extLst>
      <p:ext uri="{BB962C8B-B14F-4D97-AF65-F5344CB8AC3E}">
        <p14:creationId xmlns:p14="http://schemas.microsoft.com/office/powerpoint/2010/main" val="38388357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2540B-B91C-DF61-3DD5-48D73CD593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98847B-B024-3E74-7BF4-B0E21F3AAB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A239E2-1DAA-C3D2-7F17-D312656520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26 de la présentation simplifiée :</a:t>
            </a:r>
          </a:p>
          <a:p>
            <a:endParaRPr lang="fr-FR" sz="1100" dirty="0"/>
          </a:p>
          <a:p>
            <a:r>
              <a:rPr lang="fr-FR" sz="1100" dirty="0">
                <a:effectLst/>
                <a:latin typeface="+mn-lt"/>
                <a:ea typeface="Calibri" panose="020F0502020204030204" pitchFamily="34" charset="0"/>
              </a:rPr>
              <a:t>Les recettes réelles d’investissement se composent uniquement de l’excédent des exercices antérieurs, soit un montant de 346 054,49 €.</a:t>
            </a:r>
            <a:endParaRPr lang="fr-FR" sz="1100" dirty="0">
              <a:latin typeface="+mn-lt"/>
            </a:endParaRPr>
          </a:p>
        </p:txBody>
      </p:sp>
      <p:sp>
        <p:nvSpPr>
          <p:cNvPr id="4" name="Espace réservé du numéro de diapositive 3">
            <a:extLst>
              <a:ext uri="{FF2B5EF4-FFF2-40B4-BE49-F238E27FC236}">
                <a16:creationId xmlns:a16="http://schemas.microsoft.com/office/drawing/2014/main" id="{29D21C82-4966-CE7F-488F-DD320EFE879A}"/>
              </a:ext>
            </a:extLst>
          </p:cNvPr>
          <p:cNvSpPr>
            <a:spLocks noGrp="1"/>
          </p:cNvSpPr>
          <p:nvPr>
            <p:ph type="sldNum" sz="quarter" idx="5"/>
          </p:nvPr>
        </p:nvSpPr>
        <p:spPr/>
        <p:txBody>
          <a:bodyPr/>
          <a:lstStyle/>
          <a:p>
            <a:fld id="{5B17BBDB-283D-4413-807A-FD08134B3EA9}" type="slidenum">
              <a:rPr lang="fr-FR" smtClean="0"/>
              <a:t>164</a:t>
            </a:fld>
            <a:endParaRPr lang="fr-FR" dirty="0"/>
          </a:p>
        </p:txBody>
      </p:sp>
    </p:spTree>
    <p:extLst>
      <p:ext uri="{BB962C8B-B14F-4D97-AF65-F5344CB8AC3E}">
        <p14:creationId xmlns:p14="http://schemas.microsoft.com/office/powerpoint/2010/main" val="28541865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crédits proposés dans le cadre du vote de ce budget pour 2025 sont en tous points conformes avec la présentation faite dans le cadre des orientations budgétaires.</a:t>
            </a:r>
          </a:p>
          <a:p>
            <a:endParaRPr lang="fr-FR" b="1" dirty="0"/>
          </a:p>
          <a:p>
            <a:r>
              <a:rPr lang="fr-FR" b="1" dirty="0"/>
              <a:t>***********</a:t>
            </a:r>
          </a:p>
          <a:p>
            <a:endParaRPr lang="fr-FR" dirty="0"/>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165</a:t>
            </a:fld>
            <a:endParaRPr lang="fr-FR" dirty="0"/>
          </a:p>
        </p:txBody>
      </p:sp>
    </p:spTree>
    <p:extLst>
      <p:ext uri="{BB962C8B-B14F-4D97-AF65-F5344CB8AC3E}">
        <p14:creationId xmlns:p14="http://schemas.microsoft.com/office/powerpoint/2010/main" val="42931497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949BA-E13D-9D35-6A83-4084EC905F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28598C-019A-48AF-0183-D53C575C62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2B4CFDC-79BE-5010-3395-B9812380748F}"/>
              </a:ext>
            </a:extLst>
          </p:cNvPr>
          <p:cNvSpPr>
            <a:spLocks noGrp="1"/>
          </p:cNvSpPr>
          <p:nvPr>
            <p:ph type="body" idx="1"/>
          </p:nvPr>
        </p:nvSpPr>
        <p:spPr/>
        <p:txBody>
          <a:bodyPr/>
          <a:lstStyle/>
          <a:p>
            <a:r>
              <a:rPr lang="fr-FR" sz="1100" b="1" dirty="0"/>
              <a:t>Les recettes  réelles de fonctionnement de ce budget devraient progresser de 2,36 % sous l’effet de l’augmentation continue du produit de taxe de séjour constaté sur les derniers exercices (chapitre 731).</a:t>
            </a:r>
          </a:p>
          <a:p>
            <a:endParaRPr lang="fr-FR" sz="1100" b="1" dirty="0"/>
          </a:p>
          <a:p>
            <a:r>
              <a:rPr lang="fr-FR" sz="1100" b="1" dirty="0"/>
              <a:t>***********</a:t>
            </a:r>
          </a:p>
          <a:p>
            <a:endParaRPr lang="fr-F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29 de la présentation simplifiée :</a:t>
            </a:r>
          </a:p>
          <a:p>
            <a:endParaRPr lang="fr-FR" sz="1100" dirty="0"/>
          </a:p>
          <a:p>
            <a:r>
              <a:rPr lang="fr-FR" sz="1100" dirty="0">
                <a:effectLst/>
                <a:latin typeface="+mn-lt"/>
                <a:ea typeface="Calibri" panose="020F0502020204030204" pitchFamily="34" charset="0"/>
              </a:rPr>
              <a:t>Les recettes réelles de fonctionnement s’élèvent 256 650,00 € (hors excédent reporté d’un montant de 48 250,56 €) </a:t>
            </a:r>
            <a:endParaRPr lang="fr-FR" sz="1100" dirty="0">
              <a:latin typeface="+mn-lt"/>
            </a:endParaRPr>
          </a:p>
        </p:txBody>
      </p:sp>
      <p:sp>
        <p:nvSpPr>
          <p:cNvPr id="4" name="Espace réservé du numéro de diapositive 3">
            <a:extLst>
              <a:ext uri="{FF2B5EF4-FFF2-40B4-BE49-F238E27FC236}">
                <a16:creationId xmlns:a16="http://schemas.microsoft.com/office/drawing/2014/main" id="{5E6E4115-4C15-80A9-1207-5F050D2E9CBC}"/>
              </a:ext>
            </a:extLst>
          </p:cNvPr>
          <p:cNvSpPr>
            <a:spLocks noGrp="1"/>
          </p:cNvSpPr>
          <p:nvPr>
            <p:ph type="sldNum" sz="quarter" idx="5"/>
          </p:nvPr>
        </p:nvSpPr>
        <p:spPr/>
        <p:txBody>
          <a:bodyPr/>
          <a:lstStyle/>
          <a:p>
            <a:fld id="{5B17BBDB-283D-4413-807A-FD08134B3EA9}" type="slidenum">
              <a:rPr lang="fr-FR" smtClean="0"/>
              <a:t>166</a:t>
            </a:fld>
            <a:endParaRPr lang="fr-FR" dirty="0"/>
          </a:p>
        </p:txBody>
      </p:sp>
    </p:spTree>
    <p:extLst>
      <p:ext uri="{BB962C8B-B14F-4D97-AF65-F5344CB8AC3E}">
        <p14:creationId xmlns:p14="http://schemas.microsoft.com/office/powerpoint/2010/main" val="109221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1324F-9E2C-B522-E6EA-A79AECF314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211E51-45F0-9A73-6298-F3A2F8D748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57527F-125A-7391-399A-7BF5EA14E746}"/>
              </a:ext>
            </a:extLst>
          </p:cNvPr>
          <p:cNvSpPr>
            <a:spLocks noGrp="1"/>
          </p:cNvSpPr>
          <p:nvPr>
            <p:ph type="body" idx="1"/>
          </p:nvPr>
        </p:nvSpPr>
        <p:spPr/>
        <p:txBody>
          <a:bodyPr/>
          <a:lstStyle/>
          <a:p>
            <a:r>
              <a:rPr lang="fr-FR" sz="1100" b="1" dirty="0"/>
              <a:t>Les prévisions de dépenses  réelles de fonctionnement de ce budget ont été ajustées au regard du réalisé de 2024 et sont proposées  – 8% par rapport au budget 2024.</a:t>
            </a:r>
          </a:p>
          <a:p>
            <a:endParaRPr lang="fr-FR" sz="1100" b="1" dirty="0"/>
          </a:p>
          <a:p>
            <a:r>
              <a:rPr lang="fr-FR" sz="1100" b="1" dirty="0"/>
              <a:t>Cela devrait conduire à maitrise le volume du déficit d’exploitation à près de 26 000 €, prélevé sur l’excédent antérieur consommé régulièrement depuis plusieurs exercices.</a:t>
            </a:r>
          </a:p>
          <a:p>
            <a:endParaRPr lang="fr-FR" sz="1100" b="1" dirty="0"/>
          </a:p>
          <a:p>
            <a:r>
              <a:rPr lang="fr-FR" sz="11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Pages 30 et 31 de la présentation simplifiée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Les dépenses réelles de fonctionnement s’élèvent à 282 900,56 €, soit une diminution de 8,2 % par rapport à 2024.</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à caractère général : 100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charges à caractère général s’élèvent à 100 000,00 €. Après un ajustement des besoins, elles apparaissent en repli de 13,9 % (soit – 16 K€), correspondant au mouvement inverse à celui constaté au budget 2024.</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Pour 2025, il est prévu de reconduire les principaux postes de dépenses, à savoir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animations 20,3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L’entretien des itinéraires de randonnées : 18 K€ à minima,</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Les acquisitions et dépôts ventes de la boutique 18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Des impressions 12,5 K€ (guide Bienvenue, magazine touristique, etc.),</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Des actions de communication et de relations publiques : 9 K€ (dont 4 K€ pour un projet spécifique au niveau de la Gare),</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maintenance des bornes d’information touristique 4 K€,</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Etc…</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Charges de personnel : 175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dépenses de personnel s’élèvent à 175 000,00 €, en diminution de 3,3 % par rapport à 2024 (soit - 6 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Cette diminution s’explique par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non-reconduction de la prime exceptionnelle de pouvoir d’achat,</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La réduction de 1,5 mois de la durée du contrat du renfort saisonnier (passé de 6 à 4,5 mois).</a:t>
            </a:r>
          </a:p>
          <a:p>
            <a:pPr>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Autres charges de gestion courante : 7,9 K€</a:t>
            </a: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Ces dépenses, qui s’élèvent à 7 900,56 €, correspondent notamment :</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Aux redevances de logiciels : 3,4 K€,</a:t>
            </a:r>
          </a:p>
          <a:p>
            <a:pPr marL="342900" lvl="0" indent="-342900" algn="just">
              <a:lnSpc>
                <a:spcPct val="107000"/>
              </a:lnSpc>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Aux subventions qui pourront être versées à compter de 2025 aux partenaires labellisés : 1,2 K€,</a:t>
            </a:r>
          </a:p>
          <a:p>
            <a:pPr marL="342900" lvl="0" indent="-342900" algn="just">
              <a:lnSpc>
                <a:spcPct val="107000"/>
              </a:lnSpc>
              <a:spcAft>
                <a:spcPts val="800"/>
              </a:spcAft>
              <a:buFont typeface="Calibri" panose="020F0502020204030204" pitchFamily="34" charset="0"/>
              <a:buChar char="-"/>
            </a:pPr>
            <a:r>
              <a:rPr lang="fr-FR" sz="1100" dirty="0">
                <a:effectLst/>
                <a:latin typeface="+mn-lt"/>
                <a:ea typeface="Calibri" panose="020F0502020204030204" pitchFamily="34" charset="0"/>
                <a:cs typeface="Times New Roman" panose="02020603050405020304" pitchFamily="18" charset="0"/>
              </a:rPr>
              <a:t>A l’ajustement de la provision pour le Compte Epargne Temps : 1 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effectLst/>
              <a:latin typeface="+mn-lt"/>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905D0AC6-7702-1255-BCDE-B6E3E97A3559}"/>
              </a:ext>
            </a:extLst>
          </p:cNvPr>
          <p:cNvSpPr>
            <a:spLocks noGrp="1"/>
          </p:cNvSpPr>
          <p:nvPr>
            <p:ph type="sldNum" sz="quarter" idx="5"/>
          </p:nvPr>
        </p:nvSpPr>
        <p:spPr/>
        <p:txBody>
          <a:bodyPr/>
          <a:lstStyle/>
          <a:p>
            <a:fld id="{5B17BBDB-283D-4413-807A-FD08134B3EA9}" type="slidenum">
              <a:rPr lang="fr-FR" smtClean="0"/>
              <a:t>167</a:t>
            </a:fld>
            <a:endParaRPr lang="fr-FR" dirty="0"/>
          </a:p>
        </p:txBody>
      </p:sp>
    </p:spTree>
    <p:extLst>
      <p:ext uri="{BB962C8B-B14F-4D97-AF65-F5344CB8AC3E}">
        <p14:creationId xmlns:p14="http://schemas.microsoft.com/office/powerpoint/2010/main" val="11169785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54C9B-5A65-9BD9-437E-31EB053DD1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DDD9E48-5908-D960-7F0D-D0254622EE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F4CFE9-26F6-AEF0-A039-133ADA0FA5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Pages 31 et 32 de la présentation simplifiée :</a:t>
            </a:r>
          </a:p>
          <a:p>
            <a:endParaRPr lang="fr-FR"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Les dépenses réelles d’investissement s’élèvent à 32 566,43 € (hors RAR).</a:t>
            </a:r>
          </a:p>
          <a:p>
            <a:endParaRPr lang="fr-FR" sz="1100" dirty="0">
              <a:latin typeface="+mn-lt"/>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 </a:t>
            </a: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Parmi les principales dépenses, peuvent notamment être citées :</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études et logiciels :</a:t>
            </a:r>
            <a:r>
              <a:rPr lang="fr-FR" sz="1100" dirty="0">
                <a:effectLst/>
                <a:latin typeface="+mn-lt"/>
                <a:ea typeface="Calibri" panose="020F0502020204030204" pitchFamily="34" charset="0"/>
                <a:cs typeface="Times New Roman" panose="02020603050405020304" pitchFamily="18" charset="0"/>
              </a:rPr>
              <a:t> mise à niveau du site internet (3,5 K€)</a:t>
            </a:r>
          </a:p>
          <a:p>
            <a:pPr marL="742950" lvl="1" indent="-285750" algn="just">
              <a:lnSpc>
                <a:spcPct val="107000"/>
              </a:lnSpc>
              <a:spcAft>
                <a:spcPts val="800"/>
              </a:spcAft>
              <a:buFont typeface="Wingdings" panose="05000000000000000000" pitchFamily="2" charset="2"/>
              <a:buChar char=""/>
            </a:pPr>
            <a:endParaRPr lang="fr-FR" sz="1100" dirty="0">
              <a:effectLst/>
              <a:latin typeface="+mn-lt"/>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fr-FR" sz="1100" b="1" dirty="0">
                <a:effectLst/>
                <a:latin typeface="+mn-lt"/>
                <a:ea typeface="Calibri" panose="020F0502020204030204" pitchFamily="34" charset="0"/>
                <a:cs typeface="Times New Roman" panose="02020603050405020304" pitchFamily="18" charset="0"/>
              </a:rPr>
              <a:t>Les immobilisations corporelles : 4,5 K€ dont :</a:t>
            </a:r>
            <a:endParaRPr lang="fr-FR" sz="1100" dirty="0">
              <a:effectLst/>
              <a:latin typeface="+mn-lt"/>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Amélioration de la signalétique des chemins de randonnées et autres sites touristiques : 3,5 K€</a:t>
            </a:r>
          </a:p>
          <a:p>
            <a:pPr marL="1143000" lvl="2" indent="-22860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Acquisition de matériels : 1 K€ (amplificateurs pour visites guidées notamment).</a:t>
            </a:r>
          </a:p>
          <a:p>
            <a:pPr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100" dirty="0"/>
          </a:p>
          <a:p>
            <a:endParaRPr lang="fr-FR" dirty="0"/>
          </a:p>
        </p:txBody>
      </p:sp>
      <p:sp>
        <p:nvSpPr>
          <p:cNvPr id="4" name="Espace réservé du numéro de diapositive 3">
            <a:extLst>
              <a:ext uri="{FF2B5EF4-FFF2-40B4-BE49-F238E27FC236}">
                <a16:creationId xmlns:a16="http://schemas.microsoft.com/office/drawing/2014/main" id="{A45BC720-E5AF-94AD-701A-7647999D2962}"/>
              </a:ext>
            </a:extLst>
          </p:cNvPr>
          <p:cNvSpPr>
            <a:spLocks noGrp="1"/>
          </p:cNvSpPr>
          <p:nvPr>
            <p:ph type="sldNum" sz="quarter" idx="5"/>
          </p:nvPr>
        </p:nvSpPr>
        <p:spPr/>
        <p:txBody>
          <a:bodyPr/>
          <a:lstStyle/>
          <a:p>
            <a:fld id="{5B17BBDB-283D-4413-807A-FD08134B3EA9}" type="slidenum">
              <a:rPr lang="fr-FR" smtClean="0"/>
              <a:t>168</a:t>
            </a:fld>
            <a:endParaRPr lang="fr-FR" dirty="0"/>
          </a:p>
        </p:txBody>
      </p:sp>
    </p:spTree>
    <p:extLst>
      <p:ext uri="{BB962C8B-B14F-4D97-AF65-F5344CB8AC3E}">
        <p14:creationId xmlns:p14="http://schemas.microsoft.com/office/powerpoint/2010/main" val="36290014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0AAE4-8D05-6C1A-6D15-D78F88492E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766D56-E605-AFD2-F8AB-D87FF67D640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39446D-E912-0A28-B265-46FA3CCC65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32 de la présentation simplifiée :</a:t>
            </a:r>
          </a:p>
          <a:p>
            <a:endParaRPr lang="fr-FR" sz="1100" dirty="0"/>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Les recettes réelles d’investissement s’élèvent à 6 735,00 € (hors excédent reporté de 13 546,04 €).</a:t>
            </a:r>
          </a:p>
          <a:p>
            <a:pPr algn="just">
              <a:lnSpc>
                <a:spcPct val="107000"/>
              </a:lnSpc>
              <a:spcAft>
                <a:spcPts val="800"/>
              </a:spcAft>
            </a:pPr>
            <a:endParaRPr lang="fr-FR"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mn-lt"/>
                <a:ea typeface="Calibri" panose="020F0502020204030204" pitchFamily="34" charset="0"/>
                <a:cs typeface="Times New Roman" panose="02020603050405020304" pitchFamily="18" charset="0"/>
              </a:rPr>
              <a:t>Ces recettes correspondent :</a:t>
            </a:r>
          </a:p>
          <a:p>
            <a:pPr marL="742950" lvl="1" indent="-285750" algn="just">
              <a:lnSpc>
                <a:spcPct val="107000"/>
              </a:lnSpc>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Au FCTVA au taux de 16,404 % : 1,4 K€,</a:t>
            </a:r>
          </a:p>
          <a:p>
            <a:pPr marL="457200">
              <a:lnSpc>
                <a:spcPct val="107000"/>
              </a:lnSpc>
            </a:pPr>
            <a:r>
              <a:rPr lang="fr-FR" sz="1100" dirty="0">
                <a:effectLst/>
                <a:latin typeface="+mn-lt"/>
                <a:ea typeface="Calibri" panose="020F0502020204030204" pitchFamily="34" charset="0"/>
                <a:cs typeface="Times New Roman" panose="02020603050405020304" pitchFamily="18" charset="0"/>
              </a:rPr>
              <a:t> </a:t>
            </a:r>
          </a:p>
          <a:p>
            <a:pPr marL="742950" lvl="1" indent="-285750" algn="just">
              <a:lnSpc>
                <a:spcPct val="107000"/>
              </a:lnSpc>
              <a:spcAft>
                <a:spcPts val="800"/>
              </a:spcAft>
              <a:buFont typeface="Wingdings" panose="05000000000000000000" pitchFamily="2" charset="2"/>
              <a:buChar char=""/>
            </a:pPr>
            <a:r>
              <a:rPr lang="fr-FR" sz="1100" dirty="0">
                <a:effectLst/>
                <a:latin typeface="+mn-lt"/>
                <a:ea typeface="Calibri" panose="020F0502020204030204" pitchFamily="34" charset="0"/>
                <a:cs typeface="Times New Roman" panose="02020603050405020304" pitchFamily="18" charset="0"/>
              </a:rPr>
              <a:t>Aux subventions escomptées du Département pour la signalisation touristique commandée en fin d’exercice 2024 (RAR en dépenses pour 9 714,76 €) et l’évolution du site internet : 5,3 K€.</a:t>
            </a:r>
          </a:p>
          <a:p>
            <a:endParaRPr lang="fr-FR" dirty="0"/>
          </a:p>
        </p:txBody>
      </p:sp>
      <p:sp>
        <p:nvSpPr>
          <p:cNvPr id="4" name="Espace réservé du numéro de diapositive 3">
            <a:extLst>
              <a:ext uri="{FF2B5EF4-FFF2-40B4-BE49-F238E27FC236}">
                <a16:creationId xmlns:a16="http://schemas.microsoft.com/office/drawing/2014/main" id="{6366000F-15C7-DDBB-583D-2E57A252B8F2}"/>
              </a:ext>
            </a:extLst>
          </p:cNvPr>
          <p:cNvSpPr>
            <a:spLocks noGrp="1"/>
          </p:cNvSpPr>
          <p:nvPr>
            <p:ph type="sldNum" sz="quarter" idx="5"/>
          </p:nvPr>
        </p:nvSpPr>
        <p:spPr/>
        <p:txBody>
          <a:bodyPr/>
          <a:lstStyle/>
          <a:p>
            <a:fld id="{5B17BBDB-283D-4413-807A-FD08134B3EA9}" type="slidenum">
              <a:rPr lang="fr-FR" smtClean="0"/>
              <a:t>169</a:t>
            </a:fld>
            <a:endParaRPr lang="fr-FR" dirty="0"/>
          </a:p>
        </p:txBody>
      </p:sp>
    </p:spTree>
    <p:extLst>
      <p:ext uri="{BB962C8B-B14F-4D97-AF65-F5344CB8AC3E}">
        <p14:creationId xmlns:p14="http://schemas.microsoft.com/office/powerpoint/2010/main" val="21107169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crédits proposés dans le cadre du vote de ce budget pour 2025 sont en tous points conformes avec la présentation faite dans le cadre des orientations budgétaires.</a:t>
            </a:r>
          </a:p>
          <a:p>
            <a:endParaRPr lang="fr-FR" b="1" dirty="0"/>
          </a:p>
          <a:p>
            <a:r>
              <a:rPr lang="fr-FR" b="1" dirty="0"/>
              <a:t>***********</a:t>
            </a:r>
          </a:p>
          <a:p>
            <a:endParaRPr lang="fr-FR" dirty="0"/>
          </a:p>
        </p:txBody>
      </p:sp>
      <p:sp>
        <p:nvSpPr>
          <p:cNvPr id="4" name="Espace réservé du numéro de diapositive 3"/>
          <p:cNvSpPr>
            <a:spLocks noGrp="1"/>
          </p:cNvSpPr>
          <p:nvPr>
            <p:ph type="sldNum" sz="quarter" idx="5"/>
          </p:nvPr>
        </p:nvSpPr>
        <p:spPr/>
        <p:txBody>
          <a:bodyPr/>
          <a:lstStyle/>
          <a:p>
            <a:fld id="{5B17BBDB-283D-4413-807A-FD08134B3EA9}" type="slidenum">
              <a:rPr lang="fr-FR" smtClean="0"/>
              <a:t>170</a:t>
            </a:fld>
            <a:endParaRPr lang="fr-FR" dirty="0"/>
          </a:p>
        </p:txBody>
      </p:sp>
    </p:spTree>
    <p:extLst>
      <p:ext uri="{BB962C8B-B14F-4D97-AF65-F5344CB8AC3E}">
        <p14:creationId xmlns:p14="http://schemas.microsoft.com/office/powerpoint/2010/main" val="41339742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634B3-5B9A-0A52-724A-DD61D85D094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725AD7-2640-6916-EF79-9A6372E0E1D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7B9F0E-F501-646E-59F7-D6C749ADF0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u="sng" dirty="0"/>
              <a:t>Page 35 de la présentation simplifiée :</a:t>
            </a:r>
          </a:p>
          <a:p>
            <a:endParaRPr lang="fr-FR"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L’hôtel d’entreprises de Saint Martin de l’If comprend 5 cellules.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Les conventions d’occupation arrivant à terme pour 2 cellules courant février 2025, </a:t>
            </a:r>
            <a:r>
              <a:rPr lang="fr-FR" sz="1100" b="1" dirty="0">
                <a:effectLst/>
                <a:latin typeface="+mn-lt"/>
                <a:ea typeface="Calibri" panose="020F0502020204030204" pitchFamily="34" charset="0"/>
                <a:cs typeface="Times New Roman" panose="02020603050405020304" pitchFamily="18" charset="0"/>
              </a:rPr>
              <a:t>les prévisions de loyers</a:t>
            </a:r>
            <a:r>
              <a:rPr lang="fr-FR" sz="1100" dirty="0">
                <a:effectLst/>
                <a:latin typeface="+mn-lt"/>
                <a:ea typeface="Calibri" panose="020F0502020204030204" pitchFamily="34" charset="0"/>
                <a:cs typeface="Times New Roman" panose="02020603050405020304" pitchFamily="18" charset="0"/>
              </a:rPr>
              <a:t> (généralement de l’ordre de 33 K€ par an) sont revues à la baisse sur cet exercice et évaluées </a:t>
            </a:r>
            <a:r>
              <a:rPr lang="fr-FR" sz="1100" b="1" dirty="0">
                <a:effectLst/>
                <a:latin typeface="+mn-lt"/>
                <a:ea typeface="Calibri" panose="020F0502020204030204" pitchFamily="34" charset="0"/>
                <a:cs typeface="Times New Roman" panose="02020603050405020304" pitchFamily="18" charset="0"/>
              </a:rPr>
              <a:t>à 28 K€</a:t>
            </a:r>
            <a:r>
              <a:rPr lang="fr-FR" sz="1100" dirty="0">
                <a:effectLst/>
                <a:latin typeface="+mn-lt"/>
                <a:ea typeface="Calibri" panose="020F0502020204030204" pitchFamily="34" charset="0"/>
                <a:cs typeface="Times New Roman" panose="02020603050405020304" pitchFamily="18" charset="0"/>
              </a:rPr>
              <a:t>.</a:t>
            </a:r>
          </a:p>
          <a:p>
            <a:endParaRPr lang="fr-FR" dirty="0"/>
          </a:p>
        </p:txBody>
      </p:sp>
      <p:sp>
        <p:nvSpPr>
          <p:cNvPr id="4" name="Espace réservé du numéro de diapositive 3">
            <a:extLst>
              <a:ext uri="{FF2B5EF4-FFF2-40B4-BE49-F238E27FC236}">
                <a16:creationId xmlns:a16="http://schemas.microsoft.com/office/drawing/2014/main" id="{5D4CA114-FEEB-1887-853D-D57636A7AFBE}"/>
              </a:ext>
            </a:extLst>
          </p:cNvPr>
          <p:cNvSpPr>
            <a:spLocks noGrp="1"/>
          </p:cNvSpPr>
          <p:nvPr>
            <p:ph type="sldNum" sz="quarter" idx="5"/>
          </p:nvPr>
        </p:nvSpPr>
        <p:spPr/>
        <p:txBody>
          <a:bodyPr/>
          <a:lstStyle/>
          <a:p>
            <a:fld id="{5B17BBDB-283D-4413-807A-FD08134B3EA9}" type="slidenum">
              <a:rPr lang="fr-FR" smtClean="0"/>
              <a:t>171</a:t>
            </a:fld>
            <a:endParaRPr lang="fr-FR" dirty="0"/>
          </a:p>
        </p:txBody>
      </p:sp>
    </p:spTree>
    <p:extLst>
      <p:ext uri="{BB962C8B-B14F-4D97-AF65-F5344CB8AC3E}">
        <p14:creationId xmlns:p14="http://schemas.microsoft.com/office/powerpoint/2010/main" val="155206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0DF643-D92D-624B-BFEF-23968A90CF6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155EBBA-1002-BB59-788E-87726F2F5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6D8BCD1-E4BE-65CF-B30E-502FEF525624}"/>
              </a:ext>
            </a:extLst>
          </p:cNvPr>
          <p:cNvSpPr>
            <a:spLocks noGrp="1"/>
          </p:cNvSpPr>
          <p:nvPr>
            <p:ph type="dt" sz="half" idx="10"/>
          </p:nvPr>
        </p:nvSpPr>
        <p:spPr/>
        <p:txBody>
          <a:bodyPr/>
          <a:lstStyle/>
          <a:p>
            <a:fld id="{595C26D2-049A-4841-86DA-26A572906906}" type="datetimeFigureOut">
              <a:rPr lang="fr-FR" smtClean="0"/>
              <a:t>08/04/2025</a:t>
            </a:fld>
            <a:endParaRPr lang="fr-FR"/>
          </a:p>
        </p:txBody>
      </p:sp>
      <p:sp>
        <p:nvSpPr>
          <p:cNvPr id="5" name="Espace réservé du pied de page 4">
            <a:extLst>
              <a:ext uri="{FF2B5EF4-FFF2-40B4-BE49-F238E27FC236}">
                <a16:creationId xmlns:a16="http://schemas.microsoft.com/office/drawing/2014/main" id="{6AD3389E-C69C-57E4-CAC3-E0F8E2FD79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C15D77-38E4-8EDF-F70D-1425BBEFEA2F}"/>
              </a:ext>
            </a:extLst>
          </p:cNvPr>
          <p:cNvSpPr>
            <a:spLocks noGrp="1"/>
          </p:cNvSpPr>
          <p:nvPr>
            <p:ph type="sldNum" sz="quarter" idx="12"/>
          </p:nvPr>
        </p:nvSpPr>
        <p:spPr/>
        <p:txBody>
          <a:bodyPr/>
          <a:lstStyle/>
          <a:p>
            <a:fld id="{299034FE-CA07-4323-8F4F-1C9B360606B5}" type="slidenum">
              <a:rPr lang="fr-FR" smtClean="0"/>
              <a:t>‹N°›</a:t>
            </a:fld>
            <a:endParaRPr lang="fr-FR"/>
          </a:p>
        </p:txBody>
      </p:sp>
    </p:spTree>
    <p:extLst>
      <p:ext uri="{BB962C8B-B14F-4D97-AF65-F5344CB8AC3E}">
        <p14:creationId xmlns:p14="http://schemas.microsoft.com/office/powerpoint/2010/main" val="39267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33FFD-76E0-4CAD-4091-6B1D795A892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A23C439-44A0-B272-D885-E9D5E53D841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14FBDA2-6841-7599-ED53-5382863063D4}"/>
              </a:ext>
            </a:extLst>
          </p:cNvPr>
          <p:cNvSpPr>
            <a:spLocks noGrp="1"/>
          </p:cNvSpPr>
          <p:nvPr>
            <p:ph type="dt" sz="half" idx="10"/>
          </p:nvPr>
        </p:nvSpPr>
        <p:spPr/>
        <p:txBody>
          <a:bodyPr/>
          <a:lstStyle/>
          <a:p>
            <a:fld id="{595C26D2-049A-4841-86DA-26A572906906}" type="datetimeFigureOut">
              <a:rPr lang="fr-FR" smtClean="0"/>
              <a:t>08/04/2025</a:t>
            </a:fld>
            <a:endParaRPr lang="fr-FR"/>
          </a:p>
        </p:txBody>
      </p:sp>
      <p:sp>
        <p:nvSpPr>
          <p:cNvPr id="5" name="Espace réservé du pied de page 4">
            <a:extLst>
              <a:ext uri="{FF2B5EF4-FFF2-40B4-BE49-F238E27FC236}">
                <a16:creationId xmlns:a16="http://schemas.microsoft.com/office/drawing/2014/main" id="{5E4525E6-8B67-C521-97EE-41BC6B5394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43004C-30B4-6BEB-4F55-E4354D8D556E}"/>
              </a:ext>
            </a:extLst>
          </p:cNvPr>
          <p:cNvSpPr>
            <a:spLocks noGrp="1"/>
          </p:cNvSpPr>
          <p:nvPr>
            <p:ph type="sldNum" sz="quarter" idx="12"/>
          </p:nvPr>
        </p:nvSpPr>
        <p:spPr/>
        <p:txBody>
          <a:bodyPr/>
          <a:lstStyle/>
          <a:p>
            <a:fld id="{299034FE-CA07-4323-8F4F-1C9B360606B5}" type="slidenum">
              <a:rPr lang="fr-FR" smtClean="0"/>
              <a:t>‹N°›</a:t>
            </a:fld>
            <a:endParaRPr lang="fr-FR"/>
          </a:p>
        </p:txBody>
      </p:sp>
    </p:spTree>
    <p:extLst>
      <p:ext uri="{BB962C8B-B14F-4D97-AF65-F5344CB8AC3E}">
        <p14:creationId xmlns:p14="http://schemas.microsoft.com/office/powerpoint/2010/main" val="61246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81C59DD-4544-9EC5-6F19-7BB9D8DE6A1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FBC9D1F-90DD-ACA0-64BD-A7E8449CD77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DFEF1A-AEB1-9278-6B7E-0A0931A25B57}"/>
              </a:ext>
            </a:extLst>
          </p:cNvPr>
          <p:cNvSpPr>
            <a:spLocks noGrp="1"/>
          </p:cNvSpPr>
          <p:nvPr>
            <p:ph type="dt" sz="half" idx="10"/>
          </p:nvPr>
        </p:nvSpPr>
        <p:spPr/>
        <p:txBody>
          <a:bodyPr/>
          <a:lstStyle/>
          <a:p>
            <a:fld id="{595C26D2-049A-4841-86DA-26A572906906}" type="datetimeFigureOut">
              <a:rPr lang="fr-FR" smtClean="0"/>
              <a:t>08/04/2025</a:t>
            </a:fld>
            <a:endParaRPr lang="fr-FR"/>
          </a:p>
        </p:txBody>
      </p:sp>
      <p:sp>
        <p:nvSpPr>
          <p:cNvPr id="5" name="Espace réservé du pied de page 4">
            <a:extLst>
              <a:ext uri="{FF2B5EF4-FFF2-40B4-BE49-F238E27FC236}">
                <a16:creationId xmlns:a16="http://schemas.microsoft.com/office/drawing/2014/main" id="{290D084A-BD7F-BA89-BFAA-DCCEBB45144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3DB804-D1C8-6F72-B22C-A86B63D76968}"/>
              </a:ext>
            </a:extLst>
          </p:cNvPr>
          <p:cNvSpPr>
            <a:spLocks noGrp="1"/>
          </p:cNvSpPr>
          <p:nvPr>
            <p:ph type="sldNum" sz="quarter" idx="12"/>
          </p:nvPr>
        </p:nvSpPr>
        <p:spPr/>
        <p:txBody>
          <a:bodyPr/>
          <a:lstStyle/>
          <a:p>
            <a:fld id="{299034FE-CA07-4323-8F4F-1C9B360606B5}" type="slidenum">
              <a:rPr lang="fr-FR" smtClean="0"/>
              <a:t>‹N°›</a:t>
            </a:fld>
            <a:endParaRPr lang="fr-FR"/>
          </a:p>
        </p:txBody>
      </p:sp>
    </p:spTree>
    <p:extLst>
      <p:ext uri="{BB962C8B-B14F-4D97-AF65-F5344CB8AC3E}">
        <p14:creationId xmlns:p14="http://schemas.microsoft.com/office/powerpoint/2010/main" val="92825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35150F-0886-1312-D8F2-EB977AD2306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76B9F29-E093-FB31-1F86-4417F65EB60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1FC455-B0F2-8487-9ACF-565D52547EAD}"/>
              </a:ext>
            </a:extLst>
          </p:cNvPr>
          <p:cNvSpPr>
            <a:spLocks noGrp="1"/>
          </p:cNvSpPr>
          <p:nvPr>
            <p:ph type="dt" sz="half" idx="10"/>
          </p:nvPr>
        </p:nvSpPr>
        <p:spPr/>
        <p:txBody>
          <a:bodyPr/>
          <a:lstStyle/>
          <a:p>
            <a:fld id="{595C26D2-049A-4841-86DA-26A572906906}" type="datetimeFigureOut">
              <a:rPr lang="fr-FR" smtClean="0"/>
              <a:t>08/04/2025</a:t>
            </a:fld>
            <a:endParaRPr lang="fr-FR"/>
          </a:p>
        </p:txBody>
      </p:sp>
      <p:sp>
        <p:nvSpPr>
          <p:cNvPr id="5" name="Espace réservé du pied de page 4">
            <a:extLst>
              <a:ext uri="{FF2B5EF4-FFF2-40B4-BE49-F238E27FC236}">
                <a16:creationId xmlns:a16="http://schemas.microsoft.com/office/drawing/2014/main" id="{88A96621-B0F5-04D2-B604-3AE3FF9427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70E4A3-469F-1A37-5FE6-716FD89D699A}"/>
              </a:ext>
            </a:extLst>
          </p:cNvPr>
          <p:cNvSpPr>
            <a:spLocks noGrp="1"/>
          </p:cNvSpPr>
          <p:nvPr>
            <p:ph type="sldNum" sz="quarter" idx="12"/>
          </p:nvPr>
        </p:nvSpPr>
        <p:spPr/>
        <p:txBody>
          <a:bodyPr/>
          <a:lstStyle/>
          <a:p>
            <a:fld id="{299034FE-CA07-4323-8F4F-1C9B360606B5}" type="slidenum">
              <a:rPr lang="fr-FR" smtClean="0"/>
              <a:t>‹N°›</a:t>
            </a:fld>
            <a:endParaRPr lang="fr-FR"/>
          </a:p>
        </p:txBody>
      </p:sp>
    </p:spTree>
    <p:extLst>
      <p:ext uri="{BB962C8B-B14F-4D97-AF65-F5344CB8AC3E}">
        <p14:creationId xmlns:p14="http://schemas.microsoft.com/office/powerpoint/2010/main" val="186703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18383-3942-756E-4462-F6D73D6826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C0D9A3E-8231-13B8-6B91-E2C9235227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1062978-75F9-FC03-D36F-79D4B85121E2}"/>
              </a:ext>
            </a:extLst>
          </p:cNvPr>
          <p:cNvSpPr>
            <a:spLocks noGrp="1"/>
          </p:cNvSpPr>
          <p:nvPr>
            <p:ph type="dt" sz="half" idx="10"/>
          </p:nvPr>
        </p:nvSpPr>
        <p:spPr/>
        <p:txBody>
          <a:bodyPr/>
          <a:lstStyle/>
          <a:p>
            <a:fld id="{595C26D2-049A-4841-86DA-26A572906906}" type="datetimeFigureOut">
              <a:rPr lang="fr-FR" smtClean="0"/>
              <a:t>08/04/2025</a:t>
            </a:fld>
            <a:endParaRPr lang="fr-FR"/>
          </a:p>
        </p:txBody>
      </p:sp>
      <p:sp>
        <p:nvSpPr>
          <p:cNvPr id="5" name="Espace réservé du pied de page 4">
            <a:extLst>
              <a:ext uri="{FF2B5EF4-FFF2-40B4-BE49-F238E27FC236}">
                <a16:creationId xmlns:a16="http://schemas.microsoft.com/office/drawing/2014/main" id="{BA2AE999-3C4D-D6A0-3F55-00A340EDD1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ED5F26-9EDB-ED6F-980A-C23B3773B153}"/>
              </a:ext>
            </a:extLst>
          </p:cNvPr>
          <p:cNvSpPr>
            <a:spLocks noGrp="1"/>
          </p:cNvSpPr>
          <p:nvPr>
            <p:ph type="sldNum" sz="quarter" idx="12"/>
          </p:nvPr>
        </p:nvSpPr>
        <p:spPr/>
        <p:txBody>
          <a:bodyPr/>
          <a:lstStyle/>
          <a:p>
            <a:fld id="{299034FE-CA07-4323-8F4F-1C9B360606B5}" type="slidenum">
              <a:rPr lang="fr-FR" smtClean="0"/>
              <a:t>‹N°›</a:t>
            </a:fld>
            <a:endParaRPr lang="fr-FR"/>
          </a:p>
        </p:txBody>
      </p:sp>
    </p:spTree>
    <p:extLst>
      <p:ext uri="{BB962C8B-B14F-4D97-AF65-F5344CB8AC3E}">
        <p14:creationId xmlns:p14="http://schemas.microsoft.com/office/powerpoint/2010/main" val="213111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E1203-5232-53E3-BAE0-0046E8FAB7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12AF9C-0A16-AC38-7582-626C0BD3CD1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2A5C6C1-D30B-EC44-A0C6-CED8F0FC50D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901C5C7-54D7-870C-6C72-95ACCDDA8018}"/>
              </a:ext>
            </a:extLst>
          </p:cNvPr>
          <p:cNvSpPr>
            <a:spLocks noGrp="1"/>
          </p:cNvSpPr>
          <p:nvPr>
            <p:ph type="dt" sz="half" idx="10"/>
          </p:nvPr>
        </p:nvSpPr>
        <p:spPr/>
        <p:txBody>
          <a:bodyPr/>
          <a:lstStyle/>
          <a:p>
            <a:fld id="{595C26D2-049A-4841-86DA-26A572906906}" type="datetimeFigureOut">
              <a:rPr lang="fr-FR" smtClean="0"/>
              <a:t>08/04/2025</a:t>
            </a:fld>
            <a:endParaRPr lang="fr-FR"/>
          </a:p>
        </p:txBody>
      </p:sp>
      <p:sp>
        <p:nvSpPr>
          <p:cNvPr id="6" name="Espace réservé du pied de page 5">
            <a:extLst>
              <a:ext uri="{FF2B5EF4-FFF2-40B4-BE49-F238E27FC236}">
                <a16:creationId xmlns:a16="http://schemas.microsoft.com/office/drawing/2014/main" id="{16D854B5-5156-D356-4391-7983AF0B0E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0CE33E-873B-C565-36D6-2D5F79EC86A1}"/>
              </a:ext>
            </a:extLst>
          </p:cNvPr>
          <p:cNvSpPr>
            <a:spLocks noGrp="1"/>
          </p:cNvSpPr>
          <p:nvPr>
            <p:ph type="sldNum" sz="quarter" idx="12"/>
          </p:nvPr>
        </p:nvSpPr>
        <p:spPr/>
        <p:txBody>
          <a:bodyPr/>
          <a:lstStyle/>
          <a:p>
            <a:fld id="{299034FE-CA07-4323-8F4F-1C9B360606B5}" type="slidenum">
              <a:rPr lang="fr-FR" smtClean="0"/>
              <a:t>‹N°›</a:t>
            </a:fld>
            <a:endParaRPr lang="fr-FR"/>
          </a:p>
        </p:txBody>
      </p:sp>
    </p:spTree>
    <p:extLst>
      <p:ext uri="{BB962C8B-B14F-4D97-AF65-F5344CB8AC3E}">
        <p14:creationId xmlns:p14="http://schemas.microsoft.com/office/powerpoint/2010/main" val="300633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AFC2B-6FE9-F091-7AC1-B8F8560058D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CDC363D-C147-7A71-8FFC-293212811E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BFDBA17-CFEE-2E90-1425-3B41728B887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518E64A-BF86-BBF9-BE8E-F6036FAC2E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6F0639C-3569-1C16-C9E6-39F8FB9FF0D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0D19B6-E3A3-F622-4416-91B055CEE38E}"/>
              </a:ext>
            </a:extLst>
          </p:cNvPr>
          <p:cNvSpPr>
            <a:spLocks noGrp="1"/>
          </p:cNvSpPr>
          <p:nvPr>
            <p:ph type="dt" sz="half" idx="10"/>
          </p:nvPr>
        </p:nvSpPr>
        <p:spPr/>
        <p:txBody>
          <a:bodyPr/>
          <a:lstStyle/>
          <a:p>
            <a:fld id="{595C26D2-049A-4841-86DA-26A572906906}" type="datetimeFigureOut">
              <a:rPr lang="fr-FR" smtClean="0"/>
              <a:t>08/04/2025</a:t>
            </a:fld>
            <a:endParaRPr lang="fr-FR"/>
          </a:p>
        </p:txBody>
      </p:sp>
      <p:sp>
        <p:nvSpPr>
          <p:cNvPr id="8" name="Espace réservé du pied de page 7">
            <a:extLst>
              <a:ext uri="{FF2B5EF4-FFF2-40B4-BE49-F238E27FC236}">
                <a16:creationId xmlns:a16="http://schemas.microsoft.com/office/drawing/2014/main" id="{2E10F8D2-F0D6-B4E2-F2DF-252B63A86B5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7B2BB67-7AEE-9F83-E28F-E700440C9586}"/>
              </a:ext>
            </a:extLst>
          </p:cNvPr>
          <p:cNvSpPr>
            <a:spLocks noGrp="1"/>
          </p:cNvSpPr>
          <p:nvPr>
            <p:ph type="sldNum" sz="quarter" idx="12"/>
          </p:nvPr>
        </p:nvSpPr>
        <p:spPr/>
        <p:txBody>
          <a:bodyPr/>
          <a:lstStyle/>
          <a:p>
            <a:fld id="{299034FE-CA07-4323-8F4F-1C9B360606B5}" type="slidenum">
              <a:rPr lang="fr-FR" smtClean="0"/>
              <a:t>‹N°›</a:t>
            </a:fld>
            <a:endParaRPr lang="fr-FR"/>
          </a:p>
        </p:txBody>
      </p:sp>
    </p:spTree>
    <p:extLst>
      <p:ext uri="{BB962C8B-B14F-4D97-AF65-F5344CB8AC3E}">
        <p14:creationId xmlns:p14="http://schemas.microsoft.com/office/powerpoint/2010/main" val="35088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EA92B3-7062-0A7C-CF1B-82521D0438F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6297C2F-1EC5-D5B5-9A3C-DCB21A7515F1}"/>
              </a:ext>
            </a:extLst>
          </p:cNvPr>
          <p:cNvSpPr>
            <a:spLocks noGrp="1"/>
          </p:cNvSpPr>
          <p:nvPr>
            <p:ph type="dt" sz="half" idx="10"/>
          </p:nvPr>
        </p:nvSpPr>
        <p:spPr/>
        <p:txBody>
          <a:bodyPr/>
          <a:lstStyle/>
          <a:p>
            <a:fld id="{595C26D2-049A-4841-86DA-26A572906906}" type="datetimeFigureOut">
              <a:rPr lang="fr-FR" smtClean="0"/>
              <a:t>08/04/2025</a:t>
            </a:fld>
            <a:endParaRPr lang="fr-FR"/>
          </a:p>
        </p:txBody>
      </p:sp>
      <p:sp>
        <p:nvSpPr>
          <p:cNvPr id="4" name="Espace réservé du pied de page 3">
            <a:extLst>
              <a:ext uri="{FF2B5EF4-FFF2-40B4-BE49-F238E27FC236}">
                <a16:creationId xmlns:a16="http://schemas.microsoft.com/office/drawing/2014/main" id="{3FFC068B-CC4F-3C48-7319-F1E9A62EC5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CC78059-CD2F-9223-5B6E-9BF34C57F0E5}"/>
              </a:ext>
            </a:extLst>
          </p:cNvPr>
          <p:cNvSpPr>
            <a:spLocks noGrp="1"/>
          </p:cNvSpPr>
          <p:nvPr>
            <p:ph type="sldNum" sz="quarter" idx="12"/>
          </p:nvPr>
        </p:nvSpPr>
        <p:spPr/>
        <p:txBody>
          <a:bodyPr/>
          <a:lstStyle/>
          <a:p>
            <a:fld id="{299034FE-CA07-4323-8F4F-1C9B360606B5}" type="slidenum">
              <a:rPr lang="fr-FR" smtClean="0"/>
              <a:t>‹N°›</a:t>
            </a:fld>
            <a:endParaRPr lang="fr-FR"/>
          </a:p>
        </p:txBody>
      </p:sp>
    </p:spTree>
    <p:extLst>
      <p:ext uri="{BB962C8B-B14F-4D97-AF65-F5344CB8AC3E}">
        <p14:creationId xmlns:p14="http://schemas.microsoft.com/office/powerpoint/2010/main" val="216437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666182E-5B21-E893-A39A-4DB45D5CD43C}"/>
              </a:ext>
            </a:extLst>
          </p:cNvPr>
          <p:cNvSpPr>
            <a:spLocks noGrp="1"/>
          </p:cNvSpPr>
          <p:nvPr>
            <p:ph type="dt" sz="half" idx="10"/>
          </p:nvPr>
        </p:nvSpPr>
        <p:spPr/>
        <p:txBody>
          <a:bodyPr/>
          <a:lstStyle/>
          <a:p>
            <a:fld id="{595C26D2-049A-4841-86DA-26A572906906}" type="datetimeFigureOut">
              <a:rPr lang="fr-FR" smtClean="0"/>
              <a:t>08/04/2025</a:t>
            </a:fld>
            <a:endParaRPr lang="fr-FR"/>
          </a:p>
        </p:txBody>
      </p:sp>
      <p:sp>
        <p:nvSpPr>
          <p:cNvPr id="3" name="Espace réservé du pied de page 2">
            <a:extLst>
              <a:ext uri="{FF2B5EF4-FFF2-40B4-BE49-F238E27FC236}">
                <a16:creationId xmlns:a16="http://schemas.microsoft.com/office/drawing/2014/main" id="{376996DB-09F6-C469-02DB-0F1FE01D7A8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E25CEBC-C94F-15FA-B6DE-18598697A249}"/>
              </a:ext>
            </a:extLst>
          </p:cNvPr>
          <p:cNvSpPr>
            <a:spLocks noGrp="1"/>
          </p:cNvSpPr>
          <p:nvPr>
            <p:ph type="sldNum" sz="quarter" idx="12"/>
          </p:nvPr>
        </p:nvSpPr>
        <p:spPr/>
        <p:txBody>
          <a:bodyPr/>
          <a:lstStyle/>
          <a:p>
            <a:fld id="{299034FE-CA07-4323-8F4F-1C9B360606B5}" type="slidenum">
              <a:rPr lang="fr-FR" smtClean="0"/>
              <a:t>‹N°›</a:t>
            </a:fld>
            <a:endParaRPr lang="fr-FR"/>
          </a:p>
        </p:txBody>
      </p:sp>
    </p:spTree>
    <p:extLst>
      <p:ext uri="{BB962C8B-B14F-4D97-AF65-F5344CB8AC3E}">
        <p14:creationId xmlns:p14="http://schemas.microsoft.com/office/powerpoint/2010/main" val="370865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11A41-1568-47AB-2263-F3C202CD7C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5346488-0F16-4BDA-B92D-A01C11B7A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D21D092-6A82-7380-1C17-A4D94FFFD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C0AB0F6-4D47-1E05-49DF-2B9A7027B855}"/>
              </a:ext>
            </a:extLst>
          </p:cNvPr>
          <p:cNvSpPr>
            <a:spLocks noGrp="1"/>
          </p:cNvSpPr>
          <p:nvPr>
            <p:ph type="dt" sz="half" idx="10"/>
          </p:nvPr>
        </p:nvSpPr>
        <p:spPr/>
        <p:txBody>
          <a:bodyPr/>
          <a:lstStyle/>
          <a:p>
            <a:fld id="{595C26D2-049A-4841-86DA-26A572906906}" type="datetimeFigureOut">
              <a:rPr lang="fr-FR" smtClean="0"/>
              <a:t>08/04/2025</a:t>
            </a:fld>
            <a:endParaRPr lang="fr-FR"/>
          </a:p>
        </p:txBody>
      </p:sp>
      <p:sp>
        <p:nvSpPr>
          <p:cNvPr id="6" name="Espace réservé du pied de page 5">
            <a:extLst>
              <a:ext uri="{FF2B5EF4-FFF2-40B4-BE49-F238E27FC236}">
                <a16:creationId xmlns:a16="http://schemas.microsoft.com/office/drawing/2014/main" id="{41C8F193-1689-8707-D855-45A3D2271E2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A2AEE5-032F-CD6D-DB3B-25E467BB7ED2}"/>
              </a:ext>
            </a:extLst>
          </p:cNvPr>
          <p:cNvSpPr>
            <a:spLocks noGrp="1"/>
          </p:cNvSpPr>
          <p:nvPr>
            <p:ph type="sldNum" sz="quarter" idx="12"/>
          </p:nvPr>
        </p:nvSpPr>
        <p:spPr/>
        <p:txBody>
          <a:bodyPr/>
          <a:lstStyle/>
          <a:p>
            <a:fld id="{299034FE-CA07-4323-8F4F-1C9B360606B5}" type="slidenum">
              <a:rPr lang="fr-FR" smtClean="0"/>
              <a:t>‹N°›</a:t>
            </a:fld>
            <a:endParaRPr lang="fr-FR"/>
          </a:p>
        </p:txBody>
      </p:sp>
    </p:spTree>
    <p:extLst>
      <p:ext uri="{BB962C8B-B14F-4D97-AF65-F5344CB8AC3E}">
        <p14:creationId xmlns:p14="http://schemas.microsoft.com/office/powerpoint/2010/main" val="223274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0A9CA5-2B75-8DA8-4BB2-E26A9626F2D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F1E7E50-2138-4133-377B-2D038CDF12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81A9AA2-4E95-6ED6-83D5-D548B939B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7FB053-8BDD-1881-8676-D250DA2449AF}"/>
              </a:ext>
            </a:extLst>
          </p:cNvPr>
          <p:cNvSpPr>
            <a:spLocks noGrp="1"/>
          </p:cNvSpPr>
          <p:nvPr>
            <p:ph type="dt" sz="half" idx="10"/>
          </p:nvPr>
        </p:nvSpPr>
        <p:spPr/>
        <p:txBody>
          <a:bodyPr/>
          <a:lstStyle/>
          <a:p>
            <a:fld id="{595C26D2-049A-4841-86DA-26A572906906}" type="datetimeFigureOut">
              <a:rPr lang="fr-FR" smtClean="0"/>
              <a:t>08/04/2025</a:t>
            </a:fld>
            <a:endParaRPr lang="fr-FR"/>
          </a:p>
        </p:txBody>
      </p:sp>
      <p:sp>
        <p:nvSpPr>
          <p:cNvPr id="6" name="Espace réservé du pied de page 5">
            <a:extLst>
              <a:ext uri="{FF2B5EF4-FFF2-40B4-BE49-F238E27FC236}">
                <a16:creationId xmlns:a16="http://schemas.microsoft.com/office/drawing/2014/main" id="{52CD1573-58D0-B6C5-535D-80897DBC80B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294B8F2-1514-1B3F-B0DF-FF1804A2DA35}"/>
              </a:ext>
            </a:extLst>
          </p:cNvPr>
          <p:cNvSpPr>
            <a:spLocks noGrp="1"/>
          </p:cNvSpPr>
          <p:nvPr>
            <p:ph type="sldNum" sz="quarter" idx="12"/>
          </p:nvPr>
        </p:nvSpPr>
        <p:spPr/>
        <p:txBody>
          <a:bodyPr/>
          <a:lstStyle/>
          <a:p>
            <a:fld id="{299034FE-CA07-4323-8F4F-1C9B360606B5}" type="slidenum">
              <a:rPr lang="fr-FR" smtClean="0"/>
              <a:t>‹N°›</a:t>
            </a:fld>
            <a:endParaRPr lang="fr-FR"/>
          </a:p>
        </p:txBody>
      </p:sp>
    </p:spTree>
    <p:extLst>
      <p:ext uri="{BB962C8B-B14F-4D97-AF65-F5344CB8AC3E}">
        <p14:creationId xmlns:p14="http://schemas.microsoft.com/office/powerpoint/2010/main" val="315582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E9A14F1-AE80-6E55-2351-1A3A5A34A1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61BBF4E-4EC0-7801-98C9-38E5162738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678E9D-0E9D-7F74-2305-425271DE3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5C26D2-049A-4841-86DA-26A572906906}" type="datetimeFigureOut">
              <a:rPr lang="fr-FR" smtClean="0"/>
              <a:t>08/04/2025</a:t>
            </a:fld>
            <a:endParaRPr lang="fr-FR"/>
          </a:p>
        </p:txBody>
      </p:sp>
      <p:sp>
        <p:nvSpPr>
          <p:cNvPr id="5" name="Espace réservé du pied de page 4">
            <a:extLst>
              <a:ext uri="{FF2B5EF4-FFF2-40B4-BE49-F238E27FC236}">
                <a16:creationId xmlns:a16="http://schemas.microsoft.com/office/drawing/2014/main" id="{E4D8B367-0993-E060-82F2-793DB23BB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9EFF9E-69C8-A9A0-812B-D18C65745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9034FE-CA07-4323-8F4F-1C9B360606B5}" type="slidenum">
              <a:rPr lang="fr-FR" smtClean="0"/>
              <a:t>‹N°›</a:t>
            </a:fld>
            <a:endParaRPr lang="fr-FR"/>
          </a:p>
        </p:txBody>
      </p:sp>
    </p:spTree>
    <p:extLst>
      <p:ext uri="{BB962C8B-B14F-4D97-AF65-F5344CB8AC3E}">
        <p14:creationId xmlns:p14="http://schemas.microsoft.com/office/powerpoint/2010/main" val="122452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png"/></Relationships>
</file>

<file path=ppt/slides/_rels/slide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png"/></Relationships>
</file>

<file path=ppt/slides/_rels/slide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emf"/></Relationships>
</file>

<file path=ppt/slides/_rels/slide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emf"/></Relationships>
</file>

<file path=ppt/slides/_rels/slide10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emf"/></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emf"/></Relationships>
</file>

<file path=ppt/slides/_rels/slide10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3.emf"/></Relationships>
</file>

<file path=ppt/slides/_rels/slide1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emf"/></Relationships>
</file>

<file path=ppt/slides/_rels/slide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emf"/></Relationships>
</file>

<file path=ppt/slides/_rels/slide1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png"/></Relationships>
</file>

<file path=ppt/slides/_rels/slide11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0.e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png"/><Relationship Id="rId4" Type="http://schemas.openxmlformats.org/officeDocument/2006/relationships/image" Target="../media/image57.png"/></Relationships>
</file>

<file path=ppt/slides/_rels/slide1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emf"/><Relationship Id="rId4" Type="http://schemas.openxmlformats.org/officeDocument/2006/relationships/image" Target="../media/image61.emf"/></Relationships>
</file>

<file path=ppt/slides/_rels/slide1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66.emf"/></Relationships>
</file>

<file path=ppt/slides/_rels/slide1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image" Target="../media/image68.emf"/></Relationships>
</file>

<file path=ppt/slides/_rels/slide1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72.emf"/><Relationship Id="rId4" Type="http://schemas.openxmlformats.org/officeDocument/2006/relationships/image" Target="../media/image71.emf"/></Relationships>
</file>

<file path=ppt/slides/_rels/slide1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image" Target="../media/image73.emf"/></Relationships>
</file>

<file path=ppt/slides/_rels/slide1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1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1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9.emf"/></Relationships>
</file>

<file path=ppt/slides/_rels/slide1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emf"/></Relationships>
</file>

<file path=ppt/slides/_rels/slide1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emf"/></Relationships>
</file>

<file path=ppt/slides/_rels/slide1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emf"/></Relationships>
</file>

<file path=ppt/slides/_rels/slide1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emf"/></Relationships>
</file>

<file path=ppt/slides/_rels/slide1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emf"/></Relationships>
</file>

<file path=ppt/slides/_rels/slide1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emf"/></Relationships>
</file>

<file path=ppt/slides/_rels/slide1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emf"/></Relationships>
</file>

<file path=ppt/slides/_rels/slide1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emf"/></Relationships>
</file>

<file path=ppt/slides/_rels/slide1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emf"/></Relationships>
</file>

<file path=ppt/slides/_rels/slide1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emf"/></Relationships>
</file>

<file path=ppt/slides/_rels/slide1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emf"/></Relationships>
</file>

<file path=ppt/slides/_rels/slide1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emf"/></Relationships>
</file>

<file path=ppt/slides/_rels/slide1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emf"/></Relationships>
</file>

<file path=ppt/slides/_rels/slide1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emf"/></Relationships>
</file>

<file path=ppt/slides/_rels/slide1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111.emf"/><Relationship Id="rId4" Type="http://schemas.openxmlformats.org/officeDocument/2006/relationships/image" Target="../media/image11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113.emf"/><Relationship Id="rId4" Type="http://schemas.openxmlformats.org/officeDocument/2006/relationships/image" Target="../media/image112.png"/></Relationships>
</file>

<file path=ppt/slides/_rels/slide1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emf"/></Relationships>
</file>

<file path=ppt/slides/_rels/slide1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emf"/></Relationships>
</file>

<file path=ppt/slides/_rels/slide1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118.emf"/></Relationships>
</file>

<file path=ppt/slides/_rels/slide1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3.emf"/><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122.emf"/><Relationship Id="rId5" Type="http://schemas.openxmlformats.org/officeDocument/2006/relationships/image" Target="../media/image121.emf"/><Relationship Id="rId4" Type="http://schemas.openxmlformats.org/officeDocument/2006/relationships/image" Target="../media/image120.emf"/></Relationships>
</file>

<file path=ppt/slides/_rels/slide1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7.emf"/><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126.emf"/><Relationship Id="rId5" Type="http://schemas.openxmlformats.org/officeDocument/2006/relationships/image" Target="../media/image125.emf"/><Relationship Id="rId4" Type="http://schemas.openxmlformats.org/officeDocument/2006/relationships/image" Target="../media/image124.emf"/></Relationships>
</file>

<file path=ppt/slides/_rels/slide1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1.emf"/><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130.emf"/><Relationship Id="rId5" Type="http://schemas.openxmlformats.org/officeDocument/2006/relationships/image" Target="../media/image129.emf"/><Relationship Id="rId4" Type="http://schemas.openxmlformats.org/officeDocument/2006/relationships/image" Target="../media/image128.emf"/></Relationships>
</file>

<file path=ppt/slides/_rels/slide1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png"/></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png"/></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png"/></Relationships>
</file>

<file path=ppt/slides/_rels/slide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80335-1255-9E00-5188-D6573FDE6A83}"/>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5139F003-4E97-96E8-9A27-D118AEF57B18}"/>
              </a:ext>
            </a:extLst>
          </p:cNvPr>
          <p:cNvPicPr>
            <a:picLocks noGrp="1" noRot="1" noChangeAspect="1" noMove="1" noResize="1" noEditPoints="1" noAdjustHandles="1" noChangeArrowheads="1" noChangeShapeType="1" noCrop="1"/>
          </p:cNvPicPr>
          <p:nvPr/>
        </p:nvPicPr>
        <p:blipFill>
          <a:blip r:embed="rId3"/>
          <a:stretch>
            <a:fillRect/>
          </a:stretch>
        </p:blipFill>
        <p:spPr>
          <a:xfrm rot="5400000">
            <a:off x="7303524" y="1969523"/>
            <a:ext cx="6857998" cy="2918955"/>
          </a:xfrm>
          <a:prstGeom prst="rect">
            <a:avLst/>
          </a:prstGeom>
        </p:spPr>
      </p:pic>
      <p:sp>
        <p:nvSpPr>
          <p:cNvPr id="2" name="ZoneTexte 1">
            <a:extLst>
              <a:ext uri="{FF2B5EF4-FFF2-40B4-BE49-F238E27FC236}">
                <a16:creationId xmlns:a16="http://schemas.microsoft.com/office/drawing/2014/main" id="{117A1595-A971-DF3E-299E-1D16CD9C370E}"/>
              </a:ext>
            </a:extLst>
          </p:cNvPr>
          <p:cNvSpPr txBox="1">
            <a:spLocks/>
          </p:cNvSpPr>
          <p:nvPr/>
        </p:nvSpPr>
        <p:spPr>
          <a:xfrm>
            <a:off x="1516950" y="2721114"/>
            <a:ext cx="6706451" cy="707886"/>
          </a:xfrm>
          <a:prstGeom prst="rect">
            <a:avLst/>
          </a:prstGeom>
          <a:noFill/>
        </p:spPr>
        <p:txBody>
          <a:bodyPr wrap="none" rtlCol="0">
            <a:spAutoFit/>
          </a:bodyPr>
          <a:lstStyle/>
          <a:p>
            <a:r>
              <a:rPr lang="fr-FR" sz="4000" b="1"/>
              <a:t>CONSEIL COMMUNAUTAIRE</a:t>
            </a:r>
          </a:p>
        </p:txBody>
      </p:sp>
      <p:sp>
        <p:nvSpPr>
          <p:cNvPr id="12" name="ZoneTexte 11">
            <a:extLst>
              <a:ext uri="{FF2B5EF4-FFF2-40B4-BE49-F238E27FC236}">
                <a16:creationId xmlns:a16="http://schemas.microsoft.com/office/drawing/2014/main" id="{F0C4C33C-2912-CB53-F6B3-184D3370E66F}"/>
              </a:ext>
            </a:extLst>
          </p:cNvPr>
          <p:cNvSpPr txBox="1">
            <a:spLocks/>
          </p:cNvSpPr>
          <p:nvPr/>
        </p:nvSpPr>
        <p:spPr>
          <a:xfrm>
            <a:off x="1516950" y="3429000"/>
            <a:ext cx="5810950" cy="523220"/>
          </a:xfrm>
          <a:prstGeom prst="rect">
            <a:avLst/>
          </a:prstGeom>
          <a:noFill/>
        </p:spPr>
        <p:txBody>
          <a:bodyPr wrap="square" rtlCol="0">
            <a:spAutoFit/>
          </a:bodyPr>
          <a:lstStyle/>
          <a:p>
            <a:r>
              <a:rPr lang="fr-FR" sz="2800" b="1" dirty="0">
                <a:ea typeface="Calibri" panose="020F0502020204030204" pitchFamily="34" charset="0"/>
                <a:cs typeface="Times New Roman" panose="02020603050405020304" pitchFamily="18" charset="0"/>
              </a:rPr>
              <a:t>10 avril </a:t>
            </a:r>
            <a:r>
              <a:rPr lang="fr-FR" sz="2800" b="1" dirty="0">
                <a:effectLst/>
                <a:ea typeface="Calibri" panose="020F0502020204030204" pitchFamily="34" charset="0"/>
                <a:cs typeface="Times New Roman" panose="02020603050405020304" pitchFamily="18" charset="0"/>
              </a:rPr>
              <a:t>2025</a:t>
            </a:r>
            <a:endParaRPr lang="fr-FR" sz="2800" b="1" dirty="0"/>
          </a:p>
        </p:txBody>
      </p:sp>
      <p:pic>
        <p:nvPicPr>
          <p:cNvPr id="15" name="Image 14" descr="Une image contenant Graphique, symbole, conception&#10;&#10;Description générée automatiquement">
            <a:extLst>
              <a:ext uri="{FF2B5EF4-FFF2-40B4-BE49-F238E27FC236}">
                <a16:creationId xmlns:a16="http://schemas.microsoft.com/office/drawing/2014/main" id="{7FD5EC38-9B07-F118-02D7-D3E5054F6AA9}"/>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
        <p:nvSpPr>
          <p:cNvPr id="4" name="ZoneTexte 3">
            <a:extLst>
              <a:ext uri="{FF2B5EF4-FFF2-40B4-BE49-F238E27FC236}">
                <a16:creationId xmlns:a16="http://schemas.microsoft.com/office/drawing/2014/main" id="{827EA4DE-0D54-1D45-7503-88604D6EEC30}"/>
              </a:ext>
            </a:extLst>
          </p:cNvPr>
          <p:cNvSpPr txBox="1">
            <a:spLocks/>
          </p:cNvSpPr>
          <p:nvPr/>
        </p:nvSpPr>
        <p:spPr>
          <a:xfrm>
            <a:off x="1516950" y="4514850"/>
            <a:ext cx="5810950" cy="369332"/>
          </a:xfrm>
          <a:prstGeom prst="rect">
            <a:avLst/>
          </a:prstGeom>
          <a:noFill/>
        </p:spPr>
        <p:txBody>
          <a:bodyPr wrap="square" rtlCol="0">
            <a:spAutoFit/>
          </a:bodyPr>
          <a:lstStyle/>
          <a:p>
            <a:r>
              <a:rPr lang="fr-FR" b="1" dirty="0">
                <a:effectLst/>
                <a:ea typeface="Calibri" panose="020F0502020204030204" pitchFamily="34" charset="0"/>
                <a:cs typeface="Times New Roman" panose="02020603050405020304" pitchFamily="18" charset="0"/>
              </a:rPr>
              <a:t>Secrétaire de séance : M. Jean-Louis LUC</a:t>
            </a:r>
            <a:endParaRPr lang="fr-FR" b="1" dirty="0"/>
          </a:p>
        </p:txBody>
      </p:sp>
    </p:spTree>
    <p:extLst>
      <p:ext uri="{BB962C8B-B14F-4D97-AF65-F5344CB8AC3E}">
        <p14:creationId xmlns:p14="http://schemas.microsoft.com/office/powerpoint/2010/main" val="228926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15845-7900-7595-F518-FA3ADD74873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A7C9A650-EF0C-52AA-D384-550CF858E80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1676AC8A-05E1-CE7F-5D1A-2DDBE7483F99}"/>
              </a:ext>
            </a:extLst>
          </p:cNvPr>
          <p:cNvSpPr txBox="1">
            <a:spLocks noGrp="1" noRot="1" noMove="1" noResize="1" noEditPoints="1" noAdjustHandles="1" noChangeArrowheads="1" noChangeShapeType="1"/>
          </p:cNvSpPr>
          <p:nvPr/>
        </p:nvSpPr>
        <p:spPr>
          <a:xfrm>
            <a:off x="843396" y="1589809"/>
            <a:ext cx="10505209" cy="5186035"/>
          </a:xfrm>
          <a:prstGeom prst="rect">
            <a:avLst/>
          </a:prstGeom>
          <a:noFill/>
        </p:spPr>
        <p:txBody>
          <a:bodyPr wrap="square" rtlCol="0">
            <a:spAutoFit/>
          </a:bodyPr>
          <a:lstStyle/>
          <a:p>
            <a:pPr marL="285750" indent="-285750">
              <a:buFont typeface="Arial" panose="020B0604020202020204" pitchFamily="34" charset="0"/>
              <a:buChar char="•"/>
            </a:pPr>
            <a:r>
              <a:rPr lang="fr-FR" dirty="0"/>
              <a:t>En application de la loi n°2014-873 du 4 août 2014 pour l’égalité réelle entre les femmes et les hommes (articles 61 et 77 de la loi), les communes et EPCI de plus de 20 000 habitants doivent présenter à l’assemblée délibérante un </a:t>
            </a:r>
            <a:r>
              <a:rPr lang="fr-FR" b="1" dirty="0"/>
              <a:t>rapport annuel en matière d’égalité entre les femmes et les hommes</a:t>
            </a:r>
            <a:r>
              <a:rPr lang="fr-FR" dirty="0"/>
              <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Cette présentation a lieu préalablement aux débats sur le projet de budget.</a:t>
            </a:r>
          </a:p>
          <a:p>
            <a:pPr marL="285750" indent="-285750">
              <a:buFont typeface="Arial" panose="020B0604020202020204" pitchFamily="34" charset="0"/>
              <a:buChar char="•"/>
            </a:pPr>
            <a:endParaRPr lang="fr-FR" dirty="0"/>
          </a:p>
          <a:p>
            <a:pPr marL="285750" indent="-285750">
              <a:spcAft>
                <a:spcPts val="600"/>
              </a:spcAft>
              <a:buFont typeface="Arial" panose="020B0604020202020204" pitchFamily="34" charset="0"/>
              <a:buChar char="•"/>
            </a:pPr>
            <a:r>
              <a:rPr lang="fr-FR" dirty="0"/>
              <a:t>Les objectifs d’Yvetot Normandie dans ce domaine sont :</a:t>
            </a:r>
          </a:p>
          <a:p>
            <a:pPr marL="742950" lvl="1" indent="-285750">
              <a:spcAft>
                <a:spcPts val="600"/>
              </a:spcAft>
              <a:buFont typeface="Arial" panose="020B0604020202020204" pitchFamily="34" charset="0"/>
              <a:buChar char="•"/>
            </a:pPr>
            <a:r>
              <a:rPr lang="fr-FR" dirty="0"/>
              <a:t>Renforcer l'égalité professionnelle femmes hommes ;</a:t>
            </a:r>
          </a:p>
          <a:p>
            <a:pPr marL="742950" lvl="1" indent="-285750">
              <a:spcAft>
                <a:spcPts val="600"/>
              </a:spcAft>
              <a:buFont typeface="Arial" panose="020B0604020202020204" pitchFamily="34" charset="0"/>
              <a:buChar char="•"/>
            </a:pPr>
            <a:r>
              <a:rPr lang="fr-FR" dirty="0"/>
              <a:t>Evaluer, prévenir et traiter les écarts de rémunération entre les femmes et les hommes ;</a:t>
            </a:r>
          </a:p>
          <a:p>
            <a:pPr marL="742950" lvl="1" indent="-285750">
              <a:spcAft>
                <a:spcPts val="600"/>
              </a:spcAft>
              <a:buFont typeface="Arial" panose="020B0604020202020204" pitchFamily="34" charset="0"/>
              <a:buChar char="•"/>
            </a:pPr>
            <a:r>
              <a:rPr lang="fr-FR" dirty="0"/>
              <a:t>Garantir leur égal accès aux corps, cadres d’emplois, grades et emplois de la fonction publique ;</a:t>
            </a:r>
          </a:p>
          <a:p>
            <a:pPr marL="742950" lvl="1" indent="-285750">
              <a:spcAft>
                <a:spcPts val="600"/>
              </a:spcAft>
              <a:buFont typeface="Arial" panose="020B0604020202020204" pitchFamily="34" charset="0"/>
              <a:buChar char="•"/>
            </a:pPr>
            <a:r>
              <a:rPr lang="fr-FR" dirty="0"/>
              <a:t>Favoriser l’articulation entre activité professionnelle et vie personnelle et familiale ;</a:t>
            </a:r>
          </a:p>
          <a:p>
            <a:pPr marL="742950" lvl="1" indent="-285750">
              <a:buFont typeface="Arial" panose="020B0604020202020204" pitchFamily="34" charset="0"/>
              <a:buChar char="•"/>
            </a:pPr>
            <a:r>
              <a:rPr lang="fr-FR" dirty="0"/>
              <a:t>Prévenir et traiter les discriminations, les actes de violence, de harcèlement moral ou sexuel ainsi que les agissements sexistes.</a:t>
            </a:r>
          </a:p>
          <a:p>
            <a:pPr marL="285750" indent="-285750">
              <a:buFont typeface="Arial" panose="020B0604020202020204" pitchFamily="34" charset="0"/>
              <a:buChar char="•"/>
            </a:pPr>
            <a:endParaRPr lang="fr-FR" dirty="0"/>
          </a:p>
          <a:p>
            <a:r>
              <a:rPr lang="fr-FR" sz="2000" b="1" u="sng" dirty="0"/>
              <a:t>Il est proposé</a:t>
            </a:r>
            <a:r>
              <a:rPr lang="fr-FR" dirty="0"/>
              <a:t> de prendre acte de la présentation du rapport égalité femmes-hommes réalisé en 2024.</a:t>
            </a:r>
          </a:p>
          <a:p>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24694F2E-87AD-C869-DB85-22E9AE4D147D}"/>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846970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969D1-6B8E-311B-296F-BB0A03D3F7DE}"/>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EAF9B63-F4BB-2224-3CAF-7CED329F2A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E21F8651-3C4B-70BB-DE17-8C441490ECC5}"/>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69268A2C-9054-F95D-B409-F84C497E65F3}"/>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5B5E51A9-9B12-DD1F-8564-7E6EB358A899}"/>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5EB78A69-E13B-AFCC-3289-573B19A9BEA4}"/>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des ordures ménagères – Recettes de fonctionnement</a:t>
            </a:r>
          </a:p>
        </p:txBody>
      </p:sp>
      <p:sp>
        <p:nvSpPr>
          <p:cNvPr id="3" name="Espace réservé du pied de page 2">
            <a:extLst>
              <a:ext uri="{FF2B5EF4-FFF2-40B4-BE49-F238E27FC236}">
                <a16:creationId xmlns:a16="http://schemas.microsoft.com/office/drawing/2014/main" id="{87E72606-EBC6-264F-1610-85D7495F61B1}"/>
              </a:ext>
            </a:extLst>
          </p:cNvPr>
          <p:cNvSpPr>
            <a:spLocks noGrp="1"/>
          </p:cNvSpPr>
          <p:nvPr>
            <p:ph type="ftr" sz="quarter" idx="11"/>
          </p:nvPr>
        </p:nvSpPr>
        <p:spPr/>
        <p:txBody>
          <a:bodyPr/>
          <a:lstStyle/>
          <a:p>
            <a:fld id="{0DE6609D-FCC9-47B4-BA14-0E383965CA98}" type="slidenum">
              <a:rPr lang="fr-FR" smtClean="0"/>
              <a:t>100</a:t>
            </a:fld>
            <a:endParaRPr lang="fr-FR" dirty="0"/>
          </a:p>
        </p:txBody>
      </p:sp>
      <p:sp>
        <p:nvSpPr>
          <p:cNvPr id="4" name="Espace réservé du numéro de diapositive 3">
            <a:extLst>
              <a:ext uri="{FF2B5EF4-FFF2-40B4-BE49-F238E27FC236}">
                <a16:creationId xmlns:a16="http://schemas.microsoft.com/office/drawing/2014/main" id="{26080E3D-F63F-F10C-31DD-65D4902AD14B}"/>
              </a:ext>
            </a:extLst>
          </p:cNvPr>
          <p:cNvSpPr>
            <a:spLocks noGrp="1"/>
          </p:cNvSpPr>
          <p:nvPr>
            <p:ph type="sldNum" sz="quarter" idx="12"/>
          </p:nvPr>
        </p:nvSpPr>
        <p:spPr/>
        <p:txBody>
          <a:bodyPr/>
          <a:lstStyle/>
          <a:p>
            <a:fld id="{F235458D-0C39-4FB1-9C4D-2BF0EF83C4C0}" type="slidenum">
              <a:rPr lang="fr-FR" smtClean="0"/>
              <a:t>100</a:t>
            </a:fld>
            <a:endParaRPr lang="fr-FR" dirty="0"/>
          </a:p>
        </p:txBody>
      </p:sp>
      <p:pic>
        <p:nvPicPr>
          <p:cNvPr id="12" name="Image 11">
            <a:extLst>
              <a:ext uri="{FF2B5EF4-FFF2-40B4-BE49-F238E27FC236}">
                <a16:creationId xmlns:a16="http://schemas.microsoft.com/office/drawing/2014/main" id="{4A24EAE9-C242-0D7D-D9DF-3CE38854F7D8}"/>
              </a:ext>
            </a:extLst>
          </p:cNvPr>
          <p:cNvPicPr>
            <a:picLocks noChangeAspect="1"/>
          </p:cNvPicPr>
          <p:nvPr/>
        </p:nvPicPr>
        <p:blipFill>
          <a:blip r:embed="rId4"/>
          <a:stretch>
            <a:fillRect/>
          </a:stretch>
        </p:blipFill>
        <p:spPr>
          <a:xfrm>
            <a:off x="4009338" y="3248869"/>
            <a:ext cx="4794419" cy="2881752"/>
          </a:xfrm>
          <a:prstGeom prst="rect">
            <a:avLst/>
          </a:prstGeom>
        </p:spPr>
      </p:pic>
      <p:pic>
        <p:nvPicPr>
          <p:cNvPr id="15" name="Image 14">
            <a:extLst>
              <a:ext uri="{FF2B5EF4-FFF2-40B4-BE49-F238E27FC236}">
                <a16:creationId xmlns:a16="http://schemas.microsoft.com/office/drawing/2014/main" id="{101F57C2-8138-F53F-349B-93F616FD26B7}"/>
              </a:ext>
            </a:extLst>
          </p:cNvPr>
          <p:cNvPicPr>
            <a:picLocks noChangeAspect="1"/>
          </p:cNvPicPr>
          <p:nvPr/>
        </p:nvPicPr>
        <p:blipFill>
          <a:blip r:embed="rId5"/>
          <a:stretch>
            <a:fillRect/>
          </a:stretch>
        </p:blipFill>
        <p:spPr>
          <a:xfrm>
            <a:off x="2991834" y="979825"/>
            <a:ext cx="6829425" cy="1981200"/>
          </a:xfrm>
          <a:prstGeom prst="rect">
            <a:avLst/>
          </a:prstGeom>
        </p:spPr>
      </p:pic>
    </p:spTree>
    <p:extLst>
      <p:ext uri="{BB962C8B-B14F-4D97-AF65-F5344CB8AC3E}">
        <p14:creationId xmlns:p14="http://schemas.microsoft.com/office/powerpoint/2010/main" val="34400817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F9DF1-80FB-23B1-9AF2-73452FD2D8FD}"/>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E9E3FB77-E9A2-6CE8-2A16-E2BAF192D6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A9854E51-7B44-9BAE-3768-2E8DD0CC62E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0A05C309-93A8-B1C0-938A-605BDA1D361C}"/>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4310C9D2-0353-763B-FFC9-8B733034A8BA}"/>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7F44FD59-2776-B197-5C55-8011B59DFE3D}"/>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des ordures ménagères – Dépenses de fonctionnement</a:t>
            </a:r>
          </a:p>
        </p:txBody>
      </p:sp>
      <p:sp>
        <p:nvSpPr>
          <p:cNvPr id="3" name="Espace réservé du pied de page 2">
            <a:extLst>
              <a:ext uri="{FF2B5EF4-FFF2-40B4-BE49-F238E27FC236}">
                <a16:creationId xmlns:a16="http://schemas.microsoft.com/office/drawing/2014/main" id="{3F892316-4C56-DFEF-AEA6-A837CCE57ADB}"/>
              </a:ext>
            </a:extLst>
          </p:cNvPr>
          <p:cNvSpPr>
            <a:spLocks noGrp="1"/>
          </p:cNvSpPr>
          <p:nvPr>
            <p:ph type="ftr" sz="quarter" idx="11"/>
          </p:nvPr>
        </p:nvSpPr>
        <p:spPr/>
        <p:txBody>
          <a:bodyPr/>
          <a:lstStyle/>
          <a:p>
            <a:fld id="{0DE6609D-FCC9-47B4-BA14-0E383965CA98}" type="slidenum">
              <a:rPr lang="fr-FR" smtClean="0"/>
              <a:t>101</a:t>
            </a:fld>
            <a:endParaRPr lang="fr-FR" dirty="0"/>
          </a:p>
        </p:txBody>
      </p:sp>
      <p:sp>
        <p:nvSpPr>
          <p:cNvPr id="4" name="Espace réservé du numéro de diapositive 3">
            <a:extLst>
              <a:ext uri="{FF2B5EF4-FFF2-40B4-BE49-F238E27FC236}">
                <a16:creationId xmlns:a16="http://schemas.microsoft.com/office/drawing/2014/main" id="{49B9ED9E-E857-A562-D1BC-77A001A6252A}"/>
              </a:ext>
            </a:extLst>
          </p:cNvPr>
          <p:cNvSpPr>
            <a:spLocks noGrp="1"/>
          </p:cNvSpPr>
          <p:nvPr>
            <p:ph type="sldNum" sz="quarter" idx="12"/>
          </p:nvPr>
        </p:nvSpPr>
        <p:spPr/>
        <p:txBody>
          <a:bodyPr/>
          <a:lstStyle/>
          <a:p>
            <a:fld id="{F235458D-0C39-4FB1-9C4D-2BF0EF83C4C0}" type="slidenum">
              <a:rPr lang="fr-FR" smtClean="0"/>
              <a:t>101</a:t>
            </a:fld>
            <a:endParaRPr lang="fr-FR" dirty="0"/>
          </a:p>
        </p:txBody>
      </p:sp>
      <p:pic>
        <p:nvPicPr>
          <p:cNvPr id="7" name="Image 6">
            <a:extLst>
              <a:ext uri="{FF2B5EF4-FFF2-40B4-BE49-F238E27FC236}">
                <a16:creationId xmlns:a16="http://schemas.microsoft.com/office/drawing/2014/main" id="{271AAD16-84B4-A0C4-3C87-276AF10AE5D0}"/>
              </a:ext>
            </a:extLst>
          </p:cNvPr>
          <p:cNvPicPr>
            <a:picLocks noChangeAspect="1"/>
          </p:cNvPicPr>
          <p:nvPr/>
        </p:nvPicPr>
        <p:blipFill>
          <a:blip r:embed="rId4"/>
          <a:stretch>
            <a:fillRect/>
          </a:stretch>
        </p:blipFill>
        <p:spPr>
          <a:xfrm>
            <a:off x="4114249" y="3417464"/>
            <a:ext cx="4584589" cy="2755631"/>
          </a:xfrm>
          <a:prstGeom prst="rect">
            <a:avLst/>
          </a:prstGeom>
        </p:spPr>
      </p:pic>
      <p:pic>
        <p:nvPicPr>
          <p:cNvPr id="12" name="Image 11">
            <a:extLst>
              <a:ext uri="{FF2B5EF4-FFF2-40B4-BE49-F238E27FC236}">
                <a16:creationId xmlns:a16="http://schemas.microsoft.com/office/drawing/2014/main" id="{19AD6C64-708B-B05D-1D66-58F4DE9C6304}"/>
              </a:ext>
            </a:extLst>
          </p:cNvPr>
          <p:cNvPicPr>
            <a:picLocks noChangeAspect="1"/>
          </p:cNvPicPr>
          <p:nvPr/>
        </p:nvPicPr>
        <p:blipFill>
          <a:blip r:embed="rId5"/>
          <a:stretch>
            <a:fillRect/>
          </a:stretch>
        </p:blipFill>
        <p:spPr>
          <a:xfrm>
            <a:off x="2991830" y="822290"/>
            <a:ext cx="6829425" cy="2552700"/>
          </a:xfrm>
          <a:prstGeom prst="rect">
            <a:avLst/>
          </a:prstGeom>
        </p:spPr>
      </p:pic>
    </p:spTree>
    <p:extLst>
      <p:ext uri="{BB962C8B-B14F-4D97-AF65-F5344CB8AC3E}">
        <p14:creationId xmlns:p14="http://schemas.microsoft.com/office/powerpoint/2010/main" val="36757078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92080-11AF-4EA1-10C8-B9BD4E8C6555}"/>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89300DF6-2A86-F88A-683A-6C11893655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297A5639-6470-8284-D185-51A966B42542}"/>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DC73A68F-56D6-EC31-2251-CECB39C5CF28}"/>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48DF512-E1CA-AE7E-CA45-67C0B0E86E7D}"/>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11E49EE2-1C9B-2928-51C1-55C61A5D6560}"/>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des ordures ménagères – Dépenses d’investissement</a:t>
            </a:r>
          </a:p>
        </p:txBody>
      </p:sp>
      <p:sp>
        <p:nvSpPr>
          <p:cNvPr id="3" name="Espace réservé du pied de page 2">
            <a:extLst>
              <a:ext uri="{FF2B5EF4-FFF2-40B4-BE49-F238E27FC236}">
                <a16:creationId xmlns:a16="http://schemas.microsoft.com/office/drawing/2014/main" id="{EECC2E6F-F596-A458-88DD-9A115C844F94}"/>
              </a:ext>
            </a:extLst>
          </p:cNvPr>
          <p:cNvSpPr>
            <a:spLocks noGrp="1"/>
          </p:cNvSpPr>
          <p:nvPr>
            <p:ph type="ftr" sz="quarter" idx="11"/>
          </p:nvPr>
        </p:nvSpPr>
        <p:spPr/>
        <p:txBody>
          <a:bodyPr/>
          <a:lstStyle/>
          <a:p>
            <a:fld id="{0DE6609D-FCC9-47B4-BA14-0E383965CA98}" type="slidenum">
              <a:rPr lang="fr-FR" smtClean="0"/>
              <a:t>102</a:t>
            </a:fld>
            <a:endParaRPr lang="fr-FR" dirty="0"/>
          </a:p>
        </p:txBody>
      </p:sp>
      <p:sp>
        <p:nvSpPr>
          <p:cNvPr id="4" name="Espace réservé du numéro de diapositive 3">
            <a:extLst>
              <a:ext uri="{FF2B5EF4-FFF2-40B4-BE49-F238E27FC236}">
                <a16:creationId xmlns:a16="http://schemas.microsoft.com/office/drawing/2014/main" id="{DB80894F-1F2D-8DC2-EB45-07163C93465C}"/>
              </a:ext>
            </a:extLst>
          </p:cNvPr>
          <p:cNvSpPr>
            <a:spLocks noGrp="1"/>
          </p:cNvSpPr>
          <p:nvPr>
            <p:ph type="sldNum" sz="quarter" idx="12"/>
          </p:nvPr>
        </p:nvSpPr>
        <p:spPr/>
        <p:txBody>
          <a:bodyPr/>
          <a:lstStyle/>
          <a:p>
            <a:fld id="{F235458D-0C39-4FB1-9C4D-2BF0EF83C4C0}" type="slidenum">
              <a:rPr lang="fr-FR" smtClean="0"/>
              <a:t>102</a:t>
            </a:fld>
            <a:endParaRPr lang="fr-FR" dirty="0"/>
          </a:p>
        </p:txBody>
      </p:sp>
      <p:pic>
        <p:nvPicPr>
          <p:cNvPr id="7" name="Image 6">
            <a:extLst>
              <a:ext uri="{FF2B5EF4-FFF2-40B4-BE49-F238E27FC236}">
                <a16:creationId xmlns:a16="http://schemas.microsoft.com/office/drawing/2014/main" id="{0BF5EAB8-E0EE-7023-9B28-890726DE3F71}"/>
              </a:ext>
            </a:extLst>
          </p:cNvPr>
          <p:cNvPicPr>
            <a:picLocks noChangeAspect="1"/>
          </p:cNvPicPr>
          <p:nvPr/>
        </p:nvPicPr>
        <p:blipFill>
          <a:blip r:embed="rId4"/>
          <a:stretch>
            <a:fillRect/>
          </a:stretch>
        </p:blipFill>
        <p:spPr>
          <a:xfrm>
            <a:off x="3010885" y="1114257"/>
            <a:ext cx="6829425" cy="1790700"/>
          </a:xfrm>
          <a:prstGeom prst="rect">
            <a:avLst/>
          </a:prstGeom>
        </p:spPr>
      </p:pic>
      <p:pic>
        <p:nvPicPr>
          <p:cNvPr id="10" name="Image 9">
            <a:extLst>
              <a:ext uri="{FF2B5EF4-FFF2-40B4-BE49-F238E27FC236}">
                <a16:creationId xmlns:a16="http://schemas.microsoft.com/office/drawing/2014/main" id="{3F69A1F0-F4C7-1127-3ACD-F82C161249ED}"/>
              </a:ext>
            </a:extLst>
          </p:cNvPr>
          <p:cNvPicPr>
            <a:picLocks noChangeAspect="1"/>
          </p:cNvPicPr>
          <p:nvPr/>
        </p:nvPicPr>
        <p:blipFill>
          <a:blip r:embed="rId5"/>
          <a:stretch>
            <a:fillRect/>
          </a:stretch>
        </p:blipFill>
        <p:spPr>
          <a:xfrm>
            <a:off x="3993316" y="3229605"/>
            <a:ext cx="4826468" cy="2901016"/>
          </a:xfrm>
          <a:prstGeom prst="rect">
            <a:avLst/>
          </a:prstGeom>
        </p:spPr>
      </p:pic>
    </p:spTree>
    <p:extLst>
      <p:ext uri="{BB962C8B-B14F-4D97-AF65-F5344CB8AC3E}">
        <p14:creationId xmlns:p14="http://schemas.microsoft.com/office/powerpoint/2010/main" val="3571877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73415-DAE2-5979-02F7-15EEF30CE0A6}"/>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A13DEB99-DDC4-84DE-6894-457C4C24D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6D89B842-A4EB-C570-F59E-FCF6257CF682}"/>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1484B6F6-EA24-87FD-7CC1-D1589580EF04}"/>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D68776E8-38D9-44C2-11FF-F7575BF961B9}"/>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FF24D3E4-FF16-388C-C5B3-ABB1D98FF877}"/>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des ordures ménagères – Recettes d’investissement</a:t>
            </a:r>
          </a:p>
        </p:txBody>
      </p:sp>
      <p:sp>
        <p:nvSpPr>
          <p:cNvPr id="3" name="Espace réservé du pied de page 2">
            <a:extLst>
              <a:ext uri="{FF2B5EF4-FFF2-40B4-BE49-F238E27FC236}">
                <a16:creationId xmlns:a16="http://schemas.microsoft.com/office/drawing/2014/main" id="{028260B7-C070-E859-8FCC-A8B35BB1D0D0}"/>
              </a:ext>
            </a:extLst>
          </p:cNvPr>
          <p:cNvSpPr>
            <a:spLocks noGrp="1"/>
          </p:cNvSpPr>
          <p:nvPr>
            <p:ph type="ftr" sz="quarter" idx="11"/>
          </p:nvPr>
        </p:nvSpPr>
        <p:spPr/>
        <p:txBody>
          <a:bodyPr/>
          <a:lstStyle/>
          <a:p>
            <a:fld id="{0DE6609D-FCC9-47B4-BA14-0E383965CA98}" type="slidenum">
              <a:rPr lang="fr-FR" smtClean="0"/>
              <a:t>103</a:t>
            </a:fld>
            <a:endParaRPr lang="fr-FR" dirty="0"/>
          </a:p>
        </p:txBody>
      </p:sp>
      <p:sp>
        <p:nvSpPr>
          <p:cNvPr id="4" name="Espace réservé du numéro de diapositive 3">
            <a:extLst>
              <a:ext uri="{FF2B5EF4-FFF2-40B4-BE49-F238E27FC236}">
                <a16:creationId xmlns:a16="http://schemas.microsoft.com/office/drawing/2014/main" id="{93A92CB2-5061-7924-F901-2F50DCAAED35}"/>
              </a:ext>
            </a:extLst>
          </p:cNvPr>
          <p:cNvSpPr>
            <a:spLocks noGrp="1"/>
          </p:cNvSpPr>
          <p:nvPr>
            <p:ph type="sldNum" sz="quarter" idx="12"/>
          </p:nvPr>
        </p:nvSpPr>
        <p:spPr/>
        <p:txBody>
          <a:bodyPr/>
          <a:lstStyle/>
          <a:p>
            <a:fld id="{F235458D-0C39-4FB1-9C4D-2BF0EF83C4C0}" type="slidenum">
              <a:rPr lang="fr-FR" smtClean="0"/>
              <a:t>103</a:t>
            </a:fld>
            <a:endParaRPr lang="fr-FR" dirty="0"/>
          </a:p>
        </p:txBody>
      </p:sp>
      <p:pic>
        <p:nvPicPr>
          <p:cNvPr id="11" name="Image 10">
            <a:extLst>
              <a:ext uri="{FF2B5EF4-FFF2-40B4-BE49-F238E27FC236}">
                <a16:creationId xmlns:a16="http://schemas.microsoft.com/office/drawing/2014/main" id="{DBEF7A49-6646-B166-CDD2-B9F47C5F3595}"/>
              </a:ext>
            </a:extLst>
          </p:cNvPr>
          <p:cNvPicPr>
            <a:picLocks noChangeAspect="1"/>
          </p:cNvPicPr>
          <p:nvPr/>
        </p:nvPicPr>
        <p:blipFill>
          <a:blip r:embed="rId4"/>
          <a:stretch>
            <a:fillRect/>
          </a:stretch>
        </p:blipFill>
        <p:spPr>
          <a:xfrm>
            <a:off x="2991836" y="1286512"/>
            <a:ext cx="6829425" cy="1219200"/>
          </a:xfrm>
          <a:prstGeom prst="rect">
            <a:avLst/>
          </a:prstGeom>
        </p:spPr>
      </p:pic>
      <p:pic>
        <p:nvPicPr>
          <p:cNvPr id="12" name="Image 11">
            <a:extLst>
              <a:ext uri="{FF2B5EF4-FFF2-40B4-BE49-F238E27FC236}">
                <a16:creationId xmlns:a16="http://schemas.microsoft.com/office/drawing/2014/main" id="{59D5CF37-B6D5-D6D0-17F9-42B88DEF6254}"/>
              </a:ext>
            </a:extLst>
          </p:cNvPr>
          <p:cNvPicPr>
            <a:picLocks noChangeAspect="1"/>
          </p:cNvPicPr>
          <p:nvPr/>
        </p:nvPicPr>
        <p:blipFill>
          <a:blip r:embed="rId5"/>
          <a:stretch>
            <a:fillRect/>
          </a:stretch>
        </p:blipFill>
        <p:spPr>
          <a:xfrm>
            <a:off x="3550937" y="3034833"/>
            <a:ext cx="5090126" cy="3059491"/>
          </a:xfrm>
          <a:prstGeom prst="rect">
            <a:avLst/>
          </a:prstGeom>
        </p:spPr>
      </p:pic>
    </p:spTree>
    <p:extLst>
      <p:ext uri="{BB962C8B-B14F-4D97-AF65-F5344CB8AC3E}">
        <p14:creationId xmlns:p14="http://schemas.microsoft.com/office/powerpoint/2010/main" val="24490819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AB2FE-E21F-EA46-2927-9455C0527C1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BADCD3E-79D2-8AB9-A456-D3F9CD8DD818}"/>
              </a:ext>
            </a:extLst>
          </p:cNvPr>
          <p:cNvPicPr>
            <a:picLocks noChangeAspect="1"/>
          </p:cNvPicPr>
          <p:nvPr/>
        </p:nvPicPr>
        <p:blipFill>
          <a:blip r:embed="rId3"/>
          <a:stretch>
            <a:fillRect/>
          </a:stretch>
        </p:blipFill>
        <p:spPr>
          <a:xfrm>
            <a:off x="469157" y="816504"/>
            <a:ext cx="7028049" cy="5248133"/>
          </a:xfrm>
          <a:prstGeom prst="rect">
            <a:avLst/>
          </a:prstGeom>
        </p:spPr>
      </p:pic>
      <p:pic>
        <p:nvPicPr>
          <p:cNvPr id="5" name="Image 4">
            <a:extLst>
              <a:ext uri="{FF2B5EF4-FFF2-40B4-BE49-F238E27FC236}">
                <a16:creationId xmlns:a16="http://schemas.microsoft.com/office/drawing/2014/main" id="{F2ED659E-8887-F0C0-81F9-A3DBAF9228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041B1185-7F1A-2B47-786F-388E562E8FD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2BDE0EF5-C12D-3F54-5AA4-DC806926ADF5}"/>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8049331-718D-41D9-38ED-0CFDF022D2FC}"/>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125D6D8F-ECB0-3FAD-BB97-9CAA134128CC}"/>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des ordures ménagères – Résultats</a:t>
            </a:r>
          </a:p>
        </p:txBody>
      </p:sp>
      <p:sp>
        <p:nvSpPr>
          <p:cNvPr id="3" name="Espace réservé du pied de page 2">
            <a:extLst>
              <a:ext uri="{FF2B5EF4-FFF2-40B4-BE49-F238E27FC236}">
                <a16:creationId xmlns:a16="http://schemas.microsoft.com/office/drawing/2014/main" id="{E121EE83-A804-D6B1-E785-B383608CBD9A}"/>
              </a:ext>
            </a:extLst>
          </p:cNvPr>
          <p:cNvSpPr>
            <a:spLocks noGrp="1"/>
          </p:cNvSpPr>
          <p:nvPr>
            <p:ph type="ftr" sz="quarter" idx="11"/>
          </p:nvPr>
        </p:nvSpPr>
        <p:spPr/>
        <p:txBody>
          <a:bodyPr/>
          <a:lstStyle/>
          <a:p>
            <a:fld id="{0DE6609D-FCC9-47B4-BA14-0E383965CA98}" type="slidenum">
              <a:rPr lang="fr-FR" smtClean="0"/>
              <a:t>104</a:t>
            </a:fld>
            <a:endParaRPr lang="fr-FR" dirty="0"/>
          </a:p>
        </p:txBody>
      </p:sp>
      <p:sp>
        <p:nvSpPr>
          <p:cNvPr id="4" name="Espace réservé du numéro de diapositive 3">
            <a:extLst>
              <a:ext uri="{FF2B5EF4-FFF2-40B4-BE49-F238E27FC236}">
                <a16:creationId xmlns:a16="http://schemas.microsoft.com/office/drawing/2014/main" id="{58F91E0C-01B4-0D15-E69B-6694AD62F28B}"/>
              </a:ext>
            </a:extLst>
          </p:cNvPr>
          <p:cNvSpPr>
            <a:spLocks noGrp="1"/>
          </p:cNvSpPr>
          <p:nvPr>
            <p:ph type="sldNum" sz="quarter" idx="12"/>
          </p:nvPr>
        </p:nvSpPr>
        <p:spPr/>
        <p:txBody>
          <a:bodyPr/>
          <a:lstStyle/>
          <a:p>
            <a:fld id="{F235458D-0C39-4FB1-9C4D-2BF0EF83C4C0}" type="slidenum">
              <a:rPr lang="fr-FR" smtClean="0"/>
              <a:t>104</a:t>
            </a:fld>
            <a:endParaRPr lang="fr-FR" dirty="0"/>
          </a:p>
        </p:txBody>
      </p:sp>
      <p:sp>
        <p:nvSpPr>
          <p:cNvPr id="16" name="Ellipse 15">
            <a:extLst>
              <a:ext uri="{FF2B5EF4-FFF2-40B4-BE49-F238E27FC236}">
                <a16:creationId xmlns:a16="http://schemas.microsoft.com/office/drawing/2014/main" id="{445577C7-07F0-6EF2-B02A-F1900260E9D4}"/>
              </a:ext>
            </a:extLst>
          </p:cNvPr>
          <p:cNvSpPr/>
          <p:nvPr/>
        </p:nvSpPr>
        <p:spPr>
          <a:xfrm>
            <a:off x="5101896" y="4786296"/>
            <a:ext cx="1988207" cy="333975"/>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22893FF8-3266-0CF0-D1CE-4780BF3DE5AB}"/>
              </a:ext>
            </a:extLst>
          </p:cNvPr>
          <p:cNvSpPr/>
          <p:nvPr/>
        </p:nvSpPr>
        <p:spPr>
          <a:xfrm>
            <a:off x="5167602" y="2539180"/>
            <a:ext cx="1988207" cy="333975"/>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7" name="ZoneTexte 6">
            <a:extLst>
              <a:ext uri="{FF2B5EF4-FFF2-40B4-BE49-F238E27FC236}">
                <a16:creationId xmlns:a16="http://schemas.microsoft.com/office/drawing/2014/main" id="{E9CF280D-6D12-BCE1-DE40-05DC43430765}"/>
              </a:ext>
            </a:extLst>
          </p:cNvPr>
          <p:cNvSpPr txBox="1"/>
          <p:nvPr/>
        </p:nvSpPr>
        <p:spPr>
          <a:xfrm>
            <a:off x="7946511" y="1397674"/>
            <a:ext cx="3776332" cy="4062651"/>
          </a:xfrm>
          <a:prstGeom prst="rect">
            <a:avLst/>
          </a:prstGeom>
          <a:noFill/>
        </p:spPr>
        <p:txBody>
          <a:bodyPr wrap="square">
            <a:spAutoFit/>
          </a:bodyPr>
          <a:lstStyle/>
          <a:p>
            <a:pPr marL="0" lvl="1" algn="just"/>
            <a:r>
              <a:rPr lang="fr-FR" sz="2400" dirty="0"/>
              <a:t>Même en intégrant le solde négatif des restes à</a:t>
            </a:r>
            <a:br>
              <a:rPr lang="fr-FR" sz="2400" dirty="0"/>
            </a:br>
            <a:r>
              <a:rPr lang="fr-FR" sz="2400" dirty="0"/>
              <a:t>réaliser (RAR), </a:t>
            </a:r>
            <a:r>
              <a:rPr lang="fr-FR" sz="2400" u="sng" dirty="0">
                <a:solidFill>
                  <a:srgbClr val="7030A0"/>
                </a:solidFill>
              </a:rPr>
              <a:t>la section d’investissement présente un excédent</a:t>
            </a:r>
            <a:r>
              <a:rPr lang="fr-FR" sz="2400" dirty="0">
                <a:solidFill>
                  <a:srgbClr val="7030A0"/>
                </a:solidFill>
              </a:rPr>
              <a:t> </a:t>
            </a:r>
            <a:r>
              <a:rPr lang="fr-FR" sz="2400" dirty="0"/>
              <a:t>(repris au compte 001).</a:t>
            </a:r>
          </a:p>
          <a:p>
            <a:pPr marL="0" lvl="1" algn="just"/>
            <a:endParaRPr lang="fr-FR" dirty="0"/>
          </a:p>
          <a:p>
            <a:pPr marL="0" lvl="1" algn="just"/>
            <a:r>
              <a:rPr lang="fr-FR" sz="2400" u="sng" dirty="0">
                <a:solidFill>
                  <a:srgbClr val="00B050"/>
                </a:solidFill>
              </a:rPr>
              <a:t>L’intégralité de l’excédent de  fonctionnement 2024</a:t>
            </a:r>
            <a:r>
              <a:rPr lang="fr-FR" sz="2400" dirty="0"/>
              <a:t> pourra être repris au compte 002 du budget 2025.</a:t>
            </a:r>
            <a:endParaRPr lang="fr-FR" sz="2400" b="1" dirty="0"/>
          </a:p>
        </p:txBody>
      </p:sp>
    </p:spTree>
    <p:extLst>
      <p:ext uri="{BB962C8B-B14F-4D97-AF65-F5344CB8AC3E}">
        <p14:creationId xmlns:p14="http://schemas.microsoft.com/office/powerpoint/2010/main" val="38085017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EED2C-812A-2900-94C1-0C5649DAD2EC}"/>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D900442A-92D7-6BB5-9A24-274B70C8E5C1}"/>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314F8686-E546-6C02-964C-69C1F3FFA637}"/>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9FB1A13A-7FE5-3A9F-FEFC-B31403ED54FE}"/>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Compte administratif 2024 du budget annexe transports</a:t>
            </a:r>
          </a:p>
        </p:txBody>
      </p:sp>
      <p:pic>
        <p:nvPicPr>
          <p:cNvPr id="20" name="Image 19">
            <a:extLst>
              <a:ext uri="{FF2B5EF4-FFF2-40B4-BE49-F238E27FC236}">
                <a16:creationId xmlns:a16="http://schemas.microsoft.com/office/drawing/2014/main" id="{E3DC424A-FD94-21C5-D2B2-A183697D21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DCA1511C-EF87-920F-E0E5-20BDB46B5029}"/>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1B959E4A-3BD3-7005-139E-C0EC1A449585}"/>
              </a:ext>
            </a:extLst>
          </p:cNvPr>
          <p:cNvSpPr>
            <a:spLocks noGrp="1"/>
          </p:cNvSpPr>
          <p:nvPr>
            <p:ph type="ftr" sz="quarter" idx="11"/>
          </p:nvPr>
        </p:nvSpPr>
        <p:spPr/>
        <p:txBody>
          <a:bodyPr/>
          <a:lstStyle/>
          <a:p>
            <a:fld id="{1B6B7B82-81F4-4BD8-910C-DFBCB86BDA54}" type="slidenum">
              <a:rPr lang="fr-FR" smtClean="0"/>
              <a:t>105</a:t>
            </a:fld>
            <a:endParaRPr lang="fr-FR" dirty="0"/>
          </a:p>
        </p:txBody>
      </p:sp>
    </p:spTree>
    <p:extLst>
      <p:ext uri="{BB962C8B-B14F-4D97-AF65-F5344CB8AC3E}">
        <p14:creationId xmlns:p14="http://schemas.microsoft.com/office/powerpoint/2010/main" val="39215321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EC3E8-F1BC-3FDC-4C12-F924271C1F61}"/>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1B5E21E8-432F-085C-7457-875144FC9B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D18D9C84-D868-643A-A077-366BCF11BB47}"/>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A342C0C9-C2CD-A684-C225-6EB104E613EE}"/>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A973686-2207-D6C2-A3C6-361A71BD92A2}"/>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65ECC02A-D22C-C2CA-76BD-2C13261C60DA}"/>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des transports – Recettes de fonctionnement</a:t>
            </a:r>
          </a:p>
        </p:txBody>
      </p:sp>
      <p:sp>
        <p:nvSpPr>
          <p:cNvPr id="3" name="Espace réservé du pied de page 2">
            <a:extLst>
              <a:ext uri="{FF2B5EF4-FFF2-40B4-BE49-F238E27FC236}">
                <a16:creationId xmlns:a16="http://schemas.microsoft.com/office/drawing/2014/main" id="{2CD313C4-8174-BA0F-93E1-AFCB16EF2EF1}"/>
              </a:ext>
            </a:extLst>
          </p:cNvPr>
          <p:cNvSpPr>
            <a:spLocks noGrp="1"/>
          </p:cNvSpPr>
          <p:nvPr>
            <p:ph type="ftr" sz="quarter" idx="11"/>
          </p:nvPr>
        </p:nvSpPr>
        <p:spPr/>
        <p:txBody>
          <a:bodyPr/>
          <a:lstStyle/>
          <a:p>
            <a:fld id="{0DE6609D-FCC9-47B4-BA14-0E383965CA98}" type="slidenum">
              <a:rPr lang="fr-FR" smtClean="0"/>
              <a:t>106</a:t>
            </a:fld>
            <a:endParaRPr lang="fr-FR" dirty="0"/>
          </a:p>
        </p:txBody>
      </p:sp>
      <p:sp>
        <p:nvSpPr>
          <p:cNvPr id="4" name="Espace réservé du numéro de diapositive 3">
            <a:extLst>
              <a:ext uri="{FF2B5EF4-FFF2-40B4-BE49-F238E27FC236}">
                <a16:creationId xmlns:a16="http://schemas.microsoft.com/office/drawing/2014/main" id="{33BE765B-C9FD-78D0-2960-2D4F0832AE8C}"/>
              </a:ext>
            </a:extLst>
          </p:cNvPr>
          <p:cNvSpPr>
            <a:spLocks noGrp="1"/>
          </p:cNvSpPr>
          <p:nvPr>
            <p:ph type="sldNum" sz="quarter" idx="12"/>
          </p:nvPr>
        </p:nvSpPr>
        <p:spPr/>
        <p:txBody>
          <a:bodyPr/>
          <a:lstStyle/>
          <a:p>
            <a:fld id="{F235458D-0C39-4FB1-9C4D-2BF0EF83C4C0}" type="slidenum">
              <a:rPr lang="fr-FR" smtClean="0"/>
              <a:t>106</a:t>
            </a:fld>
            <a:endParaRPr lang="fr-FR" dirty="0"/>
          </a:p>
        </p:txBody>
      </p:sp>
      <p:pic>
        <p:nvPicPr>
          <p:cNvPr id="2" name="Image 1">
            <a:extLst>
              <a:ext uri="{FF2B5EF4-FFF2-40B4-BE49-F238E27FC236}">
                <a16:creationId xmlns:a16="http://schemas.microsoft.com/office/drawing/2014/main" id="{040A6F41-119E-9BAE-4E37-19282C79A043}"/>
              </a:ext>
            </a:extLst>
          </p:cNvPr>
          <p:cNvPicPr>
            <a:picLocks noChangeAspect="1"/>
          </p:cNvPicPr>
          <p:nvPr/>
        </p:nvPicPr>
        <p:blipFill>
          <a:blip r:embed="rId4"/>
          <a:stretch>
            <a:fillRect/>
          </a:stretch>
        </p:blipFill>
        <p:spPr>
          <a:xfrm>
            <a:off x="3010883" y="1075075"/>
            <a:ext cx="6791325" cy="1790700"/>
          </a:xfrm>
          <a:prstGeom prst="rect">
            <a:avLst/>
          </a:prstGeom>
        </p:spPr>
      </p:pic>
      <p:pic>
        <p:nvPicPr>
          <p:cNvPr id="7" name="Image 6">
            <a:extLst>
              <a:ext uri="{FF2B5EF4-FFF2-40B4-BE49-F238E27FC236}">
                <a16:creationId xmlns:a16="http://schemas.microsoft.com/office/drawing/2014/main" id="{C12E8597-F72A-09E7-C4B7-1F8D1BC231E6}"/>
              </a:ext>
            </a:extLst>
          </p:cNvPr>
          <p:cNvPicPr>
            <a:picLocks noChangeAspect="1"/>
          </p:cNvPicPr>
          <p:nvPr/>
        </p:nvPicPr>
        <p:blipFill>
          <a:blip r:embed="rId5"/>
          <a:stretch>
            <a:fillRect/>
          </a:stretch>
        </p:blipFill>
        <p:spPr>
          <a:xfrm>
            <a:off x="3698790" y="3212572"/>
            <a:ext cx="4794419" cy="2881752"/>
          </a:xfrm>
          <a:prstGeom prst="rect">
            <a:avLst/>
          </a:prstGeom>
        </p:spPr>
      </p:pic>
    </p:spTree>
    <p:extLst>
      <p:ext uri="{BB962C8B-B14F-4D97-AF65-F5344CB8AC3E}">
        <p14:creationId xmlns:p14="http://schemas.microsoft.com/office/powerpoint/2010/main" val="14033008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BB3C6-79BC-DC89-3EA6-FEE79D157D33}"/>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244AB107-2065-5569-7141-2AA794730D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E04C0AC9-9557-9321-FF25-5E2C16FF36A4}"/>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80248744-4C8A-96F1-6729-D848C0F79D6D}"/>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72C8CA0F-B393-7E51-67BA-7562B110922D}"/>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BC96B294-6EF2-8F01-061E-2A26A6839FC7}"/>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des transports – Dépenses de fonctionnement</a:t>
            </a:r>
          </a:p>
        </p:txBody>
      </p:sp>
      <p:sp>
        <p:nvSpPr>
          <p:cNvPr id="3" name="Espace réservé du pied de page 2">
            <a:extLst>
              <a:ext uri="{FF2B5EF4-FFF2-40B4-BE49-F238E27FC236}">
                <a16:creationId xmlns:a16="http://schemas.microsoft.com/office/drawing/2014/main" id="{891BA649-003A-76DC-AB43-F08F898A68F1}"/>
              </a:ext>
            </a:extLst>
          </p:cNvPr>
          <p:cNvSpPr>
            <a:spLocks noGrp="1"/>
          </p:cNvSpPr>
          <p:nvPr>
            <p:ph type="ftr" sz="quarter" idx="11"/>
          </p:nvPr>
        </p:nvSpPr>
        <p:spPr/>
        <p:txBody>
          <a:bodyPr/>
          <a:lstStyle/>
          <a:p>
            <a:fld id="{0DE6609D-FCC9-47B4-BA14-0E383965CA98}" type="slidenum">
              <a:rPr lang="fr-FR" smtClean="0"/>
              <a:t>107</a:t>
            </a:fld>
            <a:endParaRPr lang="fr-FR" dirty="0"/>
          </a:p>
        </p:txBody>
      </p:sp>
      <p:sp>
        <p:nvSpPr>
          <p:cNvPr id="4" name="Espace réservé du numéro de diapositive 3">
            <a:extLst>
              <a:ext uri="{FF2B5EF4-FFF2-40B4-BE49-F238E27FC236}">
                <a16:creationId xmlns:a16="http://schemas.microsoft.com/office/drawing/2014/main" id="{A75CBFF3-1449-55F5-99AB-188A9DE6BC21}"/>
              </a:ext>
            </a:extLst>
          </p:cNvPr>
          <p:cNvSpPr>
            <a:spLocks noGrp="1"/>
          </p:cNvSpPr>
          <p:nvPr>
            <p:ph type="sldNum" sz="quarter" idx="12"/>
          </p:nvPr>
        </p:nvSpPr>
        <p:spPr/>
        <p:txBody>
          <a:bodyPr/>
          <a:lstStyle/>
          <a:p>
            <a:fld id="{F235458D-0C39-4FB1-9C4D-2BF0EF83C4C0}" type="slidenum">
              <a:rPr lang="fr-FR" smtClean="0"/>
              <a:t>107</a:t>
            </a:fld>
            <a:endParaRPr lang="fr-FR" dirty="0"/>
          </a:p>
        </p:txBody>
      </p:sp>
      <p:pic>
        <p:nvPicPr>
          <p:cNvPr id="10" name="Image 9">
            <a:extLst>
              <a:ext uri="{FF2B5EF4-FFF2-40B4-BE49-F238E27FC236}">
                <a16:creationId xmlns:a16="http://schemas.microsoft.com/office/drawing/2014/main" id="{2E68C6C6-3218-ADCF-9F3C-2D55A30AEB48}"/>
              </a:ext>
            </a:extLst>
          </p:cNvPr>
          <p:cNvPicPr>
            <a:picLocks noChangeAspect="1"/>
          </p:cNvPicPr>
          <p:nvPr/>
        </p:nvPicPr>
        <p:blipFill>
          <a:blip r:embed="rId4"/>
          <a:stretch>
            <a:fillRect/>
          </a:stretch>
        </p:blipFill>
        <p:spPr>
          <a:xfrm>
            <a:off x="3010879" y="934019"/>
            <a:ext cx="6791325" cy="2362200"/>
          </a:xfrm>
          <a:prstGeom prst="rect">
            <a:avLst/>
          </a:prstGeom>
        </p:spPr>
      </p:pic>
      <p:pic>
        <p:nvPicPr>
          <p:cNvPr id="11" name="Image 10">
            <a:extLst>
              <a:ext uri="{FF2B5EF4-FFF2-40B4-BE49-F238E27FC236}">
                <a16:creationId xmlns:a16="http://schemas.microsoft.com/office/drawing/2014/main" id="{7EED5851-7125-7601-06AC-480088D1E1DB}"/>
              </a:ext>
            </a:extLst>
          </p:cNvPr>
          <p:cNvPicPr>
            <a:picLocks noChangeAspect="1"/>
          </p:cNvPicPr>
          <p:nvPr/>
        </p:nvPicPr>
        <p:blipFill>
          <a:blip r:embed="rId5"/>
          <a:stretch>
            <a:fillRect/>
          </a:stretch>
        </p:blipFill>
        <p:spPr>
          <a:xfrm>
            <a:off x="4114246" y="3429000"/>
            <a:ext cx="4584589" cy="2755631"/>
          </a:xfrm>
          <a:prstGeom prst="rect">
            <a:avLst/>
          </a:prstGeom>
        </p:spPr>
      </p:pic>
    </p:spTree>
    <p:extLst>
      <p:ext uri="{BB962C8B-B14F-4D97-AF65-F5344CB8AC3E}">
        <p14:creationId xmlns:p14="http://schemas.microsoft.com/office/powerpoint/2010/main" val="32024822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4C7B5-EAFE-C674-18E4-DB93103AA98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429985E3-23F4-A55D-D24E-E5B7CB342B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F7664C1A-F217-EC0B-1790-7DF60C91FCC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673AC9E9-3A99-0BF8-4D6C-55A1F2B2497A}"/>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D30302CF-1A8D-9416-E636-08166D631F53}"/>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575F9AFA-5B92-123D-8631-346F9BC52EC2}"/>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des transports – Investissement</a:t>
            </a:r>
          </a:p>
        </p:txBody>
      </p:sp>
      <p:sp>
        <p:nvSpPr>
          <p:cNvPr id="3" name="Espace réservé du pied de page 2">
            <a:extLst>
              <a:ext uri="{FF2B5EF4-FFF2-40B4-BE49-F238E27FC236}">
                <a16:creationId xmlns:a16="http://schemas.microsoft.com/office/drawing/2014/main" id="{E656F709-DB51-5920-3FA1-90D74EB8531E}"/>
              </a:ext>
            </a:extLst>
          </p:cNvPr>
          <p:cNvSpPr>
            <a:spLocks noGrp="1"/>
          </p:cNvSpPr>
          <p:nvPr>
            <p:ph type="ftr" sz="quarter" idx="11"/>
          </p:nvPr>
        </p:nvSpPr>
        <p:spPr/>
        <p:txBody>
          <a:bodyPr/>
          <a:lstStyle/>
          <a:p>
            <a:fld id="{0DE6609D-FCC9-47B4-BA14-0E383965CA98}" type="slidenum">
              <a:rPr lang="fr-FR" smtClean="0"/>
              <a:t>108</a:t>
            </a:fld>
            <a:endParaRPr lang="fr-FR" dirty="0"/>
          </a:p>
        </p:txBody>
      </p:sp>
      <p:sp>
        <p:nvSpPr>
          <p:cNvPr id="4" name="Espace réservé du numéro de diapositive 3">
            <a:extLst>
              <a:ext uri="{FF2B5EF4-FFF2-40B4-BE49-F238E27FC236}">
                <a16:creationId xmlns:a16="http://schemas.microsoft.com/office/drawing/2014/main" id="{E1D14AB8-85E8-C863-F8B3-11B0C3B093F0}"/>
              </a:ext>
            </a:extLst>
          </p:cNvPr>
          <p:cNvSpPr>
            <a:spLocks noGrp="1"/>
          </p:cNvSpPr>
          <p:nvPr>
            <p:ph type="sldNum" sz="quarter" idx="12"/>
          </p:nvPr>
        </p:nvSpPr>
        <p:spPr/>
        <p:txBody>
          <a:bodyPr/>
          <a:lstStyle/>
          <a:p>
            <a:fld id="{F235458D-0C39-4FB1-9C4D-2BF0EF83C4C0}" type="slidenum">
              <a:rPr lang="fr-FR" smtClean="0"/>
              <a:t>108</a:t>
            </a:fld>
            <a:endParaRPr lang="fr-FR" dirty="0"/>
          </a:p>
        </p:txBody>
      </p:sp>
      <p:pic>
        <p:nvPicPr>
          <p:cNvPr id="2" name="Image 1">
            <a:extLst>
              <a:ext uri="{FF2B5EF4-FFF2-40B4-BE49-F238E27FC236}">
                <a16:creationId xmlns:a16="http://schemas.microsoft.com/office/drawing/2014/main" id="{D3576125-CF09-1867-16D8-37CB36228410}"/>
              </a:ext>
            </a:extLst>
          </p:cNvPr>
          <p:cNvPicPr>
            <a:picLocks noChangeAspect="1"/>
          </p:cNvPicPr>
          <p:nvPr/>
        </p:nvPicPr>
        <p:blipFill>
          <a:blip r:embed="rId4"/>
          <a:stretch>
            <a:fillRect/>
          </a:stretch>
        </p:blipFill>
        <p:spPr>
          <a:xfrm>
            <a:off x="181157" y="1359051"/>
            <a:ext cx="7254238" cy="1505789"/>
          </a:xfrm>
          <a:prstGeom prst="rect">
            <a:avLst/>
          </a:prstGeom>
        </p:spPr>
      </p:pic>
      <p:pic>
        <p:nvPicPr>
          <p:cNvPr id="11" name="Image 10">
            <a:extLst>
              <a:ext uri="{FF2B5EF4-FFF2-40B4-BE49-F238E27FC236}">
                <a16:creationId xmlns:a16="http://schemas.microsoft.com/office/drawing/2014/main" id="{08D45CE5-D0D0-E155-CE60-F2F8FFF9EC68}"/>
              </a:ext>
            </a:extLst>
          </p:cNvPr>
          <p:cNvPicPr>
            <a:picLocks noChangeAspect="1"/>
          </p:cNvPicPr>
          <p:nvPr/>
        </p:nvPicPr>
        <p:blipFill>
          <a:blip r:embed="rId5"/>
          <a:stretch>
            <a:fillRect/>
          </a:stretch>
        </p:blipFill>
        <p:spPr>
          <a:xfrm>
            <a:off x="181157" y="4184481"/>
            <a:ext cx="7254238" cy="1302304"/>
          </a:xfrm>
          <a:prstGeom prst="rect">
            <a:avLst/>
          </a:prstGeom>
        </p:spPr>
      </p:pic>
      <p:pic>
        <p:nvPicPr>
          <p:cNvPr id="14" name="Image 13">
            <a:extLst>
              <a:ext uri="{FF2B5EF4-FFF2-40B4-BE49-F238E27FC236}">
                <a16:creationId xmlns:a16="http://schemas.microsoft.com/office/drawing/2014/main" id="{E06F7215-1F9C-FD00-9D8F-814A1FC6F732}"/>
              </a:ext>
            </a:extLst>
          </p:cNvPr>
          <p:cNvPicPr>
            <a:picLocks noChangeAspect="1"/>
          </p:cNvPicPr>
          <p:nvPr/>
        </p:nvPicPr>
        <p:blipFill>
          <a:blip r:embed="rId6"/>
          <a:stretch>
            <a:fillRect/>
          </a:stretch>
        </p:blipFill>
        <p:spPr>
          <a:xfrm>
            <a:off x="7696775" y="3576943"/>
            <a:ext cx="4182640" cy="2517381"/>
          </a:xfrm>
          <a:prstGeom prst="rect">
            <a:avLst/>
          </a:prstGeom>
        </p:spPr>
      </p:pic>
      <p:pic>
        <p:nvPicPr>
          <p:cNvPr id="17" name="Image 16">
            <a:extLst>
              <a:ext uri="{FF2B5EF4-FFF2-40B4-BE49-F238E27FC236}">
                <a16:creationId xmlns:a16="http://schemas.microsoft.com/office/drawing/2014/main" id="{622772B0-036A-AFA6-DCD5-685FAA0B1D84}"/>
              </a:ext>
            </a:extLst>
          </p:cNvPr>
          <p:cNvPicPr>
            <a:picLocks noChangeAspect="1"/>
          </p:cNvPicPr>
          <p:nvPr/>
        </p:nvPicPr>
        <p:blipFill>
          <a:blip r:embed="rId7"/>
          <a:stretch>
            <a:fillRect/>
          </a:stretch>
        </p:blipFill>
        <p:spPr>
          <a:xfrm>
            <a:off x="7696775" y="853254"/>
            <a:ext cx="4182640" cy="2517381"/>
          </a:xfrm>
          <a:prstGeom prst="rect">
            <a:avLst/>
          </a:prstGeom>
        </p:spPr>
      </p:pic>
    </p:spTree>
    <p:extLst>
      <p:ext uri="{BB962C8B-B14F-4D97-AF65-F5344CB8AC3E}">
        <p14:creationId xmlns:p14="http://schemas.microsoft.com/office/powerpoint/2010/main" val="26910627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FAB67-13A0-6AC1-8395-B7EE87E86B4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A25F37A-E2D6-9088-7870-966095341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43156FD4-0A10-F968-817F-ADC3E6A50CE3}"/>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9E661186-3B18-044A-0D1A-B0DC7F6582D0}"/>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9C1A0E79-CB26-E9F4-52E9-C46DD1018BC7}"/>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A7697E05-8459-F937-2016-CF41DD002085}"/>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des transports – Résultats</a:t>
            </a:r>
          </a:p>
        </p:txBody>
      </p:sp>
      <p:sp>
        <p:nvSpPr>
          <p:cNvPr id="3" name="Espace réservé du pied de page 2">
            <a:extLst>
              <a:ext uri="{FF2B5EF4-FFF2-40B4-BE49-F238E27FC236}">
                <a16:creationId xmlns:a16="http://schemas.microsoft.com/office/drawing/2014/main" id="{4FCB5620-E779-00FE-26C3-B82D4ECD2B4E}"/>
              </a:ext>
            </a:extLst>
          </p:cNvPr>
          <p:cNvSpPr>
            <a:spLocks noGrp="1"/>
          </p:cNvSpPr>
          <p:nvPr>
            <p:ph type="ftr" sz="quarter" idx="11"/>
          </p:nvPr>
        </p:nvSpPr>
        <p:spPr/>
        <p:txBody>
          <a:bodyPr/>
          <a:lstStyle/>
          <a:p>
            <a:fld id="{0DE6609D-FCC9-47B4-BA14-0E383965CA98}" type="slidenum">
              <a:rPr lang="fr-FR" smtClean="0"/>
              <a:t>109</a:t>
            </a:fld>
            <a:endParaRPr lang="fr-FR" dirty="0"/>
          </a:p>
        </p:txBody>
      </p:sp>
      <p:sp>
        <p:nvSpPr>
          <p:cNvPr id="4" name="Espace réservé du numéro de diapositive 3">
            <a:extLst>
              <a:ext uri="{FF2B5EF4-FFF2-40B4-BE49-F238E27FC236}">
                <a16:creationId xmlns:a16="http://schemas.microsoft.com/office/drawing/2014/main" id="{8774F19E-DBA9-3DF3-2DEC-703E6289F250}"/>
              </a:ext>
            </a:extLst>
          </p:cNvPr>
          <p:cNvSpPr>
            <a:spLocks noGrp="1"/>
          </p:cNvSpPr>
          <p:nvPr>
            <p:ph type="sldNum" sz="quarter" idx="12"/>
          </p:nvPr>
        </p:nvSpPr>
        <p:spPr/>
        <p:txBody>
          <a:bodyPr/>
          <a:lstStyle/>
          <a:p>
            <a:fld id="{F235458D-0C39-4FB1-9C4D-2BF0EF83C4C0}" type="slidenum">
              <a:rPr lang="fr-FR" smtClean="0"/>
              <a:t>109</a:t>
            </a:fld>
            <a:endParaRPr lang="fr-FR" dirty="0"/>
          </a:p>
        </p:txBody>
      </p:sp>
      <p:sp>
        <p:nvSpPr>
          <p:cNvPr id="16" name="Ellipse 15">
            <a:extLst>
              <a:ext uri="{FF2B5EF4-FFF2-40B4-BE49-F238E27FC236}">
                <a16:creationId xmlns:a16="http://schemas.microsoft.com/office/drawing/2014/main" id="{48174458-F69C-4027-C176-B276790169B5}"/>
              </a:ext>
            </a:extLst>
          </p:cNvPr>
          <p:cNvSpPr/>
          <p:nvPr/>
        </p:nvSpPr>
        <p:spPr>
          <a:xfrm>
            <a:off x="5101896" y="4786296"/>
            <a:ext cx="1988207" cy="333975"/>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1E346494-5F1C-4C1F-7622-BBCFD49C1F33}"/>
              </a:ext>
            </a:extLst>
          </p:cNvPr>
          <p:cNvSpPr/>
          <p:nvPr/>
        </p:nvSpPr>
        <p:spPr>
          <a:xfrm>
            <a:off x="5167602" y="2539180"/>
            <a:ext cx="1988207" cy="333975"/>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7" name="ZoneTexte 6">
            <a:extLst>
              <a:ext uri="{FF2B5EF4-FFF2-40B4-BE49-F238E27FC236}">
                <a16:creationId xmlns:a16="http://schemas.microsoft.com/office/drawing/2014/main" id="{E97EC12A-497B-2876-16C0-1F617EEB1DCC}"/>
              </a:ext>
            </a:extLst>
          </p:cNvPr>
          <p:cNvSpPr txBox="1"/>
          <p:nvPr/>
        </p:nvSpPr>
        <p:spPr>
          <a:xfrm>
            <a:off x="7946511" y="1397674"/>
            <a:ext cx="3776332" cy="4062651"/>
          </a:xfrm>
          <a:prstGeom prst="rect">
            <a:avLst/>
          </a:prstGeom>
          <a:noFill/>
        </p:spPr>
        <p:txBody>
          <a:bodyPr wrap="square">
            <a:spAutoFit/>
          </a:bodyPr>
          <a:lstStyle/>
          <a:p>
            <a:pPr marL="0" lvl="1" algn="just"/>
            <a:r>
              <a:rPr lang="fr-FR" sz="2400" dirty="0"/>
              <a:t>Même en intégrant le solde négatif des restes à</a:t>
            </a:r>
            <a:br>
              <a:rPr lang="fr-FR" sz="2400" dirty="0"/>
            </a:br>
            <a:r>
              <a:rPr lang="fr-FR" sz="2400" dirty="0"/>
              <a:t>réaliser (RAR), </a:t>
            </a:r>
            <a:r>
              <a:rPr lang="fr-FR" sz="2400" u="sng" dirty="0">
                <a:solidFill>
                  <a:srgbClr val="7030A0"/>
                </a:solidFill>
              </a:rPr>
              <a:t>la section d’investissement présente un excédent</a:t>
            </a:r>
            <a:r>
              <a:rPr lang="fr-FR" sz="2400" dirty="0">
                <a:solidFill>
                  <a:srgbClr val="7030A0"/>
                </a:solidFill>
              </a:rPr>
              <a:t> </a:t>
            </a:r>
            <a:r>
              <a:rPr lang="fr-FR" sz="2400" dirty="0"/>
              <a:t>(repris au compte 001).</a:t>
            </a:r>
          </a:p>
          <a:p>
            <a:pPr marL="0" lvl="1" algn="just"/>
            <a:endParaRPr lang="fr-FR" dirty="0"/>
          </a:p>
          <a:p>
            <a:pPr marL="0" lvl="1" algn="just"/>
            <a:r>
              <a:rPr lang="fr-FR" sz="2400" u="sng" dirty="0">
                <a:solidFill>
                  <a:srgbClr val="00B050"/>
                </a:solidFill>
              </a:rPr>
              <a:t>L’intégralité de l’excédent de  fonctionnement 2024</a:t>
            </a:r>
            <a:r>
              <a:rPr lang="fr-FR" sz="2400" dirty="0"/>
              <a:t> pourra être repris au compte 002 du budget 2025.</a:t>
            </a:r>
            <a:endParaRPr lang="fr-FR" sz="2400" b="1" dirty="0"/>
          </a:p>
        </p:txBody>
      </p:sp>
      <p:pic>
        <p:nvPicPr>
          <p:cNvPr id="10" name="Image 9">
            <a:extLst>
              <a:ext uri="{FF2B5EF4-FFF2-40B4-BE49-F238E27FC236}">
                <a16:creationId xmlns:a16="http://schemas.microsoft.com/office/drawing/2014/main" id="{1A3855D1-1BC9-8D0C-3795-0E83732661F7}"/>
              </a:ext>
            </a:extLst>
          </p:cNvPr>
          <p:cNvPicPr>
            <a:picLocks noChangeAspect="1"/>
          </p:cNvPicPr>
          <p:nvPr/>
        </p:nvPicPr>
        <p:blipFill>
          <a:blip r:embed="rId4"/>
          <a:stretch>
            <a:fillRect/>
          </a:stretch>
        </p:blipFill>
        <p:spPr>
          <a:xfrm>
            <a:off x="469157" y="821118"/>
            <a:ext cx="6997059" cy="5224992"/>
          </a:xfrm>
          <a:prstGeom prst="rect">
            <a:avLst/>
          </a:prstGeom>
        </p:spPr>
      </p:pic>
    </p:spTree>
    <p:extLst>
      <p:ext uri="{BB962C8B-B14F-4D97-AF65-F5344CB8AC3E}">
        <p14:creationId xmlns:p14="http://schemas.microsoft.com/office/powerpoint/2010/main" val="4588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F45A9-16D3-8AFA-A466-216E6F4DFB98}"/>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1C34BEC5-8F3E-0D43-2B5A-BD5F095BBFAE}"/>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BD8D836B-ED48-F5A0-7202-029BD0BB6AD3}"/>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5A974BB2-92F4-6E8D-E7A5-6CD0DA11C013}"/>
              </a:ext>
            </a:extLst>
          </p:cNvPr>
          <p:cNvSpPr txBox="1">
            <a:spLocks noGrp="1" noRot="1" noMove="1" noResize="1" noEditPoints="1" noAdjustHandles="1" noChangeArrowheads="1" noChangeShapeType="1"/>
          </p:cNvSpPr>
          <p:nvPr/>
        </p:nvSpPr>
        <p:spPr>
          <a:xfrm>
            <a:off x="3231450" y="2207190"/>
            <a:ext cx="377026" cy="523220"/>
          </a:xfrm>
          <a:prstGeom prst="rect">
            <a:avLst/>
          </a:prstGeom>
          <a:noFill/>
        </p:spPr>
        <p:txBody>
          <a:bodyPr wrap="none" rtlCol="0">
            <a:spAutoFit/>
          </a:bodyPr>
          <a:lstStyle/>
          <a:p>
            <a:r>
              <a:rPr lang="fr-FR" sz="2800" b="1" dirty="0"/>
              <a:t>4</a:t>
            </a:r>
          </a:p>
        </p:txBody>
      </p:sp>
      <p:sp>
        <p:nvSpPr>
          <p:cNvPr id="9" name="ZoneTexte 8">
            <a:extLst>
              <a:ext uri="{FF2B5EF4-FFF2-40B4-BE49-F238E27FC236}">
                <a16:creationId xmlns:a16="http://schemas.microsoft.com/office/drawing/2014/main" id="{2E098C9A-2F1B-D025-857D-CCE4FC072350}"/>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0DE606F7-AFB7-86F6-CB44-FDFB8654BB3B}"/>
              </a:ext>
            </a:extLst>
          </p:cNvPr>
          <p:cNvSpPr txBox="1">
            <a:spLocks noGrp="1" noRot="1" noMove="1" noResize="1" noEditPoints="1" noAdjustHandles="1" noChangeArrowheads="1" noChangeShapeType="1"/>
          </p:cNvSpPr>
          <p:nvPr/>
        </p:nvSpPr>
        <p:spPr>
          <a:xfrm>
            <a:off x="3231450" y="1635318"/>
            <a:ext cx="4007379" cy="523220"/>
          </a:xfrm>
          <a:prstGeom prst="rect">
            <a:avLst/>
          </a:prstGeom>
          <a:noFill/>
        </p:spPr>
        <p:txBody>
          <a:bodyPr wrap="none" rtlCol="0">
            <a:spAutoFit/>
          </a:bodyPr>
          <a:lstStyle/>
          <a:p>
            <a:r>
              <a:rPr lang="fr-FR" sz="2800" b="1" dirty="0"/>
              <a:t>M. Gérard CHARASSIER</a:t>
            </a:r>
          </a:p>
        </p:txBody>
      </p:sp>
      <p:sp>
        <p:nvSpPr>
          <p:cNvPr id="3" name="ZoneTexte 2">
            <a:extLst>
              <a:ext uri="{FF2B5EF4-FFF2-40B4-BE49-F238E27FC236}">
                <a16:creationId xmlns:a16="http://schemas.microsoft.com/office/drawing/2014/main" id="{403AF204-75C9-3435-3E35-7F219224CA27}"/>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B5F7492C-BC07-B4A9-5393-148DDB9B5EC4}"/>
              </a:ext>
            </a:extLst>
          </p:cNvPr>
          <p:cNvSpPr txBox="1">
            <a:spLocks noGrp="1" noRot="1" noMove="1" noResize="1" noEditPoints="1" noAdjustHandles="1" noChangeArrowheads="1" noChangeShapeType="1"/>
          </p:cNvSpPr>
          <p:nvPr/>
        </p:nvSpPr>
        <p:spPr>
          <a:xfrm>
            <a:off x="3231451" y="2779062"/>
            <a:ext cx="5810950" cy="1815882"/>
          </a:xfrm>
          <a:prstGeom prst="rect">
            <a:avLst/>
          </a:prstGeom>
          <a:noFill/>
        </p:spPr>
        <p:txBody>
          <a:bodyPr wrap="square" rtlCol="0">
            <a:spAutoFit/>
          </a:bodyPr>
          <a:lstStyle/>
          <a:p>
            <a:r>
              <a:rPr lang="fr-FR" sz="2800" b="1" dirty="0"/>
              <a:t>Maison des services de l'intercommunalité, validation de l'enveloppe APD, fixation de la rémunération du maitre d'œuvre</a:t>
            </a:r>
          </a:p>
        </p:txBody>
      </p:sp>
      <p:pic>
        <p:nvPicPr>
          <p:cNvPr id="15" name="Image 14" descr="Une image contenant Graphique, symbole, conception&#10;&#10;Description générée automatiquement">
            <a:extLst>
              <a:ext uri="{FF2B5EF4-FFF2-40B4-BE49-F238E27FC236}">
                <a16:creationId xmlns:a16="http://schemas.microsoft.com/office/drawing/2014/main" id="{A7661B17-E931-9B36-2DB9-4B5F759CABC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29333489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7ABAA-103A-F52D-1852-E9B9ACB424E8}"/>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40455710-A821-F2EE-EBB5-A2F97D10E7CD}"/>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A84D96C8-1150-09F0-10F1-01C68F7FFFDC}"/>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B443F973-3BB9-9688-6130-D032DA872D79}"/>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Compte administratif 2024 du budget annexe office de tourisme</a:t>
            </a:r>
          </a:p>
        </p:txBody>
      </p:sp>
      <p:pic>
        <p:nvPicPr>
          <p:cNvPr id="20" name="Image 19">
            <a:extLst>
              <a:ext uri="{FF2B5EF4-FFF2-40B4-BE49-F238E27FC236}">
                <a16:creationId xmlns:a16="http://schemas.microsoft.com/office/drawing/2014/main" id="{54058ADA-DB7E-5D87-69D2-EB834144F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38073551-50AF-78BB-91AC-D204D22F2F8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5B375337-C538-774B-B972-6605A7ED00A8}"/>
              </a:ext>
            </a:extLst>
          </p:cNvPr>
          <p:cNvSpPr>
            <a:spLocks noGrp="1"/>
          </p:cNvSpPr>
          <p:nvPr>
            <p:ph type="ftr" sz="quarter" idx="11"/>
          </p:nvPr>
        </p:nvSpPr>
        <p:spPr/>
        <p:txBody>
          <a:bodyPr/>
          <a:lstStyle/>
          <a:p>
            <a:fld id="{1B6B7B82-81F4-4BD8-910C-DFBCB86BDA54}" type="slidenum">
              <a:rPr lang="fr-FR" smtClean="0"/>
              <a:t>110</a:t>
            </a:fld>
            <a:endParaRPr lang="fr-FR" dirty="0"/>
          </a:p>
        </p:txBody>
      </p:sp>
    </p:spTree>
    <p:extLst>
      <p:ext uri="{BB962C8B-B14F-4D97-AF65-F5344CB8AC3E}">
        <p14:creationId xmlns:p14="http://schemas.microsoft.com/office/powerpoint/2010/main" val="42181257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26CB4-7246-E86E-CB88-30EC4504C815}"/>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E7D6FAC-C604-4691-57B1-BD8D037DA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1AB322A8-8DF5-339D-DD6B-C8C19D9A112B}"/>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51A68E1E-44D0-0F39-7DD9-2AF047E2BDA7}"/>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A519FEE1-0495-66D9-5455-029F21E9E460}"/>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16DAE4EC-89B3-E301-77C9-F1B35B33DCE0}"/>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 l’office de tourisme – Recettes de fonctionnement</a:t>
            </a:r>
          </a:p>
        </p:txBody>
      </p:sp>
      <p:sp>
        <p:nvSpPr>
          <p:cNvPr id="3" name="Espace réservé du pied de page 2">
            <a:extLst>
              <a:ext uri="{FF2B5EF4-FFF2-40B4-BE49-F238E27FC236}">
                <a16:creationId xmlns:a16="http://schemas.microsoft.com/office/drawing/2014/main" id="{77C62267-E4B0-1AFD-7B55-F52DAF367B53}"/>
              </a:ext>
            </a:extLst>
          </p:cNvPr>
          <p:cNvSpPr>
            <a:spLocks noGrp="1"/>
          </p:cNvSpPr>
          <p:nvPr>
            <p:ph type="ftr" sz="quarter" idx="11"/>
          </p:nvPr>
        </p:nvSpPr>
        <p:spPr/>
        <p:txBody>
          <a:bodyPr/>
          <a:lstStyle/>
          <a:p>
            <a:fld id="{0DE6609D-FCC9-47B4-BA14-0E383965CA98}" type="slidenum">
              <a:rPr lang="fr-FR" smtClean="0"/>
              <a:t>111</a:t>
            </a:fld>
            <a:endParaRPr lang="fr-FR" dirty="0"/>
          </a:p>
        </p:txBody>
      </p:sp>
      <p:sp>
        <p:nvSpPr>
          <p:cNvPr id="4" name="Espace réservé du numéro de diapositive 3">
            <a:extLst>
              <a:ext uri="{FF2B5EF4-FFF2-40B4-BE49-F238E27FC236}">
                <a16:creationId xmlns:a16="http://schemas.microsoft.com/office/drawing/2014/main" id="{116D0728-4CFE-8B47-0195-FA67EA60156D}"/>
              </a:ext>
            </a:extLst>
          </p:cNvPr>
          <p:cNvSpPr>
            <a:spLocks noGrp="1"/>
          </p:cNvSpPr>
          <p:nvPr>
            <p:ph type="sldNum" sz="quarter" idx="12"/>
          </p:nvPr>
        </p:nvSpPr>
        <p:spPr/>
        <p:txBody>
          <a:bodyPr/>
          <a:lstStyle/>
          <a:p>
            <a:fld id="{F235458D-0C39-4FB1-9C4D-2BF0EF83C4C0}" type="slidenum">
              <a:rPr lang="fr-FR" smtClean="0"/>
              <a:t>111</a:t>
            </a:fld>
            <a:endParaRPr lang="fr-FR" dirty="0"/>
          </a:p>
        </p:txBody>
      </p:sp>
      <p:pic>
        <p:nvPicPr>
          <p:cNvPr id="11" name="Image 10">
            <a:extLst>
              <a:ext uri="{FF2B5EF4-FFF2-40B4-BE49-F238E27FC236}">
                <a16:creationId xmlns:a16="http://schemas.microsoft.com/office/drawing/2014/main" id="{322DEC5F-9FE1-57FC-B18C-B2DF780FAF19}"/>
              </a:ext>
            </a:extLst>
          </p:cNvPr>
          <p:cNvPicPr>
            <a:picLocks noChangeAspect="1"/>
          </p:cNvPicPr>
          <p:nvPr/>
        </p:nvPicPr>
        <p:blipFill>
          <a:blip r:embed="rId4"/>
          <a:stretch>
            <a:fillRect/>
          </a:stretch>
        </p:blipFill>
        <p:spPr>
          <a:xfrm>
            <a:off x="3010887" y="866426"/>
            <a:ext cx="6791325" cy="2171700"/>
          </a:xfrm>
          <a:prstGeom prst="rect">
            <a:avLst/>
          </a:prstGeom>
        </p:spPr>
      </p:pic>
      <p:pic>
        <p:nvPicPr>
          <p:cNvPr id="12" name="Image 11">
            <a:extLst>
              <a:ext uri="{FF2B5EF4-FFF2-40B4-BE49-F238E27FC236}">
                <a16:creationId xmlns:a16="http://schemas.microsoft.com/office/drawing/2014/main" id="{1B378532-194D-1061-242E-E14430D8A7A2}"/>
              </a:ext>
            </a:extLst>
          </p:cNvPr>
          <p:cNvPicPr>
            <a:picLocks noChangeAspect="1"/>
          </p:cNvPicPr>
          <p:nvPr/>
        </p:nvPicPr>
        <p:blipFill>
          <a:blip r:embed="rId5"/>
          <a:stretch>
            <a:fillRect/>
          </a:stretch>
        </p:blipFill>
        <p:spPr>
          <a:xfrm>
            <a:off x="3698790" y="3212571"/>
            <a:ext cx="4794419" cy="2894503"/>
          </a:xfrm>
          <a:prstGeom prst="rect">
            <a:avLst/>
          </a:prstGeom>
        </p:spPr>
      </p:pic>
    </p:spTree>
    <p:extLst>
      <p:ext uri="{BB962C8B-B14F-4D97-AF65-F5344CB8AC3E}">
        <p14:creationId xmlns:p14="http://schemas.microsoft.com/office/powerpoint/2010/main" val="20838419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2D63-8B2D-09FD-8004-440B9BC4A798}"/>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F301F146-693E-7E46-FD61-5320F5EB0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213EB004-0BAA-346E-06F0-FE25D0FC434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EFD5D716-9479-451D-5B29-AA9B4D4B7809}"/>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5574221E-8C44-79B3-DBB9-D03EC6ADF982}"/>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0CEA94D0-1381-9CB1-D752-C46D9632B376}"/>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 l’office de tourisme – Dépenses de fonctionnement</a:t>
            </a:r>
          </a:p>
        </p:txBody>
      </p:sp>
      <p:sp>
        <p:nvSpPr>
          <p:cNvPr id="3" name="Espace réservé du pied de page 2">
            <a:extLst>
              <a:ext uri="{FF2B5EF4-FFF2-40B4-BE49-F238E27FC236}">
                <a16:creationId xmlns:a16="http://schemas.microsoft.com/office/drawing/2014/main" id="{2055D1F4-06FA-EE54-2C60-97931D753909}"/>
              </a:ext>
            </a:extLst>
          </p:cNvPr>
          <p:cNvSpPr>
            <a:spLocks noGrp="1"/>
          </p:cNvSpPr>
          <p:nvPr>
            <p:ph type="ftr" sz="quarter" idx="11"/>
          </p:nvPr>
        </p:nvSpPr>
        <p:spPr/>
        <p:txBody>
          <a:bodyPr/>
          <a:lstStyle/>
          <a:p>
            <a:fld id="{0DE6609D-FCC9-47B4-BA14-0E383965CA98}" type="slidenum">
              <a:rPr lang="fr-FR" smtClean="0"/>
              <a:t>112</a:t>
            </a:fld>
            <a:endParaRPr lang="fr-FR" dirty="0"/>
          </a:p>
        </p:txBody>
      </p:sp>
      <p:sp>
        <p:nvSpPr>
          <p:cNvPr id="4" name="Espace réservé du numéro de diapositive 3">
            <a:extLst>
              <a:ext uri="{FF2B5EF4-FFF2-40B4-BE49-F238E27FC236}">
                <a16:creationId xmlns:a16="http://schemas.microsoft.com/office/drawing/2014/main" id="{2328DCFA-1F31-DC2A-E25B-8A6166DC07A3}"/>
              </a:ext>
            </a:extLst>
          </p:cNvPr>
          <p:cNvSpPr>
            <a:spLocks noGrp="1"/>
          </p:cNvSpPr>
          <p:nvPr>
            <p:ph type="sldNum" sz="quarter" idx="12"/>
          </p:nvPr>
        </p:nvSpPr>
        <p:spPr/>
        <p:txBody>
          <a:bodyPr/>
          <a:lstStyle/>
          <a:p>
            <a:fld id="{F235458D-0C39-4FB1-9C4D-2BF0EF83C4C0}" type="slidenum">
              <a:rPr lang="fr-FR" smtClean="0"/>
              <a:t>112</a:t>
            </a:fld>
            <a:endParaRPr lang="fr-FR" dirty="0"/>
          </a:p>
        </p:txBody>
      </p:sp>
      <p:pic>
        <p:nvPicPr>
          <p:cNvPr id="2" name="Image 1">
            <a:extLst>
              <a:ext uri="{FF2B5EF4-FFF2-40B4-BE49-F238E27FC236}">
                <a16:creationId xmlns:a16="http://schemas.microsoft.com/office/drawing/2014/main" id="{ADC31834-CCAD-0586-CF4B-C8596DCC3F78}"/>
              </a:ext>
            </a:extLst>
          </p:cNvPr>
          <p:cNvPicPr>
            <a:picLocks noChangeAspect="1"/>
          </p:cNvPicPr>
          <p:nvPr/>
        </p:nvPicPr>
        <p:blipFill>
          <a:blip r:embed="rId4"/>
          <a:stretch>
            <a:fillRect/>
          </a:stretch>
        </p:blipFill>
        <p:spPr>
          <a:xfrm>
            <a:off x="3010875" y="1027595"/>
            <a:ext cx="6791325" cy="1981200"/>
          </a:xfrm>
          <a:prstGeom prst="rect">
            <a:avLst/>
          </a:prstGeom>
        </p:spPr>
      </p:pic>
      <p:pic>
        <p:nvPicPr>
          <p:cNvPr id="7" name="Image 6">
            <a:extLst>
              <a:ext uri="{FF2B5EF4-FFF2-40B4-BE49-F238E27FC236}">
                <a16:creationId xmlns:a16="http://schemas.microsoft.com/office/drawing/2014/main" id="{A418AFA7-8C62-9C08-1710-EC996B5B8772}"/>
              </a:ext>
            </a:extLst>
          </p:cNvPr>
          <p:cNvPicPr>
            <a:picLocks noChangeAspect="1"/>
          </p:cNvPicPr>
          <p:nvPr/>
        </p:nvPicPr>
        <p:blipFill>
          <a:blip r:embed="rId5"/>
          <a:stretch>
            <a:fillRect/>
          </a:stretch>
        </p:blipFill>
        <p:spPr>
          <a:xfrm>
            <a:off x="4114244" y="3344410"/>
            <a:ext cx="4584589" cy="2767824"/>
          </a:xfrm>
          <a:prstGeom prst="rect">
            <a:avLst/>
          </a:prstGeom>
        </p:spPr>
      </p:pic>
    </p:spTree>
    <p:extLst>
      <p:ext uri="{BB962C8B-B14F-4D97-AF65-F5344CB8AC3E}">
        <p14:creationId xmlns:p14="http://schemas.microsoft.com/office/powerpoint/2010/main" val="25854927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91006-B9CA-D83C-39E4-C988B89BBF48}"/>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AADBBDCE-D895-85B6-8A7B-05F629E37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D3820477-5CB7-6DAA-CBAB-20D36232243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FF443AD0-4157-C130-B795-899E3FB8D95C}"/>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BFD7243E-D082-A59B-CF2F-4B5CCE9BFA74}"/>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2907AF15-7879-B218-D979-9A7209772DE5}"/>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 l’office de tourisme – Investissement</a:t>
            </a:r>
          </a:p>
        </p:txBody>
      </p:sp>
      <p:sp>
        <p:nvSpPr>
          <p:cNvPr id="3" name="Espace réservé du pied de page 2">
            <a:extLst>
              <a:ext uri="{FF2B5EF4-FFF2-40B4-BE49-F238E27FC236}">
                <a16:creationId xmlns:a16="http://schemas.microsoft.com/office/drawing/2014/main" id="{EC13D890-F701-1EC2-A5B6-778A19A7959F}"/>
              </a:ext>
            </a:extLst>
          </p:cNvPr>
          <p:cNvSpPr>
            <a:spLocks noGrp="1"/>
          </p:cNvSpPr>
          <p:nvPr>
            <p:ph type="ftr" sz="quarter" idx="11"/>
          </p:nvPr>
        </p:nvSpPr>
        <p:spPr/>
        <p:txBody>
          <a:bodyPr/>
          <a:lstStyle/>
          <a:p>
            <a:fld id="{0DE6609D-FCC9-47B4-BA14-0E383965CA98}" type="slidenum">
              <a:rPr lang="fr-FR" smtClean="0"/>
              <a:t>113</a:t>
            </a:fld>
            <a:endParaRPr lang="fr-FR" dirty="0"/>
          </a:p>
        </p:txBody>
      </p:sp>
      <p:sp>
        <p:nvSpPr>
          <p:cNvPr id="4" name="Espace réservé du numéro de diapositive 3">
            <a:extLst>
              <a:ext uri="{FF2B5EF4-FFF2-40B4-BE49-F238E27FC236}">
                <a16:creationId xmlns:a16="http://schemas.microsoft.com/office/drawing/2014/main" id="{B5727CE4-38C8-AD9D-2490-895FC8DB1C90}"/>
              </a:ext>
            </a:extLst>
          </p:cNvPr>
          <p:cNvSpPr>
            <a:spLocks noGrp="1"/>
          </p:cNvSpPr>
          <p:nvPr>
            <p:ph type="sldNum" sz="quarter" idx="12"/>
          </p:nvPr>
        </p:nvSpPr>
        <p:spPr/>
        <p:txBody>
          <a:bodyPr/>
          <a:lstStyle/>
          <a:p>
            <a:fld id="{F235458D-0C39-4FB1-9C4D-2BF0EF83C4C0}" type="slidenum">
              <a:rPr lang="fr-FR" smtClean="0"/>
              <a:t>113</a:t>
            </a:fld>
            <a:endParaRPr lang="fr-FR" dirty="0"/>
          </a:p>
        </p:txBody>
      </p:sp>
      <p:pic>
        <p:nvPicPr>
          <p:cNvPr id="10" name="Image 9">
            <a:extLst>
              <a:ext uri="{FF2B5EF4-FFF2-40B4-BE49-F238E27FC236}">
                <a16:creationId xmlns:a16="http://schemas.microsoft.com/office/drawing/2014/main" id="{5058B249-1631-CFB0-565A-E14A4BE23309}"/>
              </a:ext>
            </a:extLst>
          </p:cNvPr>
          <p:cNvPicPr>
            <a:picLocks noChangeAspect="1"/>
          </p:cNvPicPr>
          <p:nvPr/>
        </p:nvPicPr>
        <p:blipFill>
          <a:blip r:embed="rId4"/>
          <a:stretch>
            <a:fillRect/>
          </a:stretch>
        </p:blipFill>
        <p:spPr>
          <a:xfrm>
            <a:off x="7696775" y="755899"/>
            <a:ext cx="4182640" cy="2525158"/>
          </a:xfrm>
          <a:prstGeom prst="rect">
            <a:avLst/>
          </a:prstGeom>
        </p:spPr>
      </p:pic>
      <p:pic>
        <p:nvPicPr>
          <p:cNvPr id="12" name="Image 11">
            <a:extLst>
              <a:ext uri="{FF2B5EF4-FFF2-40B4-BE49-F238E27FC236}">
                <a16:creationId xmlns:a16="http://schemas.microsoft.com/office/drawing/2014/main" id="{E544F716-2208-6626-BBA4-D2BA3C3EBAB7}"/>
              </a:ext>
            </a:extLst>
          </p:cNvPr>
          <p:cNvPicPr>
            <a:picLocks noChangeAspect="1"/>
          </p:cNvPicPr>
          <p:nvPr/>
        </p:nvPicPr>
        <p:blipFill>
          <a:blip r:embed="rId5"/>
          <a:stretch>
            <a:fillRect/>
          </a:stretch>
        </p:blipFill>
        <p:spPr>
          <a:xfrm>
            <a:off x="181157" y="4086265"/>
            <a:ext cx="7220257" cy="1498735"/>
          </a:xfrm>
          <a:prstGeom prst="rect">
            <a:avLst/>
          </a:prstGeom>
        </p:spPr>
      </p:pic>
      <p:pic>
        <p:nvPicPr>
          <p:cNvPr id="15" name="Image 14">
            <a:extLst>
              <a:ext uri="{FF2B5EF4-FFF2-40B4-BE49-F238E27FC236}">
                <a16:creationId xmlns:a16="http://schemas.microsoft.com/office/drawing/2014/main" id="{4FFBA88C-8AD6-48FE-C20C-C7809A0F4138}"/>
              </a:ext>
            </a:extLst>
          </p:cNvPr>
          <p:cNvPicPr>
            <a:picLocks noChangeAspect="1"/>
          </p:cNvPicPr>
          <p:nvPr/>
        </p:nvPicPr>
        <p:blipFill>
          <a:blip r:embed="rId6"/>
          <a:stretch>
            <a:fillRect/>
          </a:stretch>
        </p:blipFill>
        <p:spPr>
          <a:xfrm>
            <a:off x="183061" y="1302389"/>
            <a:ext cx="7218353" cy="1093383"/>
          </a:xfrm>
          <a:prstGeom prst="rect">
            <a:avLst/>
          </a:prstGeom>
        </p:spPr>
      </p:pic>
      <p:pic>
        <p:nvPicPr>
          <p:cNvPr id="16" name="Image 15">
            <a:extLst>
              <a:ext uri="{FF2B5EF4-FFF2-40B4-BE49-F238E27FC236}">
                <a16:creationId xmlns:a16="http://schemas.microsoft.com/office/drawing/2014/main" id="{235D803F-AB20-BDDD-A1EB-40D1D44EE1E0}"/>
              </a:ext>
            </a:extLst>
          </p:cNvPr>
          <p:cNvPicPr>
            <a:picLocks noChangeAspect="1"/>
          </p:cNvPicPr>
          <p:nvPr/>
        </p:nvPicPr>
        <p:blipFill>
          <a:blip r:embed="rId7"/>
          <a:stretch>
            <a:fillRect/>
          </a:stretch>
        </p:blipFill>
        <p:spPr>
          <a:xfrm>
            <a:off x="7696775" y="3569166"/>
            <a:ext cx="4173448" cy="2525158"/>
          </a:xfrm>
          <a:prstGeom prst="rect">
            <a:avLst/>
          </a:prstGeom>
        </p:spPr>
      </p:pic>
    </p:spTree>
    <p:extLst>
      <p:ext uri="{BB962C8B-B14F-4D97-AF65-F5344CB8AC3E}">
        <p14:creationId xmlns:p14="http://schemas.microsoft.com/office/powerpoint/2010/main" val="40724496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06929-7ABA-9A21-455B-C3ED13BF4AA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EC1CEF6-7104-E009-9890-30A33DF43037}"/>
              </a:ext>
            </a:extLst>
          </p:cNvPr>
          <p:cNvPicPr>
            <a:picLocks noChangeAspect="1"/>
          </p:cNvPicPr>
          <p:nvPr/>
        </p:nvPicPr>
        <p:blipFill>
          <a:blip r:embed="rId3"/>
          <a:stretch>
            <a:fillRect/>
          </a:stretch>
        </p:blipFill>
        <p:spPr>
          <a:xfrm>
            <a:off x="469157" y="821117"/>
            <a:ext cx="6984701" cy="5215764"/>
          </a:xfrm>
          <a:prstGeom prst="rect">
            <a:avLst/>
          </a:prstGeom>
        </p:spPr>
      </p:pic>
      <p:pic>
        <p:nvPicPr>
          <p:cNvPr id="5" name="Image 4">
            <a:extLst>
              <a:ext uri="{FF2B5EF4-FFF2-40B4-BE49-F238E27FC236}">
                <a16:creationId xmlns:a16="http://schemas.microsoft.com/office/drawing/2014/main" id="{51008982-132F-760B-0C67-75FC36EBC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28617ADD-9D2B-6AE8-757B-C344C0721CF8}"/>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D2567ED1-592E-0522-CE48-8907CF845F85}"/>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C972FDCB-F231-915D-9F2D-51E8813D77E6}"/>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192AB867-0F5B-71BB-022C-0241792D73B3}"/>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 l’office de tourisme – Résultats</a:t>
            </a:r>
          </a:p>
        </p:txBody>
      </p:sp>
      <p:sp>
        <p:nvSpPr>
          <p:cNvPr id="3" name="Espace réservé du pied de page 2">
            <a:extLst>
              <a:ext uri="{FF2B5EF4-FFF2-40B4-BE49-F238E27FC236}">
                <a16:creationId xmlns:a16="http://schemas.microsoft.com/office/drawing/2014/main" id="{71680860-C11F-004E-799E-861B5FAF3815}"/>
              </a:ext>
            </a:extLst>
          </p:cNvPr>
          <p:cNvSpPr>
            <a:spLocks noGrp="1"/>
          </p:cNvSpPr>
          <p:nvPr>
            <p:ph type="ftr" sz="quarter" idx="11"/>
          </p:nvPr>
        </p:nvSpPr>
        <p:spPr/>
        <p:txBody>
          <a:bodyPr/>
          <a:lstStyle/>
          <a:p>
            <a:fld id="{0DE6609D-FCC9-47B4-BA14-0E383965CA98}" type="slidenum">
              <a:rPr lang="fr-FR" smtClean="0"/>
              <a:t>114</a:t>
            </a:fld>
            <a:endParaRPr lang="fr-FR" dirty="0"/>
          </a:p>
        </p:txBody>
      </p:sp>
      <p:sp>
        <p:nvSpPr>
          <p:cNvPr id="4" name="Espace réservé du numéro de diapositive 3">
            <a:extLst>
              <a:ext uri="{FF2B5EF4-FFF2-40B4-BE49-F238E27FC236}">
                <a16:creationId xmlns:a16="http://schemas.microsoft.com/office/drawing/2014/main" id="{CC1B4039-4F15-E558-23E9-E6FC2044D1E5}"/>
              </a:ext>
            </a:extLst>
          </p:cNvPr>
          <p:cNvSpPr>
            <a:spLocks noGrp="1"/>
          </p:cNvSpPr>
          <p:nvPr>
            <p:ph type="sldNum" sz="quarter" idx="12"/>
          </p:nvPr>
        </p:nvSpPr>
        <p:spPr/>
        <p:txBody>
          <a:bodyPr/>
          <a:lstStyle/>
          <a:p>
            <a:fld id="{F235458D-0C39-4FB1-9C4D-2BF0EF83C4C0}" type="slidenum">
              <a:rPr lang="fr-FR" smtClean="0"/>
              <a:t>114</a:t>
            </a:fld>
            <a:endParaRPr lang="fr-FR" dirty="0"/>
          </a:p>
        </p:txBody>
      </p:sp>
      <p:sp>
        <p:nvSpPr>
          <p:cNvPr id="16" name="Ellipse 15">
            <a:extLst>
              <a:ext uri="{FF2B5EF4-FFF2-40B4-BE49-F238E27FC236}">
                <a16:creationId xmlns:a16="http://schemas.microsoft.com/office/drawing/2014/main" id="{DE88A762-30C4-1908-A7EA-E260790E287F}"/>
              </a:ext>
            </a:extLst>
          </p:cNvPr>
          <p:cNvSpPr/>
          <p:nvPr/>
        </p:nvSpPr>
        <p:spPr>
          <a:xfrm>
            <a:off x="5101896" y="4786296"/>
            <a:ext cx="1988207" cy="333975"/>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9836ACE3-7C38-E0F5-3CC6-DF987AA0F3A8}"/>
              </a:ext>
            </a:extLst>
          </p:cNvPr>
          <p:cNvSpPr/>
          <p:nvPr/>
        </p:nvSpPr>
        <p:spPr>
          <a:xfrm>
            <a:off x="5167602" y="2539180"/>
            <a:ext cx="1988207" cy="333975"/>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7" name="ZoneTexte 6">
            <a:extLst>
              <a:ext uri="{FF2B5EF4-FFF2-40B4-BE49-F238E27FC236}">
                <a16:creationId xmlns:a16="http://schemas.microsoft.com/office/drawing/2014/main" id="{40A0EC6E-2E03-7EB6-0613-B72641F1394E}"/>
              </a:ext>
            </a:extLst>
          </p:cNvPr>
          <p:cNvSpPr txBox="1"/>
          <p:nvPr/>
        </p:nvSpPr>
        <p:spPr>
          <a:xfrm>
            <a:off x="7946511" y="1397674"/>
            <a:ext cx="3776332" cy="4062651"/>
          </a:xfrm>
          <a:prstGeom prst="rect">
            <a:avLst/>
          </a:prstGeom>
          <a:noFill/>
        </p:spPr>
        <p:txBody>
          <a:bodyPr wrap="square">
            <a:spAutoFit/>
          </a:bodyPr>
          <a:lstStyle/>
          <a:p>
            <a:pPr marL="0" lvl="1" algn="just"/>
            <a:r>
              <a:rPr lang="fr-FR" sz="2400" dirty="0"/>
              <a:t>Même en intégrant le solde négatif des restes à</a:t>
            </a:r>
            <a:br>
              <a:rPr lang="fr-FR" sz="2400" dirty="0"/>
            </a:br>
            <a:r>
              <a:rPr lang="fr-FR" sz="2400" dirty="0"/>
              <a:t>réaliser (RAR), </a:t>
            </a:r>
            <a:r>
              <a:rPr lang="fr-FR" sz="2400" u="sng" dirty="0">
                <a:solidFill>
                  <a:srgbClr val="7030A0"/>
                </a:solidFill>
              </a:rPr>
              <a:t>la section d’investissement présente un excédent</a:t>
            </a:r>
            <a:r>
              <a:rPr lang="fr-FR" sz="2400" dirty="0">
                <a:solidFill>
                  <a:srgbClr val="7030A0"/>
                </a:solidFill>
              </a:rPr>
              <a:t> </a:t>
            </a:r>
            <a:r>
              <a:rPr lang="fr-FR" sz="2400" dirty="0"/>
              <a:t>(repris au compte 001).</a:t>
            </a:r>
          </a:p>
          <a:p>
            <a:pPr marL="0" lvl="1" algn="just"/>
            <a:endParaRPr lang="fr-FR" dirty="0"/>
          </a:p>
          <a:p>
            <a:pPr marL="0" lvl="1" algn="just"/>
            <a:r>
              <a:rPr lang="fr-FR" sz="2400" u="sng" dirty="0">
                <a:solidFill>
                  <a:srgbClr val="00B050"/>
                </a:solidFill>
              </a:rPr>
              <a:t>L’intégralité de l’excédent de  fonctionnement 2024</a:t>
            </a:r>
            <a:r>
              <a:rPr lang="fr-FR" sz="2400" dirty="0"/>
              <a:t> pourra être repris au compte 002 du budget 2025.</a:t>
            </a:r>
            <a:endParaRPr lang="fr-FR" sz="2400" b="1" dirty="0"/>
          </a:p>
        </p:txBody>
      </p:sp>
    </p:spTree>
    <p:extLst>
      <p:ext uri="{BB962C8B-B14F-4D97-AF65-F5344CB8AC3E}">
        <p14:creationId xmlns:p14="http://schemas.microsoft.com/office/powerpoint/2010/main" val="18985353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A284A-D427-5178-96D1-29E746E92331}"/>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58F3752E-8D29-1F3A-FC0C-DBA6B26B9FE4}"/>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C1164449-0D79-DBD4-8F4F-849A27640C4A}"/>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EC012F94-C20F-9DF4-57A6-2485878C9BBA}"/>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Compte administratif 2024 du budget annexe de l’hôtel d’entreprises</a:t>
            </a:r>
          </a:p>
        </p:txBody>
      </p:sp>
      <p:pic>
        <p:nvPicPr>
          <p:cNvPr id="20" name="Image 19">
            <a:extLst>
              <a:ext uri="{FF2B5EF4-FFF2-40B4-BE49-F238E27FC236}">
                <a16:creationId xmlns:a16="http://schemas.microsoft.com/office/drawing/2014/main" id="{641714AC-77D6-DE0B-01D0-D84D921CB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C432F224-3166-DF24-C5ED-C4AFDF88C986}"/>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F69F214B-ECEA-C122-093C-627D8C40F048}"/>
              </a:ext>
            </a:extLst>
          </p:cNvPr>
          <p:cNvSpPr>
            <a:spLocks noGrp="1"/>
          </p:cNvSpPr>
          <p:nvPr>
            <p:ph type="ftr" sz="quarter" idx="11"/>
          </p:nvPr>
        </p:nvSpPr>
        <p:spPr/>
        <p:txBody>
          <a:bodyPr/>
          <a:lstStyle/>
          <a:p>
            <a:fld id="{1B6B7B82-81F4-4BD8-910C-DFBCB86BDA54}" type="slidenum">
              <a:rPr lang="fr-FR" smtClean="0"/>
              <a:t>115</a:t>
            </a:fld>
            <a:endParaRPr lang="fr-FR" dirty="0"/>
          </a:p>
        </p:txBody>
      </p:sp>
    </p:spTree>
    <p:extLst>
      <p:ext uri="{BB962C8B-B14F-4D97-AF65-F5344CB8AC3E}">
        <p14:creationId xmlns:p14="http://schemas.microsoft.com/office/powerpoint/2010/main" val="1647077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25347-4750-0DEC-1721-E632CF89786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29271223-EBD8-D5A2-F37C-5C5B34BDD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BD5834AF-EB26-8819-48BD-A8BB7F17451E}"/>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CE92256B-32A1-290A-C9C3-812DF1AA787D}"/>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C1A8819B-826A-3E90-C490-F2350029345B}"/>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C784418C-7C9E-7279-3C72-6FBFDA2DDA72}"/>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 l’hôtel d’entreprises – Fonctionnement</a:t>
            </a:r>
          </a:p>
        </p:txBody>
      </p:sp>
      <p:sp>
        <p:nvSpPr>
          <p:cNvPr id="3" name="Espace réservé du pied de page 2">
            <a:extLst>
              <a:ext uri="{FF2B5EF4-FFF2-40B4-BE49-F238E27FC236}">
                <a16:creationId xmlns:a16="http://schemas.microsoft.com/office/drawing/2014/main" id="{A63B2DE7-3E61-CBBB-9D35-5BEC45614B58}"/>
              </a:ext>
            </a:extLst>
          </p:cNvPr>
          <p:cNvSpPr>
            <a:spLocks noGrp="1"/>
          </p:cNvSpPr>
          <p:nvPr>
            <p:ph type="ftr" sz="quarter" idx="11"/>
          </p:nvPr>
        </p:nvSpPr>
        <p:spPr/>
        <p:txBody>
          <a:bodyPr/>
          <a:lstStyle/>
          <a:p>
            <a:fld id="{0DE6609D-FCC9-47B4-BA14-0E383965CA98}" type="slidenum">
              <a:rPr lang="fr-FR" smtClean="0"/>
              <a:t>116</a:t>
            </a:fld>
            <a:endParaRPr lang="fr-FR" dirty="0"/>
          </a:p>
        </p:txBody>
      </p:sp>
      <p:sp>
        <p:nvSpPr>
          <p:cNvPr id="4" name="Espace réservé du numéro de diapositive 3">
            <a:extLst>
              <a:ext uri="{FF2B5EF4-FFF2-40B4-BE49-F238E27FC236}">
                <a16:creationId xmlns:a16="http://schemas.microsoft.com/office/drawing/2014/main" id="{BB2171D9-EFBB-DAC5-6325-75016E057E1D}"/>
              </a:ext>
            </a:extLst>
          </p:cNvPr>
          <p:cNvSpPr>
            <a:spLocks noGrp="1"/>
          </p:cNvSpPr>
          <p:nvPr>
            <p:ph type="sldNum" sz="quarter" idx="12"/>
          </p:nvPr>
        </p:nvSpPr>
        <p:spPr/>
        <p:txBody>
          <a:bodyPr/>
          <a:lstStyle/>
          <a:p>
            <a:fld id="{F235458D-0C39-4FB1-9C4D-2BF0EF83C4C0}" type="slidenum">
              <a:rPr lang="fr-FR" smtClean="0"/>
              <a:t>116</a:t>
            </a:fld>
            <a:endParaRPr lang="fr-FR" dirty="0"/>
          </a:p>
        </p:txBody>
      </p:sp>
      <p:pic>
        <p:nvPicPr>
          <p:cNvPr id="12" name="Image 11">
            <a:extLst>
              <a:ext uri="{FF2B5EF4-FFF2-40B4-BE49-F238E27FC236}">
                <a16:creationId xmlns:a16="http://schemas.microsoft.com/office/drawing/2014/main" id="{28B73A6C-9C9C-EA52-F311-7812BDD21360}"/>
              </a:ext>
            </a:extLst>
          </p:cNvPr>
          <p:cNvPicPr>
            <a:picLocks noChangeAspect="1"/>
          </p:cNvPicPr>
          <p:nvPr/>
        </p:nvPicPr>
        <p:blipFill>
          <a:blip r:embed="rId4"/>
          <a:stretch>
            <a:fillRect/>
          </a:stretch>
        </p:blipFill>
        <p:spPr>
          <a:xfrm>
            <a:off x="7653014" y="910893"/>
            <a:ext cx="4338331" cy="2486197"/>
          </a:xfrm>
          <a:prstGeom prst="rect">
            <a:avLst/>
          </a:prstGeom>
        </p:spPr>
      </p:pic>
      <p:pic>
        <p:nvPicPr>
          <p:cNvPr id="7" name="Image 6">
            <a:extLst>
              <a:ext uri="{FF2B5EF4-FFF2-40B4-BE49-F238E27FC236}">
                <a16:creationId xmlns:a16="http://schemas.microsoft.com/office/drawing/2014/main" id="{52FFDBB9-4E3D-D592-A893-AF9C2477A9D6}"/>
              </a:ext>
            </a:extLst>
          </p:cNvPr>
          <p:cNvPicPr>
            <a:picLocks noChangeAspect="1"/>
          </p:cNvPicPr>
          <p:nvPr/>
        </p:nvPicPr>
        <p:blipFill>
          <a:blip r:embed="rId5"/>
          <a:stretch>
            <a:fillRect/>
          </a:stretch>
        </p:blipFill>
        <p:spPr>
          <a:xfrm>
            <a:off x="7653014" y="3563231"/>
            <a:ext cx="4357829" cy="2486197"/>
          </a:xfrm>
          <a:prstGeom prst="rect">
            <a:avLst/>
          </a:prstGeom>
        </p:spPr>
      </p:pic>
      <p:pic>
        <p:nvPicPr>
          <p:cNvPr id="10" name="Image 9">
            <a:extLst>
              <a:ext uri="{FF2B5EF4-FFF2-40B4-BE49-F238E27FC236}">
                <a16:creationId xmlns:a16="http://schemas.microsoft.com/office/drawing/2014/main" id="{D748373C-DEF2-0DBF-6284-1213F445FD3B}"/>
              </a:ext>
            </a:extLst>
          </p:cNvPr>
          <p:cNvPicPr>
            <a:picLocks noChangeAspect="1"/>
          </p:cNvPicPr>
          <p:nvPr/>
        </p:nvPicPr>
        <p:blipFill>
          <a:blip r:embed="rId6"/>
          <a:stretch>
            <a:fillRect/>
          </a:stretch>
        </p:blipFill>
        <p:spPr>
          <a:xfrm>
            <a:off x="181157" y="1339224"/>
            <a:ext cx="7254240" cy="1505789"/>
          </a:xfrm>
          <a:prstGeom prst="rect">
            <a:avLst/>
          </a:prstGeom>
        </p:spPr>
      </p:pic>
      <p:pic>
        <p:nvPicPr>
          <p:cNvPr id="11" name="Image 10">
            <a:extLst>
              <a:ext uri="{FF2B5EF4-FFF2-40B4-BE49-F238E27FC236}">
                <a16:creationId xmlns:a16="http://schemas.microsoft.com/office/drawing/2014/main" id="{44CB4F6E-79B6-750F-80D7-E66BF7B25552}"/>
              </a:ext>
            </a:extLst>
          </p:cNvPr>
          <p:cNvPicPr>
            <a:picLocks noChangeAspect="1"/>
          </p:cNvPicPr>
          <p:nvPr/>
        </p:nvPicPr>
        <p:blipFill>
          <a:blip r:embed="rId7"/>
          <a:stretch>
            <a:fillRect/>
          </a:stretch>
        </p:blipFill>
        <p:spPr>
          <a:xfrm>
            <a:off x="181159" y="3849950"/>
            <a:ext cx="7254238" cy="1912758"/>
          </a:xfrm>
          <a:prstGeom prst="rect">
            <a:avLst/>
          </a:prstGeom>
        </p:spPr>
      </p:pic>
    </p:spTree>
    <p:extLst>
      <p:ext uri="{BB962C8B-B14F-4D97-AF65-F5344CB8AC3E}">
        <p14:creationId xmlns:p14="http://schemas.microsoft.com/office/powerpoint/2010/main" val="2447591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3200A-9A0B-7F5F-13DB-1925029D3252}"/>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7E5833E1-0B8B-7E29-FD4F-CB512B44F1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ADAB19F5-EE51-DE24-B7BB-30F8332FE4BB}"/>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7A784D9C-FA2C-5EDD-6819-8A752D723B64}"/>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24C3D04-279B-1F40-5CEA-67D0B846B417}"/>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CDD9BEB2-D453-2E81-1493-A4F22ECF8300}"/>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 l’hôtel d’entreprises – Investissement</a:t>
            </a:r>
          </a:p>
        </p:txBody>
      </p:sp>
      <p:sp>
        <p:nvSpPr>
          <p:cNvPr id="3" name="Espace réservé du pied de page 2">
            <a:extLst>
              <a:ext uri="{FF2B5EF4-FFF2-40B4-BE49-F238E27FC236}">
                <a16:creationId xmlns:a16="http://schemas.microsoft.com/office/drawing/2014/main" id="{1D44835A-F05D-8EE7-5B63-4C570F30F9C7}"/>
              </a:ext>
            </a:extLst>
          </p:cNvPr>
          <p:cNvSpPr>
            <a:spLocks noGrp="1"/>
          </p:cNvSpPr>
          <p:nvPr>
            <p:ph type="ftr" sz="quarter" idx="11"/>
          </p:nvPr>
        </p:nvSpPr>
        <p:spPr/>
        <p:txBody>
          <a:bodyPr/>
          <a:lstStyle/>
          <a:p>
            <a:fld id="{0DE6609D-FCC9-47B4-BA14-0E383965CA98}" type="slidenum">
              <a:rPr lang="fr-FR" smtClean="0"/>
              <a:t>117</a:t>
            </a:fld>
            <a:endParaRPr lang="fr-FR" dirty="0"/>
          </a:p>
        </p:txBody>
      </p:sp>
      <p:sp>
        <p:nvSpPr>
          <p:cNvPr id="4" name="Espace réservé du numéro de diapositive 3">
            <a:extLst>
              <a:ext uri="{FF2B5EF4-FFF2-40B4-BE49-F238E27FC236}">
                <a16:creationId xmlns:a16="http://schemas.microsoft.com/office/drawing/2014/main" id="{29A9240D-2479-CEC9-5576-04380DDE5DE7}"/>
              </a:ext>
            </a:extLst>
          </p:cNvPr>
          <p:cNvSpPr>
            <a:spLocks noGrp="1"/>
          </p:cNvSpPr>
          <p:nvPr>
            <p:ph type="sldNum" sz="quarter" idx="12"/>
          </p:nvPr>
        </p:nvSpPr>
        <p:spPr/>
        <p:txBody>
          <a:bodyPr/>
          <a:lstStyle/>
          <a:p>
            <a:fld id="{F235458D-0C39-4FB1-9C4D-2BF0EF83C4C0}" type="slidenum">
              <a:rPr lang="fr-FR" smtClean="0"/>
              <a:t>117</a:t>
            </a:fld>
            <a:endParaRPr lang="fr-FR" dirty="0"/>
          </a:p>
        </p:txBody>
      </p:sp>
      <p:pic>
        <p:nvPicPr>
          <p:cNvPr id="2" name="Image 1">
            <a:extLst>
              <a:ext uri="{FF2B5EF4-FFF2-40B4-BE49-F238E27FC236}">
                <a16:creationId xmlns:a16="http://schemas.microsoft.com/office/drawing/2014/main" id="{ECA47537-B281-4237-E4FD-3AD58132151B}"/>
              </a:ext>
            </a:extLst>
          </p:cNvPr>
          <p:cNvPicPr>
            <a:picLocks noChangeAspect="1"/>
          </p:cNvPicPr>
          <p:nvPr/>
        </p:nvPicPr>
        <p:blipFill>
          <a:blip r:embed="rId4"/>
          <a:stretch>
            <a:fillRect/>
          </a:stretch>
        </p:blipFill>
        <p:spPr>
          <a:xfrm>
            <a:off x="181157" y="1353553"/>
            <a:ext cx="7254238" cy="1505789"/>
          </a:xfrm>
          <a:prstGeom prst="rect">
            <a:avLst/>
          </a:prstGeom>
        </p:spPr>
      </p:pic>
      <p:pic>
        <p:nvPicPr>
          <p:cNvPr id="12" name="Image 11">
            <a:extLst>
              <a:ext uri="{FF2B5EF4-FFF2-40B4-BE49-F238E27FC236}">
                <a16:creationId xmlns:a16="http://schemas.microsoft.com/office/drawing/2014/main" id="{312697AB-0109-C687-5E63-0E492083CE47}"/>
              </a:ext>
            </a:extLst>
          </p:cNvPr>
          <p:cNvPicPr>
            <a:picLocks noChangeAspect="1"/>
          </p:cNvPicPr>
          <p:nvPr/>
        </p:nvPicPr>
        <p:blipFill>
          <a:blip r:embed="rId5"/>
          <a:stretch>
            <a:fillRect/>
          </a:stretch>
        </p:blipFill>
        <p:spPr>
          <a:xfrm>
            <a:off x="181160" y="3998659"/>
            <a:ext cx="7254235" cy="1505788"/>
          </a:xfrm>
          <a:prstGeom prst="rect">
            <a:avLst/>
          </a:prstGeom>
        </p:spPr>
      </p:pic>
      <p:pic>
        <p:nvPicPr>
          <p:cNvPr id="14" name="Image 13">
            <a:extLst>
              <a:ext uri="{FF2B5EF4-FFF2-40B4-BE49-F238E27FC236}">
                <a16:creationId xmlns:a16="http://schemas.microsoft.com/office/drawing/2014/main" id="{0FF886A0-CF92-6A37-3938-DE65AEF9E35A}"/>
              </a:ext>
            </a:extLst>
          </p:cNvPr>
          <p:cNvPicPr>
            <a:picLocks noChangeAspect="1"/>
          </p:cNvPicPr>
          <p:nvPr/>
        </p:nvPicPr>
        <p:blipFill>
          <a:blip r:embed="rId6"/>
          <a:stretch>
            <a:fillRect/>
          </a:stretch>
        </p:blipFill>
        <p:spPr>
          <a:xfrm>
            <a:off x="7653014" y="3535760"/>
            <a:ext cx="4317113" cy="2594861"/>
          </a:xfrm>
          <a:prstGeom prst="rect">
            <a:avLst/>
          </a:prstGeom>
        </p:spPr>
      </p:pic>
      <p:pic>
        <p:nvPicPr>
          <p:cNvPr id="7" name="Image 6">
            <a:extLst>
              <a:ext uri="{FF2B5EF4-FFF2-40B4-BE49-F238E27FC236}">
                <a16:creationId xmlns:a16="http://schemas.microsoft.com/office/drawing/2014/main" id="{4E2097CE-1512-957C-7AC8-29C42C979350}"/>
              </a:ext>
            </a:extLst>
          </p:cNvPr>
          <p:cNvPicPr>
            <a:picLocks noChangeAspect="1"/>
          </p:cNvPicPr>
          <p:nvPr/>
        </p:nvPicPr>
        <p:blipFill>
          <a:blip r:embed="rId7"/>
          <a:stretch>
            <a:fillRect/>
          </a:stretch>
        </p:blipFill>
        <p:spPr>
          <a:xfrm>
            <a:off x="7653013" y="834139"/>
            <a:ext cx="4317113" cy="2594861"/>
          </a:xfrm>
          <a:prstGeom prst="rect">
            <a:avLst/>
          </a:prstGeom>
        </p:spPr>
      </p:pic>
    </p:spTree>
    <p:extLst>
      <p:ext uri="{BB962C8B-B14F-4D97-AF65-F5344CB8AC3E}">
        <p14:creationId xmlns:p14="http://schemas.microsoft.com/office/powerpoint/2010/main" val="20051551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3F540-3D94-BE98-0B43-9FE9A4ABDA9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E3C176B-84C2-D974-5E70-A3E046C92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A25ED92D-361D-CB86-05B2-5D5B0E09217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2880DA32-272B-33D8-5098-932A94815245}"/>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21FFA4D-15D7-7E77-04B6-02112885FE1F}"/>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F95DC02F-81F4-75F8-F89E-DF8FC2B8822F}"/>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de l’hôtel d’entreprises – Résultats</a:t>
            </a:r>
          </a:p>
        </p:txBody>
      </p:sp>
      <p:sp>
        <p:nvSpPr>
          <p:cNvPr id="3" name="Espace réservé du pied de page 2">
            <a:extLst>
              <a:ext uri="{FF2B5EF4-FFF2-40B4-BE49-F238E27FC236}">
                <a16:creationId xmlns:a16="http://schemas.microsoft.com/office/drawing/2014/main" id="{55FA9060-048F-2068-1A0F-6ECE5983F411}"/>
              </a:ext>
            </a:extLst>
          </p:cNvPr>
          <p:cNvSpPr>
            <a:spLocks noGrp="1"/>
          </p:cNvSpPr>
          <p:nvPr>
            <p:ph type="ftr" sz="quarter" idx="11"/>
          </p:nvPr>
        </p:nvSpPr>
        <p:spPr/>
        <p:txBody>
          <a:bodyPr/>
          <a:lstStyle/>
          <a:p>
            <a:fld id="{0DE6609D-FCC9-47B4-BA14-0E383965CA98}" type="slidenum">
              <a:rPr lang="fr-FR" smtClean="0"/>
              <a:t>118</a:t>
            </a:fld>
            <a:endParaRPr lang="fr-FR" dirty="0"/>
          </a:p>
        </p:txBody>
      </p:sp>
      <p:sp>
        <p:nvSpPr>
          <p:cNvPr id="4" name="Espace réservé du numéro de diapositive 3">
            <a:extLst>
              <a:ext uri="{FF2B5EF4-FFF2-40B4-BE49-F238E27FC236}">
                <a16:creationId xmlns:a16="http://schemas.microsoft.com/office/drawing/2014/main" id="{E4A73AF6-714F-E034-BCC4-E12EA5AB7B34}"/>
              </a:ext>
            </a:extLst>
          </p:cNvPr>
          <p:cNvSpPr>
            <a:spLocks noGrp="1"/>
          </p:cNvSpPr>
          <p:nvPr>
            <p:ph type="sldNum" sz="quarter" idx="12"/>
          </p:nvPr>
        </p:nvSpPr>
        <p:spPr/>
        <p:txBody>
          <a:bodyPr/>
          <a:lstStyle/>
          <a:p>
            <a:fld id="{F235458D-0C39-4FB1-9C4D-2BF0EF83C4C0}" type="slidenum">
              <a:rPr lang="fr-FR" smtClean="0"/>
              <a:t>118</a:t>
            </a:fld>
            <a:endParaRPr lang="fr-FR" dirty="0"/>
          </a:p>
        </p:txBody>
      </p:sp>
      <p:sp>
        <p:nvSpPr>
          <p:cNvPr id="15" name="ZoneTexte 14">
            <a:extLst>
              <a:ext uri="{FF2B5EF4-FFF2-40B4-BE49-F238E27FC236}">
                <a16:creationId xmlns:a16="http://schemas.microsoft.com/office/drawing/2014/main" id="{A0EC1154-7EF6-8271-A16C-A0C2E4FA2707}"/>
              </a:ext>
            </a:extLst>
          </p:cNvPr>
          <p:cNvSpPr txBox="1"/>
          <p:nvPr/>
        </p:nvSpPr>
        <p:spPr>
          <a:xfrm>
            <a:off x="8019875" y="1397674"/>
            <a:ext cx="3776332" cy="4062651"/>
          </a:xfrm>
          <a:prstGeom prst="rect">
            <a:avLst/>
          </a:prstGeom>
          <a:noFill/>
        </p:spPr>
        <p:txBody>
          <a:bodyPr wrap="square">
            <a:spAutoFit/>
          </a:bodyPr>
          <a:lstStyle/>
          <a:p>
            <a:pPr marL="0" lvl="1" algn="just"/>
            <a:r>
              <a:rPr lang="fr-FR" sz="2400" dirty="0"/>
              <a:t>En intégrant le solde négatif des restes à réaliser (RAR), la section d’investissement présente un déficit.</a:t>
            </a:r>
          </a:p>
          <a:p>
            <a:pPr marL="0" lvl="1" algn="just"/>
            <a:endParaRPr lang="fr-FR" dirty="0"/>
          </a:p>
          <a:p>
            <a:pPr marL="0" lvl="1" algn="just"/>
            <a:r>
              <a:rPr lang="fr-FR" sz="2400" dirty="0"/>
              <a:t>Il y aura donc </a:t>
            </a:r>
            <a:r>
              <a:rPr lang="fr-FR" sz="2400" u="sng" dirty="0">
                <a:solidFill>
                  <a:srgbClr val="FF0000"/>
                </a:solidFill>
              </a:rPr>
              <a:t>obligation de constituer une réserve au compte 1068</a:t>
            </a:r>
            <a:r>
              <a:rPr lang="fr-FR" sz="2400" dirty="0"/>
              <a:t> au budget 2025, prélevée sur le </a:t>
            </a:r>
            <a:r>
              <a:rPr lang="fr-FR" sz="2400" u="sng" dirty="0">
                <a:solidFill>
                  <a:srgbClr val="00B050"/>
                </a:solidFill>
              </a:rPr>
              <a:t>résultat de fonctionnement 2024</a:t>
            </a:r>
            <a:r>
              <a:rPr lang="fr-FR" sz="2400" dirty="0"/>
              <a:t> (repris au compte 002).</a:t>
            </a:r>
            <a:endParaRPr lang="fr-FR" sz="2400" b="1" dirty="0"/>
          </a:p>
        </p:txBody>
      </p:sp>
      <p:sp>
        <p:nvSpPr>
          <p:cNvPr id="16" name="Ellipse 15">
            <a:extLst>
              <a:ext uri="{FF2B5EF4-FFF2-40B4-BE49-F238E27FC236}">
                <a16:creationId xmlns:a16="http://schemas.microsoft.com/office/drawing/2014/main" id="{436ED82E-E43D-D8BC-A4CA-1C2EAC637D85}"/>
              </a:ext>
            </a:extLst>
          </p:cNvPr>
          <p:cNvSpPr/>
          <p:nvPr/>
        </p:nvSpPr>
        <p:spPr>
          <a:xfrm>
            <a:off x="5167601" y="5736910"/>
            <a:ext cx="1988207" cy="33397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4A20C5C1-2E2E-43BC-D428-2DDA56EAD358}"/>
              </a:ext>
            </a:extLst>
          </p:cNvPr>
          <p:cNvSpPr/>
          <p:nvPr/>
        </p:nvSpPr>
        <p:spPr>
          <a:xfrm>
            <a:off x="5167602" y="2539180"/>
            <a:ext cx="1988207" cy="333975"/>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pic>
        <p:nvPicPr>
          <p:cNvPr id="2" name="Image 1">
            <a:extLst>
              <a:ext uri="{FF2B5EF4-FFF2-40B4-BE49-F238E27FC236}">
                <a16:creationId xmlns:a16="http://schemas.microsoft.com/office/drawing/2014/main" id="{B8F273B9-640C-8027-8FE2-88CE5BB594AD}"/>
              </a:ext>
            </a:extLst>
          </p:cNvPr>
          <p:cNvPicPr>
            <a:picLocks noChangeAspect="1"/>
          </p:cNvPicPr>
          <p:nvPr/>
        </p:nvPicPr>
        <p:blipFill>
          <a:blip r:embed="rId4"/>
          <a:stretch>
            <a:fillRect/>
          </a:stretch>
        </p:blipFill>
        <p:spPr>
          <a:xfrm>
            <a:off x="538156" y="843034"/>
            <a:ext cx="7000888" cy="5227851"/>
          </a:xfrm>
          <a:prstGeom prst="rect">
            <a:avLst/>
          </a:prstGeom>
        </p:spPr>
      </p:pic>
    </p:spTree>
    <p:extLst>
      <p:ext uri="{BB962C8B-B14F-4D97-AF65-F5344CB8AC3E}">
        <p14:creationId xmlns:p14="http://schemas.microsoft.com/office/powerpoint/2010/main" val="32315392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55245-C324-5537-9B6A-37EB8A1EC5FB}"/>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136F8168-C7A5-DF73-FAAF-55FD5C5CA2C1}"/>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665316D0-AB33-EAFA-4DCD-F0022364CE9B}"/>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285A9C38-5ED1-951E-B17E-999399C06A8B}"/>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Compte administratif 2024 du budget annexe ZAE de Croix-Mare</a:t>
            </a:r>
          </a:p>
        </p:txBody>
      </p:sp>
      <p:pic>
        <p:nvPicPr>
          <p:cNvPr id="20" name="Image 19">
            <a:extLst>
              <a:ext uri="{FF2B5EF4-FFF2-40B4-BE49-F238E27FC236}">
                <a16:creationId xmlns:a16="http://schemas.microsoft.com/office/drawing/2014/main" id="{B628D596-080F-D4FC-FD56-46BEB49A48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F5CFA082-2FDF-E742-5D8C-EEB79CE55C0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59B49E2B-FA42-C35C-E75B-B1CB15E4AD46}"/>
              </a:ext>
            </a:extLst>
          </p:cNvPr>
          <p:cNvSpPr>
            <a:spLocks noGrp="1"/>
          </p:cNvSpPr>
          <p:nvPr>
            <p:ph type="ftr" sz="quarter" idx="11"/>
          </p:nvPr>
        </p:nvSpPr>
        <p:spPr/>
        <p:txBody>
          <a:bodyPr/>
          <a:lstStyle/>
          <a:p>
            <a:fld id="{1B6B7B82-81F4-4BD8-910C-DFBCB86BDA54}" type="slidenum">
              <a:rPr lang="fr-FR" smtClean="0"/>
              <a:t>119</a:t>
            </a:fld>
            <a:endParaRPr lang="fr-FR" dirty="0"/>
          </a:p>
        </p:txBody>
      </p:sp>
    </p:spTree>
    <p:extLst>
      <p:ext uri="{BB962C8B-B14F-4D97-AF65-F5344CB8AC3E}">
        <p14:creationId xmlns:p14="http://schemas.microsoft.com/office/powerpoint/2010/main" val="182625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3F8CC-FA5D-93EA-5066-91887333B11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83E697A-726C-C1DC-8258-8E564F5D32D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1A18B620-C4FE-3A07-790C-F824DAAD9535}"/>
              </a:ext>
            </a:extLst>
          </p:cNvPr>
          <p:cNvSpPr txBox="1">
            <a:spLocks noGrp="1" noRot="1" noMove="1" noResize="1" noEditPoints="1" noAdjustHandles="1" noChangeArrowheads="1" noChangeShapeType="1"/>
          </p:cNvSpPr>
          <p:nvPr/>
        </p:nvSpPr>
        <p:spPr>
          <a:xfrm>
            <a:off x="843396" y="1589809"/>
            <a:ext cx="10505209" cy="4478149"/>
          </a:xfrm>
          <a:prstGeom prst="rect">
            <a:avLst/>
          </a:prstGeom>
          <a:noFill/>
        </p:spPr>
        <p:txBody>
          <a:bodyPr wrap="square" rtlCol="0">
            <a:spAutoFit/>
          </a:bodyPr>
          <a:lstStyle/>
          <a:p>
            <a:pPr marL="285750" indent="-285750">
              <a:buFont typeface="Arial" panose="020B0604020202020204" pitchFamily="34" charset="0"/>
              <a:buChar char="•"/>
            </a:pPr>
            <a:r>
              <a:rPr lang="fr-FR" dirty="0"/>
              <a:t>Par délibération n° 2024_04_01 du 11 avril 2024, nous avons attribué le marché de maitrise d’œuvre relatif à la construction de la maison des services de l’intercommunalité à l’équipe de maitrise d’œuvre représentée par EN ACT ARCHITECTURE.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études d’Avant-Projet Définitif étant terminées, il vous est proposé aujourd’hui d’arrêter l’enveloppe affectée aux travaux.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Pour rappel, le projet vise à rassembler sur un seul et même site plusieurs services à la population ainsi que les services administratifs de la collectivité dans un bâtiment d’environ 2 400 m2.</a:t>
            </a:r>
          </a:p>
          <a:p>
            <a:r>
              <a:rPr lang="fr-FR" dirty="0"/>
              <a:t> </a:t>
            </a:r>
          </a:p>
          <a:p>
            <a:pPr marL="285750" indent="-285750">
              <a:spcAft>
                <a:spcPts val="600"/>
              </a:spcAft>
              <a:buFont typeface="Arial" panose="020B0604020202020204" pitchFamily="34" charset="0"/>
              <a:buChar char="•"/>
            </a:pPr>
            <a:r>
              <a:rPr lang="fr-FR" dirty="0"/>
              <a:t>Le projet vise à répondre à plusieurs enjeux :</a:t>
            </a:r>
          </a:p>
          <a:p>
            <a:pPr marL="742950" lvl="1" indent="-285750">
              <a:spcAft>
                <a:spcPts val="600"/>
              </a:spcAft>
              <a:buFont typeface="Arial" panose="020B0604020202020204" pitchFamily="34" charset="0"/>
              <a:buChar char="•"/>
            </a:pPr>
            <a:r>
              <a:rPr lang="fr-FR" dirty="0"/>
              <a:t>Répondre aux enjeux de l’accessibilité aux services publics ;</a:t>
            </a:r>
          </a:p>
          <a:p>
            <a:pPr marL="742950" lvl="1" indent="-285750">
              <a:spcAft>
                <a:spcPts val="600"/>
              </a:spcAft>
              <a:buFont typeface="Arial" panose="020B0604020202020204" pitchFamily="34" charset="0"/>
              <a:buChar char="•"/>
            </a:pPr>
            <a:r>
              <a:rPr lang="fr-FR" dirty="0"/>
              <a:t>Optimiser le fonctionnement et préserver l’évolutivité du site ;</a:t>
            </a:r>
          </a:p>
          <a:p>
            <a:pPr marL="742950" lvl="1" indent="-285750">
              <a:buFont typeface="Arial" panose="020B0604020202020204" pitchFamily="34" charset="0"/>
              <a:buChar char="•"/>
            </a:pPr>
            <a:r>
              <a:rPr lang="fr-FR" dirty="0"/>
              <a:t>Une image valorisante et un marqueur du territoire.</a:t>
            </a:r>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772AF3DD-80C5-390A-15D1-8DB581F8D950}"/>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5340808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4F2A3-3B73-6D09-9756-101FB7E85C2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1B1DA797-4732-BCC6-6354-EAD0BBB95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5DC2E1E3-1903-D9EF-1E01-8F3B23B7E9C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8F542C18-33E5-21CA-3307-DD3E6CEE6BC5}"/>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93888CBF-A3A4-C241-C1FD-60E7CDAF6552}"/>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6C499B41-152B-BA95-7F33-A803825E701F}"/>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ZAE de Croix-Mare – Fonctionnement</a:t>
            </a:r>
          </a:p>
        </p:txBody>
      </p:sp>
      <p:sp>
        <p:nvSpPr>
          <p:cNvPr id="3" name="Espace réservé du pied de page 2">
            <a:extLst>
              <a:ext uri="{FF2B5EF4-FFF2-40B4-BE49-F238E27FC236}">
                <a16:creationId xmlns:a16="http://schemas.microsoft.com/office/drawing/2014/main" id="{FC2580A8-7F9F-4085-4E1C-229F150BA0C5}"/>
              </a:ext>
            </a:extLst>
          </p:cNvPr>
          <p:cNvSpPr>
            <a:spLocks noGrp="1"/>
          </p:cNvSpPr>
          <p:nvPr>
            <p:ph type="ftr" sz="quarter" idx="11"/>
          </p:nvPr>
        </p:nvSpPr>
        <p:spPr/>
        <p:txBody>
          <a:bodyPr/>
          <a:lstStyle/>
          <a:p>
            <a:fld id="{0DE6609D-FCC9-47B4-BA14-0E383965CA98}" type="slidenum">
              <a:rPr lang="fr-FR" smtClean="0"/>
              <a:t>120</a:t>
            </a:fld>
            <a:endParaRPr lang="fr-FR" dirty="0"/>
          </a:p>
        </p:txBody>
      </p:sp>
      <p:sp>
        <p:nvSpPr>
          <p:cNvPr id="4" name="Espace réservé du numéro de diapositive 3">
            <a:extLst>
              <a:ext uri="{FF2B5EF4-FFF2-40B4-BE49-F238E27FC236}">
                <a16:creationId xmlns:a16="http://schemas.microsoft.com/office/drawing/2014/main" id="{DC9F7E2A-0223-A898-65CC-8C40EAF90AE1}"/>
              </a:ext>
            </a:extLst>
          </p:cNvPr>
          <p:cNvSpPr>
            <a:spLocks noGrp="1"/>
          </p:cNvSpPr>
          <p:nvPr>
            <p:ph type="sldNum" sz="quarter" idx="12"/>
          </p:nvPr>
        </p:nvSpPr>
        <p:spPr/>
        <p:txBody>
          <a:bodyPr/>
          <a:lstStyle/>
          <a:p>
            <a:fld id="{F235458D-0C39-4FB1-9C4D-2BF0EF83C4C0}" type="slidenum">
              <a:rPr lang="fr-FR" smtClean="0"/>
              <a:t>120</a:t>
            </a:fld>
            <a:endParaRPr lang="fr-FR" dirty="0"/>
          </a:p>
        </p:txBody>
      </p:sp>
      <p:pic>
        <p:nvPicPr>
          <p:cNvPr id="7" name="Image 6">
            <a:extLst>
              <a:ext uri="{FF2B5EF4-FFF2-40B4-BE49-F238E27FC236}">
                <a16:creationId xmlns:a16="http://schemas.microsoft.com/office/drawing/2014/main" id="{1928B28C-0E57-5066-6408-C4E66BB63ECA}"/>
              </a:ext>
            </a:extLst>
          </p:cNvPr>
          <p:cNvPicPr>
            <a:picLocks noChangeAspect="1"/>
          </p:cNvPicPr>
          <p:nvPr/>
        </p:nvPicPr>
        <p:blipFill>
          <a:blip r:embed="rId4"/>
          <a:stretch>
            <a:fillRect/>
          </a:stretch>
        </p:blipFill>
        <p:spPr>
          <a:xfrm>
            <a:off x="1925231" y="793065"/>
            <a:ext cx="8341537" cy="3028456"/>
          </a:xfrm>
          <a:prstGeom prst="rect">
            <a:avLst/>
          </a:prstGeom>
        </p:spPr>
      </p:pic>
      <p:pic>
        <p:nvPicPr>
          <p:cNvPr id="12" name="Image 11">
            <a:extLst>
              <a:ext uri="{FF2B5EF4-FFF2-40B4-BE49-F238E27FC236}">
                <a16:creationId xmlns:a16="http://schemas.microsoft.com/office/drawing/2014/main" id="{A108CF39-61DB-4284-0825-06E79D10B3AF}"/>
              </a:ext>
            </a:extLst>
          </p:cNvPr>
          <p:cNvPicPr>
            <a:picLocks noChangeAspect="1"/>
          </p:cNvPicPr>
          <p:nvPr/>
        </p:nvPicPr>
        <p:blipFill>
          <a:blip r:embed="rId5"/>
          <a:stretch>
            <a:fillRect/>
          </a:stretch>
        </p:blipFill>
        <p:spPr>
          <a:xfrm>
            <a:off x="1925231" y="3931161"/>
            <a:ext cx="8341537" cy="2266259"/>
          </a:xfrm>
          <a:prstGeom prst="rect">
            <a:avLst/>
          </a:prstGeom>
        </p:spPr>
      </p:pic>
    </p:spTree>
    <p:extLst>
      <p:ext uri="{BB962C8B-B14F-4D97-AF65-F5344CB8AC3E}">
        <p14:creationId xmlns:p14="http://schemas.microsoft.com/office/powerpoint/2010/main" val="33944423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CBC1-5824-05A3-703E-22CFA61504B9}"/>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294E828-4614-C507-7A64-C0F7662B7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E75ECCE0-71D2-E89A-5863-AEDBCA0DC7CE}"/>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6B14197B-7FA0-6B27-D8F8-01F2D822E0D7}"/>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512C97F-626B-9C2F-9B93-E3F5C1B959DE}"/>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401EB1CF-4C00-01CF-176C-1123404B0E31}"/>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ZAE de Croix-Mare – Investissement</a:t>
            </a:r>
          </a:p>
        </p:txBody>
      </p:sp>
      <p:sp>
        <p:nvSpPr>
          <p:cNvPr id="3" name="Espace réservé du pied de page 2">
            <a:extLst>
              <a:ext uri="{FF2B5EF4-FFF2-40B4-BE49-F238E27FC236}">
                <a16:creationId xmlns:a16="http://schemas.microsoft.com/office/drawing/2014/main" id="{0E37C3D0-7ECB-DD35-A9DD-1823B8AA6632}"/>
              </a:ext>
            </a:extLst>
          </p:cNvPr>
          <p:cNvSpPr>
            <a:spLocks noGrp="1"/>
          </p:cNvSpPr>
          <p:nvPr>
            <p:ph type="ftr" sz="quarter" idx="11"/>
          </p:nvPr>
        </p:nvSpPr>
        <p:spPr/>
        <p:txBody>
          <a:bodyPr/>
          <a:lstStyle/>
          <a:p>
            <a:fld id="{0DE6609D-FCC9-47B4-BA14-0E383965CA98}" type="slidenum">
              <a:rPr lang="fr-FR" smtClean="0"/>
              <a:t>121</a:t>
            </a:fld>
            <a:endParaRPr lang="fr-FR" dirty="0"/>
          </a:p>
        </p:txBody>
      </p:sp>
      <p:sp>
        <p:nvSpPr>
          <p:cNvPr id="4" name="Espace réservé du numéro de diapositive 3">
            <a:extLst>
              <a:ext uri="{FF2B5EF4-FFF2-40B4-BE49-F238E27FC236}">
                <a16:creationId xmlns:a16="http://schemas.microsoft.com/office/drawing/2014/main" id="{DC96A424-C5D5-87D7-52AB-E10507ED7C14}"/>
              </a:ext>
            </a:extLst>
          </p:cNvPr>
          <p:cNvSpPr>
            <a:spLocks noGrp="1"/>
          </p:cNvSpPr>
          <p:nvPr>
            <p:ph type="sldNum" sz="quarter" idx="12"/>
          </p:nvPr>
        </p:nvSpPr>
        <p:spPr/>
        <p:txBody>
          <a:bodyPr/>
          <a:lstStyle/>
          <a:p>
            <a:fld id="{F235458D-0C39-4FB1-9C4D-2BF0EF83C4C0}" type="slidenum">
              <a:rPr lang="fr-FR" smtClean="0"/>
              <a:t>121</a:t>
            </a:fld>
            <a:endParaRPr lang="fr-FR" dirty="0"/>
          </a:p>
        </p:txBody>
      </p:sp>
      <p:pic>
        <p:nvPicPr>
          <p:cNvPr id="2" name="Image 1">
            <a:extLst>
              <a:ext uri="{FF2B5EF4-FFF2-40B4-BE49-F238E27FC236}">
                <a16:creationId xmlns:a16="http://schemas.microsoft.com/office/drawing/2014/main" id="{6B8F0864-DF28-1B3B-BD25-7A3FA1D3666A}"/>
              </a:ext>
            </a:extLst>
          </p:cNvPr>
          <p:cNvPicPr>
            <a:picLocks noChangeAspect="1"/>
          </p:cNvPicPr>
          <p:nvPr/>
        </p:nvPicPr>
        <p:blipFill>
          <a:blip r:embed="rId4"/>
          <a:stretch>
            <a:fillRect/>
          </a:stretch>
        </p:blipFill>
        <p:spPr>
          <a:xfrm>
            <a:off x="1925229" y="1692178"/>
            <a:ext cx="8341536" cy="1487662"/>
          </a:xfrm>
          <a:prstGeom prst="rect">
            <a:avLst/>
          </a:prstGeom>
        </p:spPr>
      </p:pic>
      <p:pic>
        <p:nvPicPr>
          <p:cNvPr id="11" name="Image 10">
            <a:extLst>
              <a:ext uri="{FF2B5EF4-FFF2-40B4-BE49-F238E27FC236}">
                <a16:creationId xmlns:a16="http://schemas.microsoft.com/office/drawing/2014/main" id="{4399BD17-CFC0-C78D-31DF-6617FE10A364}"/>
              </a:ext>
            </a:extLst>
          </p:cNvPr>
          <p:cNvPicPr>
            <a:picLocks noChangeAspect="1"/>
          </p:cNvPicPr>
          <p:nvPr/>
        </p:nvPicPr>
        <p:blipFill>
          <a:blip r:embed="rId5"/>
          <a:stretch>
            <a:fillRect/>
          </a:stretch>
        </p:blipFill>
        <p:spPr>
          <a:xfrm>
            <a:off x="1925230" y="3676262"/>
            <a:ext cx="8341535" cy="1489560"/>
          </a:xfrm>
          <a:prstGeom prst="rect">
            <a:avLst/>
          </a:prstGeom>
        </p:spPr>
      </p:pic>
    </p:spTree>
    <p:extLst>
      <p:ext uri="{BB962C8B-B14F-4D97-AF65-F5344CB8AC3E}">
        <p14:creationId xmlns:p14="http://schemas.microsoft.com/office/powerpoint/2010/main" val="16287167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DBD79-A1B8-1205-7ABD-5BAF925B3BBC}"/>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A547CB5-E361-4431-4040-A966740F6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3D148B5A-F9FE-BD41-CEDF-CCA14DA32C7E}"/>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3CBDDDBF-1823-4C58-6AEA-3E47F1288848}"/>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5D21A47E-0146-BE3D-44D5-5697D1B7D7BB}"/>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DA4FE3A2-0693-18EA-4BC4-50F762E549C1}"/>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ZAE de Croix-Mare – Résultats</a:t>
            </a:r>
          </a:p>
        </p:txBody>
      </p:sp>
      <p:sp>
        <p:nvSpPr>
          <p:cNvPr id="3" name="Espace réservé du pied de page 2">
            <a:extLst>
              <a:ext uri="{FF2B5EF4-FFF2-40B4-BE49-F238E27FC236}">
                <a16:creationId xmlns:a16="http://schemas.microsoft.com/office/drawing/2014/main" id="{3311AE95-9405-0D2D-7745-12BBA5CFD260}"/>
              </a:ext>
            </a:extLst>
          </p:cNvPr>
          <p:cNvSpPr>
            <a:spLocks noGrp="1"/>
          </p:cNvSpPr>
          <p:nvPr>
            <p:ph type="ftr" sz="quarter" idx="11"/>
          </p:nvPr>
        </p:nvSpPr>
        <p:spPr/>
        <p:txBody>
          <a:bodyPr/>
          <a:lstStyle/>
          <a:p>
            <a:fld id="{0DE6609D-FCC9-47B4-BA14-0E383965CA98}" type="slidenum">
              <a:rPr lang="fr-FR" smtClean="0"/>
              <a:t>122</a:t>
            </a:fld>
            <a:endParaRPr lang="fr-FR" dirty="0"/>
          </a:p>
        </p:txBody>
      </p:sp>
      <p:sp>
        <p:nvSpPr>
          <p:cNvPr id="4" name="Espace réservé du numéro de diapositive 3">
            <a:extLst>
              <a:ext uri="{FF2B5EF4-FFF2-40B4-BE49-F238E27FC236}">
                <a16:creationId xmlns:a16="http://schemas.microsoft.com/office/drawing/2014/main" id="{8E979400-4402-C5AD-3A82-D9C2DADB321B}"/>
              </a:ext>
            </a:extLst>
          </p:cNvPr>
          <p:cNvSpPr>
            <a:spLocks noGrp="1"/>
          </p:cNvSpPr>
          <p:nvPr>
            <p:ph type="sldNum" sz="quarter" idx="12"/>
          </p:nvPr>
        </p:nvSpPr>
        <p:spPr/>
        <p:txBody>
          <a:bodyPr/>
          <a:lstStyle/>
          <a:p>
            <a:fld id="{F235458D-0C39-4FB1-9C4D-2BF0EF83C4C0}" type="slidenum">
              <a:rPr lang="fr-FR" smtClean="0"/>
              <a:t>122</a:t>
            </a:fld>
            <a:endParaRPr lang="fr-FR" dirty="0"/>
          </a:p>
        </p:txBody>
      </p:sp>
      <p:sp>
        <p:nvSpPr>
          <p:cNvPr id="15" name="ZoneTexte 14">
            <a:extLst>
              <a:ext uri="{FF2B5EF4-FFF2-40B4-BE49-F238E27FC236}">
                <a16:creationId xmlns:a16="http://schemas.microsoft.com/office/drawing/2014/main" id="{78E16AB3-FE27-EAAA-2868-BDD462C0CB90}"/>
              </a:ext>
            </a:extLst>
          </p:cNvPr>
          <p:cNvSpPr txBox="1"/>
          <p:nvPr/>
        </p:nvSpPr>
        <p:spPr>
          <a:xfrm>
            <a:off x="8077918" y="1951672"/>
            <a:ext cx="3776332" cy="2954655"/>
          </a:xfrm>
          <a:prstGeom prst="rect">
            <a:avLst/>
          </a:prstGeom>
          <a:noFill/>
        </p:spPr>
        <p:txBody>
          <a:bodyPr wrap="square">
            <a:spAutoFit/>
          </a:bodyPr>
          <a:lstStyle/>
          <a:p>
            <a:pPr marL="0" lvl="1" algn="just"/>
            <a:r>
              <a:rPr lang="fr-FR" sz="2400" u="sng" dirty="0">
                <a:solidFill>
                  <a:srgbClr val="7030A0"/>
                </a:solidFill>
              </a:rPr>
              <a:t>La section d’investissement présente un excédent </a:t>
            </a:r>
            <a:r>
              <a:rPr lang="fr-FR" sz="2400" dirty="0"/>
              <a:t>(repris au compte 001).</a:t>
            </a:r>
          </a:p>
          <a:p>
            <a:pPr marL="0" lvl="1" algn="just"/>
            <a:endParaRPr lang="fr-FR" dirty="0"/>
          </a:p>
          <a:p>
            <a:pPr marL="0" lvl="1" algn="just"/>
            <a:r>
              <a:rPr lang="fr-FR" sz="2400" u="sng" dirty="0">
                <a:solidFill>
                  <a:srgbClr val="00B050"/>
                </a:solidFill>
              </a:rPr>
              <a:t>L’intégralité de l’excédent de  fonctionnement 2024</a:t>
            </a:r>
            <a:r>
              <a:rPr lang="fr-FR" sz="2400" dirty="0"/>
              <a:t> pourra être repris au compte 002 du budget 2025.</a:t>
            </a:r>
            <a:endParaRPr lang="fr-FR" sz="2400" b="1" dirty="0"/>
          </a:p>
        </p:txBody>
      </p:sp>
      <p:sp>
        <p:nvSpPr>
          <p:cNvPr id="16" name="Ellipse 15">
            <a:extLst>
              <a:ext uri="{FF2B5EF4-FFF2-40B4-BE49-F238E27FC236}">
                <a16:creationId xmlns:a16="http://schemas.microsoft.com/office/drawing/2014/main" id="{BC5381B7-2192-F316-3DBA-F0C67D3CB11D}"/>
              </a:ext>
            </a:extLst>
          </p:cNvPr>
          <p:cNvSpPr/>
          <p:nvPr/>
        </p:nvSpPr>
        <p:spPr>
          <a:xfrm>
            <a:off x="5167600" y="5229449"/>
            <a:ext cx="1988207" cy="333975"/>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0060A623-5A19-BFDF-A116-BD02F9084567}"/>
              </a:ext>
            </a:extLst>
          </p:cNvPr>
          <p:cNvSpPr/>
          <p:nvPr/>
        </p:nvSpPr>
        <p:spPr>
          <a:xfrm>
            <a:off x="5167600" y="2994400"/>
            <a:ext cx="1988207" cy="333975"/>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pic>
        <p:nvPicPr>
          <p:cNvPr id="2" name="Image 1">
            <a:extLst>
              <a:ext uri="{FF2B5EF4-FFF2-40B4-BE49-F238E27FC236}">
                <a16:creationId xmlns:a16="http://schemas.microsoft.com/office/drawing/2014/main" id="{E883D312-6A29-9C77-B9C9-150CADE57E64}"/>
              </a:ext>
            </a:extLst>
          </p:cNvPr>
          <p:cNvPicPr>
            <a:picLocks noChangeAspect="1"/>
          </p:cNvPicPr>
          <p:nvPr/>
        </p:nvPicPr>
        <p:blipFill>
          <a:blip r:embed="rId4"/>
          <a:stretch>
            <a:fillRect/>
          </a:stretch>
        </p:blipFill>
        <p:spPr>
          <a:xfrm>
            <a:off x="469157" y="1294576"/>
            <a:ext cx="7262310" cy="4268847"/>
          </a:xfrm>
          <a:prstGeom prst="rect">
            <a:avLst/>
          </a:prstGeom>
        </p:spPr>
      </p:pic>
    </p:spTree>
    <p:extLst>
      <p:ext uri="{BB962C8B-B14F-4D97-AF65-F5344CB8AC3E}">
        <p14:creationId xmlns:p14="http://schemas.microsoft.com/office/powerpoint/2010/main" val="41322844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FCC12-6C01-252E-F539-BEB36F457328}"/>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975A8789-449C-870D-7422-3BF7FF9559BB}"/>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A2FBA010-4966-44D1-63A5-1388A0FB01C3}"/>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340639BD-230A-77BD-8266-9412A175B5E8}"/>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Compte administratif 2024 du budget annexe ZAE d’Auzebosc Extension</a:t>
            </a:r>
          </a:p>
        </p:txBody>
      </p:sp>
      <p:pic>
        <p:nvPicPr>
          <p:cNvPr id="20" name="Image 19">
            <a:extLst>
              <a:ext uri="{FF2B5EF4-FFF2-40B4-BE49-F238E27FC236}">
                <a16:creationId xmlns:a16="http://schemas.microsoft.com/office/drawing/2014/main" id="{D8E16773-DAB7-160F-4110-1334E06ADE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FB9461AB-605B-AE03-990C-55BA4D6529F4}"/>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0C0FB561-1872-A26A-3FAB-89DCFF48ACF9}"/>
              </a:ext>
            </a:extLst>
          </p:cNvPr>
          <p:cNvSpPr>
            <a:spLocks noGrp="1"/>
          </p:cNvSpPr>
          <p:nvPr>
            <p:ph type="ftr" sz="quarter" idx="11"/>
          </p:nvPr>
        </p:nvSpPr>
        <p:spPr/>
        <p:txBody>
          <a:bodyPr/>
          <a:lstStyle/>
          <a:p>
            <a:fld id="{1B6B7B82-81F4-4BD8-910C-DFBCB86BDA54}" type="slidenum">
              <a:rPr lang="fr-FR" smtClean="0"/>
              <a:t>123</a:t>
            </a:fld>
            <a:endParaRPr lang="fr-FR" dirty="0"/>
          </a:p>
        </p:txBody>
      </p:sp>
    </p:spTree>
    <p:extLst>
      <p:ext uri="{BB962C8B-B14F-4D97-AF65-F5344CB8AC3E}">
        <p14:creationId xmlns:p14="http://schemas.microsoft.com/office/powerpoint/2010/main" val="2113168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6BCAB-9199-5A3A-AE70-2D2893383E68}"/>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583459D3-0247-2E9A-0467-0B2488C3D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6162DDC3-7EC6-D5A8-50A5-6DD5ADE8496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94DC644B-001F-9AAF-E997-9C2113CA6807}"/>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9B4F3764-F398-E6EE-4C07-067BE30A7D85}"/>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7D6612AD-EE6F-FEB7-3D73-8F9C60A26E91}"/>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ZAE d’Auzebosc Extension – Fonctionnement</a:t>
            </a:r>
          </a:p>
        </p:txBody>
      </p:sp>
      <p:sp>
        <p:nvSpPr>
          <p:cNvPr id="3" name="Espace réservé du pied de page 2">
            <a:extLst>
              <a:ext uri="{FF2B5EF4-FFF2-40B4-BE49-F238E27FC236}">
                <a16:creationId xmlns:a16="http://schemas.microsoft.com/office/drawing/2014/main" id="{20F2E2BA-C5B5-B6BE-3229-0EC61696C9BE}"/>
              </a:ext>
            </a:extLst>
          </p:cNvPr>
          <p:cNvSpPr>
            <a:spLocks noGrp="1"/>
          </p:cNvSpPr>
          <p:nvPr>
            <p:ph type="ftr" sz="quarter" idx="11"/>
          </p:nvPr>
        </p:nvSpPr>
        <p:spPr/>
        <p:txBody>
          <a:bodyPr/>
          <a:lstStyle/>
          <a:p>
            <a:fld id="{0DE6609D-FCC9-47B4-BA14-0E383965CA98}" type="slidenum">
              <a:rPr lang="fr-FR" smtClean="0"/>
              <a:t>124</a:t>
            </a:fld>
            <a:endParaRPr lang="fr-FR" dirty="0"/>
          </a:p>
        </p:txBody>
      </p:sp>
      <p:sp>
        <p:nvSpPr>
          <p:cNvPr id="4" name="Espace réservé du numéro de diapositive 3">
            <a:extLst>
              <a:ext uri="{FF2B5EF4-FFF2-40B4-BE49-F238E27FC236}">
                <a16:creationId xmlns:a16="http://schemas.microsoft.com/office/drawing/2014/main" id="{1B3E4EC5-85F3-D43B-FB9C-0A7B4DB6CEAE}"/>
              </a:ext>
            </a:extLst>
          </p:cNvPr>
          <p:cNvSpPr>
            <a:spLocks noGrp="1"/>
          </p:cNvSpPr>
          <p:nvPr>
            <p:ph type="sldNum" sz="quarter" idx="12"/>
          </p:nvPr>
        </p:nvSpPr>
        <p:spPr/>
        <p:txBody>
          <a:bodyPr/>
          <a:lstStyle/>
          <a:p>
            <a:fld id="{F235458D-0C39-4FB1-9C4D-2BF0EF83C4C0}" type="slidenum">
              <a:rPr lang="fr-FR" smtClean="0"/>
              <a:t>124</a:t>
            </a:fld>
            <a:endParaRPr lang="fr-FR" dirty="0"/>
          </a:p>
        </p:txBody>
      </p:sp>
      <p:pic>
        <p:nvPicPr>
          <p:cNvPr id="2" name="Image 1">
            <a:extLst>
              <a:ext uri="{FF2B5EF4-FFF2-40B4-BE49-F238E27FC236}">
                <a16:creationId xmlns:a16="http://schemas.microsoft.com/office/drawing/2014/main" id="{1425B6B0-E24C-6FF8-3250-09C330740525}"/>
              </a:ext>
            </a:extLst>
          </p:cNvPr>
          <p:cNvPicPr>
            <a:picLocks noChangeAspect="1"/>
          </p:cNvPicPr>
          <p:nvPr/>
        </p:nvPicPr>
        <p:blipFill>
          <a:blip r:embed="rId4"/>
          <a:stretch>
            <a:fillRect/>
          </a:stretch>
        </p:blipFill>
        <p:spPr>
          <a:xfrm>
            <a:off x="1925230" y="1348774"/>
            <a:ext cx="8341539" cy="1737397"/>
          </a:xfrm>
          <a:prstGeom prst="rect">
            <a:avLst/>
          </a:prstGeom>
        </p:spPr>
      </p:pic>
      <p:pic>
        <p:nvPicPr>
          <p:cNvPr id="11" name="Image 10">
            <a:extLst>
              <a:ext uri="{FF2B5EF4-FFF2-40B4-BE49-F238E27FC236}">
                <a16:creationId xmlns:a16="http://schemas.microsoft.com/office/drawing/2014/main" id="{EF2E1FEA-E2CD-3522-EA2E-D482886DAE32}"/>
              </a:ext>
            </a:extLst>
          </p:cNvPr>
          <p:cNvPicPr>
            <a:picLocks noChangeAspect="1"/>
          </p:cNvPicPr>
          <p:nvPr/>
        </p:nvPicPr>
        <p:blipFill>
          <a:blip r:embed="rId5"/>
          <a:stretch>
            <a:fillRect/>
          </a:stretch>
        </p:blipFill>
        <p:spPr>
          <a:xfrm>
            <a:off x="1925230" y="3514836"/>
            <a:ext cx="8345754" cy="1994390"/>
          </a:xfrm>
          <a:prstGeom prst="rect">
            <a:avLst/>
          </a:prstGeom>
        </p:spPr>
      </p:pic>
    </p:spTree>
    <p:extLst>
      <p:ext uri="{BB962C8B-B14F-4D97-AF65-F5344CB8AC3E}">
        <p14:creationId xmlns:p14="http://schemas.microsoft.com/office/powerpoint/2010/main" val="9088919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33CA9-9553-05B5-8378-95114017191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E4D83F75-4B7F-45A7-6145-3F2659B6D2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35C91A8B-8F6C-1F1A-A58D-AE6557111F66}"/>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E8BD7FAB-118B-8F2C-2899-5FCBFBC6C907}"/>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3FCFC038-840F-EE10-319B-4514E4B4380B}"/>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210D9FE0-5C7F-BE4D-093C-F0C77860C0FC}"/>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ZAE d’Auzebosc Extension – Investissement</a:t>
            </a:r>
          </a:p>
        </p:txBody>
      </p:sp>
      <p:sp>
        <p:nvSpPr>
          <p:cNvPr id="3" name="Espace réservé du pied de page 2">
            <a:extLst>
              <a:ext uri="{FF2B5EF4-FFF2-40B4-BE49-F238E27FC236}">
                <a16:creationId xmlns:a16="http://schemas.microsoft.com/office/drawing/2014/main" id="{2A4E2EC7-0CBC-5EFB-E325-76EC3F896542}"/>
              </a:ext>
            </a:extLst>
          </p:cNvPr>
          <p:cNvSpPr>
            <a:spLocks noGrp="1"/>
          </p:cNvSpPr>
          <p:nvPr>
            <p:ph type="ftr" sz="quarter" idx="11"/>
          </p:nvPr>
        </p:nvSpPr>
        <p:spPr/>
        <p:txBody>
          <a:bodyPr/>
          <a:lstStyle/>
          <a:p>
            <a:fld id="{0DE6609D-FCC9-47B4-BA14-0E383965CA98}" type="slidenum">
              <a:rPr lang="fr-FR" smtClean="0"/>
              <a:t>125</a:t>
            </a:fld>
            <a:endParaRPr lang="fr-FR" dirty="0"/>
          </a:p>
        </p:txBody>
      </p:sp>
      <p:sp>
        <p:nvSpPr>
          <p:cNvPr id="4" name="Espace réservé du numéro de diapositive 3">
            <a:extLst>
              <a:ext uri="{FF2B5EF4-FFF2-40B4-BE49-F238E27FC236}">
                <a16:creationId xmlns:a16="http://schemas.microsoft.com/office/drawing/2014/main" id="{522320DB-F90F-00A6-2998-206861CEA178}"/>
              </a:ext>
            </a:extLst>
          </p:cNvPr>
          <p:cNvSpPr>
            <a:spLocks noGrp="1"/>
          </p:cNvSpPr>
          <p:nvPr>
            <p:ph type="sldNum" sz="quarter" idx="12"/>
          </p:nvPr>
        </p:nvSpPr>
        <p:spPr/>
        <p:txBody>
          <a:bodyPr/>
          <a:lstStyle/>
          <a:p>
            <a:fld id="{F235458D-0C39-4FB1-9C4D-2BF0EF83C4C0}" type="slidenum">
              <a:rPr lang="fr-FR" smtClean="0"/>
              <a:t>125</a:t>
            </a:fld>
            <a:endParaRPr lang="fr-FR" dirty="0"/>
          </a:p>
        </p:txBody>
      </p:sp>
      <p:pic>
        <p:nvPicPr>
          <p:cNvPr id="7" name="Image 6">
            <a:extLst>
              <a:ext uri="{FF2B5EF4-FFF2-40B4-BE49-F238E27FC236}">
                <a16:creationId xmlns:a16="http://schemas.microsoft.com/office/drawing/2014/main" id="{C0383D0E-83B9-E8B1-7A6D-B2D2B3E65235}"/>
              </a:ext>
            </a:extLst>
          </p:cNvPr>
          <p:cNvPicPr>
            <a:picLocks noChangeAspect="1"/>
          </p:cNvPicPr>
          <p:nvPr/>
        </p:nvPicPr>
        <p:blipFill>
          <a:blip r:embed="rId4"/>
          <a:stretch>
            <a:fillRect/>
          </a:stretch>
        </p:blipFill>
        <p:spPr>
          <a:xfrm>
            <a:off x="1925229" y="3819651"/>
            <a:ext cx="8341537" cy="1247142"/>
          </a:xfrm>
          <a:prstGeom prst="rect">
            <a:avLst/>
          </a:prstGeom>
        </p:spPr>
      </p:pic>
      <p:pic>
        <p:nvPicPr>
          <p:cNvPr id="10" name="Image 9">
            <a:extLst>
              <a:ext uri="{FF2B5EF4-FFF2-40B4-BE49-F238E27FC236}">
                <a16:creationId xmlns:a16="http://schemas.microsoft.com/office/drawing/2014/main" id="{DBC9EBEF-6BDB-2717-CC4F-87A5080E4068}"/>
              </a:ext>
            </a:extLst>
          </p:cNvPr>
          <p:cNvPicPr>
            <a:picLocks noChangeAspect="1"/>
          </p:cNvPicPr>
          <p:nvPr/>
        </p:nvPicPr>
        <p:blipFill>
          <a:blip r:embed="rId5"/>
          <a:stretch>
            <a:fillRect/>
          </a:stretch>
        </p:blipFill>
        <p:spPr>
          <a:xfrm>
            <a:off x="1925228" y="1636043"/>
            <a:ext cx="8341538" cy="1239546"/>
          </a:xfrm>
          <a:prstGeom prst="rect">
            <a:avLst/>
          </a:prstGeom>
        </p:spPr>
      </p:pic>
    </p:spTree>
    <p:extLst>
      <p:ext uri="{BB962C8B-B14F-4D97-AF65-F5344CB8AC3E}">
        <p14:creationId xmlns:p14="http://schemas.microsoft.com/office/powerpoint/2010/main" val="36507428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0008C-74D6-12B4-2336-FDAF1FCF82C9}"/>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C47A0F79-5CAD-E9B2-2A29-2778EF3BD8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1A8EC356-A8A6-9BAD-7CD7-E506E4BD56EC}"/>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78846BCA-4C1B-14DF-DCD8-D80E55F2EAA8}"/>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D97D79F5-B9EF-8CF9-D95C-36F25D91E835}"/>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90F9E82F-3608-99B3-21B0-0A31A176D71A}"/>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ZAE d’Auzebosc Extension – Résultats</a:t>
            </a:r>
          </a:p>
        </p:txBody>
      </p:sp>
      <p:sp>
        <p:nvSpPr>
          <p:cNvPr id="3" name="Espace réservé du pied de page 2">
            <a:extLst>
              <a:ext uri="{FF2B5EF4-FFF2-40B4-BE49-F238E27FC236}">
                <a16:creationId xmlns:a16="http://schemas.microsoft.com/office/drawing/2014/main" id="{18041559-D3E5-82D6-DAF9-FF8F0C93C5BE}"/>
              </a:ext>
            </a:extLst>
          </p:cNvPr>
          <p:cNvSpPr>
            <a:spLocks noGrp="1"/>
          </p:cNvSpPr>
          <p:nvPr>
            <p:ph type="ftr" sz="quarter" idx="11"/>
          </p:nvPr>
        </p:nvSpPr>
        <p:spPr/>
        <p:txBody>
          <a:bodyPr/>
          <a:lstStyle/>
          <a:p>
            <a:fld id="{0DE6609D-FCC9-47B4-BA14-0E383965CA98}" type="slidenum">
              <a:rPr lang="fr-FR" smtClean="0"/>
              <a:t>126</a:t>
            </a:fld>
            <a:endParaRPr lang="fr-FR" dirty="0"/>
          </a:p>
        </p:txBody>
      </p:sp>
      <p:sp>
        <p:nvSpPr>
          <p:cNvPr id="4" name="Espace réservé du numéro de diapositive 3">
            <a:extLst>
              <a:ext uri="{FF2B5EF4-FFF2-40B4-BE49-F238E27FC236}">
                <a16:creationId xmlns:a16="http://schemas.microsoft.com/office/drawing/2014/main" id="{589A7F6A-C15E-8306-1828-CA6C23D42AF7}"/>
              </a:ext>
            </a:extLst>
          </p:cNvPr>
          <p:cNvSpPr>
            <a:spLocks noGrp="1"/>
          </p:cNvSpPr>
          <p:nvPr>
            <p:ph type="sldNum" sz="quarter" idx="12"/>
          </p:nvPr>
        </p:nvSpPr>
        <p:spPr/>
        <p:txBody>
          <a:bodyPr/>
          <a:lstStyle/>
          <a:p>
            <a:fld id="{F235458D-0C39-4FB1-9C4D-2BF0EF83C4C0}" type="slidenum">
              <a:rPr lang="fr-FR" smtClean="0"/>
              <a:t>126</a:t>
            </a:fld>
            <a:endParaRPr lang="fr-FR" dirty="0"/>
          </a:p>
        </p:txBody>
      </p:sp>
      <p:sp>
        <p:nvSpPr>
          <p:cNvPr id="15" name="ZoneTexte 14">
            <a:extLst>
              <a:ext uri="{FF2B5EF4-FFF2-40B4-BE49-F238E27FC236}">
                <a16:creationId xmlns:a16="http://schemas.microsoft.com/office/drawing/2014/main" id="{2828D2F5-169D-4F31-9DDA-49EFD4A90549}"/>
              </a:ext>
            </a:extLst>
          </p:cNvPr>
          <p:cNvSpPr txBox="1"/>
          <p:nvPr/>
        </p:nvSpPr>
        <p:spPr>
          <a:xfrm>
            <a:off x="8077918" y="1951672"/>
            <a:ext cx="3776332" cy="2954655"/>
          </a:xfrm>
          <a:prstGeom prst="rect">
            <a:avLst/>
          </a:prstGeom>
          <a:noFill/>
        </p:spPr>
        <p:txBody>
          <a:bodyPr wrap="square">
            <a:spAutoFit/>
          </a:bodyPr>
          <a:lstStyle/>
          <a:p>
            <a:pPr marL="0" lvl="1" algn="just"/>
            <a:r>
              <a:rPr lang="fr-FR" sz="2400" u="sng" dirty="0">
                <a:solidFill>
                  <a:srgbClr val="7030A0"/>
                </a:solidFill>
              </a:rPr>
              <a:t>La section d’investissement présente un excédent </a:t>
            </a:r>
            <a:r>
              <a:rPr lang="fr-FR" sz="2400" dirty="0"/>
              <a:t>(repris au compte 001).</a:t>
            </a:r>
          </a:p>
          <a:p>
            <a:pPr marL="0" lvl="1" algn="just"/>
            <a:endParaRPr lang="fr-FR" dirty="0"/>
          </a:p>
          <a:p>
            <a:pPr marL="0" lvl="1" algn="just"/>
            <a:r>
              <a:rPr lang="fr-FR" sz="2400" u="sng" dirty="0">
                <a:solidFill>
                  <a:srgbClr val="00B050"/>
                </a:solidFill>
              </a:rPr>
              <a:t>L’intégralité de l’excédent de  fonctionnement 2024</a:t>
            </a:r>
            <a:r>
              <a:rPr lang="fr-FR" sz="2400" dirty="0"/>
              <a:t> pourra être repris au compte 002 du budget 2025.</a:t>
            </a:r>
            <a:endParaRPr lang="fr-FR" sz="2400" b="1" dirty="0"/>
          </a:p>
        </p:txBody>
      </p:sp>
      <p:sp>
        <p:nvSpPr>
          <p:cNvPr id="16" name="Ellipse 15">
            <a:extLst>
              <a:ext uri="{FF2B5EF4-FFF2-40B4-BE49-F238E27FC236}">
                <a16:creationId xmlns:a16="http://schemas.microsoft.com/office/drawing/2014/main" id="{77F321E5-F74F-C1C7-8A51-39527216EE80}"/>
              </a:ext>
            </a:extLst>
          </p:cNvPr>
          <p:cNvSpPr/>
          <p:nvPr/>
        </p:nvSpPr>
        <p:spPr>
          <a:xfrm>
            <a:off x="5167600" y="5229449"/>
            <a:ext cx="1988207" cy="333975"/>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A90DFCA5-C7BC-84A9-D2C9-BCFADA1CBB62}"/>
              </a:ext>
            </a:extLst>
          </p:cNvPr>
          <p:cNvSpPr/>
          <p:nvPr/>
        </p:nvSpPr>
        <p:spPr>
          <a:xfrm>
            <a:off x="5167600" y="2994400"/>
            <a:ext cx="1988207" cy="333975"/>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pic>
        <p:nvPicPr>
          <p:cNvPr id="11" name="Image 10">
            <a:extLst>
              <a:ext uri="{FF2B5EF4-FFF2-40B4-BE49-F238E27FC236}">
                <a16:creationId xmlns:a16="http://schemas.microsoft.com/office/drawing/2014/main" id="{BB7FC198-56C7-5F0A-D1FC-CC002BEE635F}"/>
              </a:ext>
            </a:extLst>
          </p:cNvPr>
          <p:cNvPicPr>
            <a:picLocks noChangeAspect="1"/>
          </p:cNvPicPr>
          <p:nvPr/>
        </p:nvPicPr>
        <p:blipFill>
          <a:blip r:embed="rId4"/>
          <a:stretch>
            <a:fillRect/>
          </a:stretch>
        </p:blipFill>
        <p:spPr>
          <a:xfrm>
            <a:off x="469157" y="1294577"/>
            <a:ext cx="7262310" cy="4268847"/>
          </a:xfrm>
          <a:prstGeom prst="rect">
            <a:avLst/>
          </a:prstGeom>
        </p:spPr>
      </p:pic>
    </p:spTree>
    <p:extLst>
      <p:ext uri="{BB962C8B-B14F-4D97-AF65-F5344CB8AC3E}">
        <p14:creationId xmlns:p14="http://schemas.microsoft.com/office/powerpoint/2010/main" val="37079900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08890-5C75-A5AA-C3B4-DC394C15A6BE}"/>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1C96D078-F57D-A7CB-E451-8A6ED4E6FA14}"/>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8FF0F0CD-2233-F56E-8FCA-9D99B5F5BB2F}"/>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3B7AD85D-7C9B-AB4D-B41C-F82F8D0F0597}"/>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Compte administratif 2024 du budget annexe ZAE de Valliquerville Extension</a:t>
            </a:r>
          </a:p>
        </p:txBody>
      </p:sp>
      <p:pic>
        <p:nvPicPr>
          <p:cNvPr id="20" name="Image 19">
            <a:extLst>
              <a:ext uri="{FF2B5EF4-FFF2-40B4-BE49-F238E27FC236}">
                <a16:creationId xmlns:a16="http://schemas.microsoft.com/office/drawing/2014/main" id="{690537CA-A4E9-A91C-93C6-1CD8ABAF8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CA6081AC-B5EB-5B06-228F-C2E4149D1889}"/>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3E402A16-A625-F012-2297-929DADEBFC82}"/>
              </a:ext>
            </a:extLst>
          </p:cNvPr>
          <p:cNvSpPr>
            <a:spLocks noGrp="1"/>
          </p:cNvSpPr>
          <p:nvPr>
            <p:ph type="ftr" sz="quarter" idx="11"/>
          </p:nvPr>
        </p:nvSpPr>
        <p:spPr/>
        <p:txBody>
          <a:bodyPr/>
          <a:lstStyle/>
          <a:p>
            <a:fld id="{1B6B7B82-81F4-4BD8-910C-DFBCB86BDA54}" type="slidenum">
              <a:rPr lang="fr-FR" smtClean="0"/>
              <a:t>127</a:t>
            </a:fld>
            <a:endParaRPr lang="fr-FR" dirty="0"/>
          </a:p>
        </p:txBody>
      </p:sp>
    </p:spTree>
    <p:extLst>
      <p:ext uri="{BB962C8B-B14F-4D97-AF65-F5344CB8AC3E}">
        <p14:creationId xmlns:p14="http://schemas.microsoft.com/office/powerpoint/2010/main" val="20529461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5C253-1F68-F1D4-8EEE-DE09F1CC1BC2}"/>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CDFE8323-CCA2-0C0B-6E17-7D13559D3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DFBEBB5D-EE90-2D06-BEE1-2F0B018A3AC8}"/>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41512B9F-AD17-C5D7-7E2B-B1CD98E301E7}"/>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8DDBC02D-31AD-D17F-B300-DABF633B7A0E}"/>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A7CAF80A-A30F-F39A-C5C7-F6224BD35DE5}"/>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ZAE de Valliquerville Extension – Résultats</a:t>
            </a:r>
          </a:p>
        </p:txBody>
      </p:sp>
      <p:sp>
        <p:nvSpPr>
          <p:cNvPr id="3" name="Espace réservé du pied de page 2">
            <a:extLst>
              <a:ext uri="{FF2B5EF4-FFF2-40B4-BE49-F238E27FC236}">
                <a16:creationId xmlns:a16="http://schemas.microsoft.com/office/drawing/2014/main" id="{1ABE64AD-0C11-1105-5BD3-BA7232870411}"/>
              </a:ext>
            </a:extLst>
          </p:cNvPr>
          <p:cNvSpPr>
            <a:spLocks noGrp="1"/>
          </p:cNvSpPr>
          <p:nvPr>
            <p:ph type="ftr" sz="quarter" idx="11"/>
          </p:nvPr>
        </p:nvSpPr>
        <p:spPr/>
        <p:txBody>
          <a:bodyPr/>
          <a:lstStyle/>
          <a:p>
            <a:fld id="{0DE6609D-FCC9-47B4-BA14-0E383965CA98}" type="slidenum">
              <a:rPr lang="fr-FR" smtClean="0"/>
              <a:t>128</a:t>
            </a:fld>
            <a:endParaRPr lang="fr-FR" dirty="0"/>
          </a:p>
        </p:txBody>
      </p:sp>
      <p:sp>
        <p:nvSpPr>
          <p:cNvPr id="4" name="Espace réservé du numéro de diapositive 3">
            <a:extLst>
              <a:ext uri="{FF2B5EF4-FFF2-40B4-BE49-F238E27FC236}">
                <a16:creationId xmlns:a16="http://schemas.microsoft.com/office/drawing/2014/main" id="{F0958B1D-4B46-8191-1B72-B7288D9EBCC1}"/>
              </a:ext>
            </a:extLst>
          </p:cNvPr>
          <p:cNvSpPr>
            <a:spLocks noGrp="1"/>
          </p:cNvSpPr>
          <p:nvPr>
            <p:ph type="sldNum" sz="quarter" idx="12"/>
          </p:nvPr>
        </p:nvSpPr>
        <p:spPr/>
        <p:txBody>
          <a:bodyPr/>
          <a:lstStyle/>
          <a:p>
            <a:fld id="{F235458D-0C39-4FB1-9C4D-2BF0EF83C4C0}" type="slidenum">
              <a:rPr lang="fr-FR" smtClean="0"/>
              <a:t>128</a:t>
            </a:fld>
            <a:endParaRPr lang="fr-FR" dirty="0"/>
          </a:p>
        </p:txBody>
      </p:sp>
      <p:sp>
        <p:nvSpPr>
          <p:cNvPr id="15" name="ZoneTexte 14">
            <a:extLst>
              <a:ext uri="{FF2B5EF4-FFF2-40B4-BE49-F238E27FC236}">
                <a16:creationId xmlns:a16="http://schemas.microsoft.com/office/drawing/2014/main" id="{C52A5C4A-50A4-14C2-C470-8C91115A0D47}"/>
              </a:ext>
            </a:extLst>
          </p:cNvPr>
          <p:cNvSpPr txBox="1"/>
          <p:nvPr/>
        </p:nvSpPr>
        <p:spPr>
          <a:xfrm>
            <a:off x="8008224" y="1540788"/>
            <a:ext cx="3776332" cy="3785652"/>
          </a:xfrm>
          <a:prstGeom prst="rect">
            <a:avLst/>
          </a:prstGeom>
          <a:noFill/>
        </p:spPr>
        <p:txBody>
          <a:bodyPr wrap="square">
            <a:spAutoFit/>
          </a:bodyPr>
          <a:lstStyle/>
          <a:p>
            <a:pPr marL="0" lvl="1" algn="just"/>
            <a:r>
              <a:rPr lang="fr-FR" sz="2400" u="sng" dirty="0">
                <a:solidFill>
                  <a:srgbClr val="7030A0"/>
                </a:solidFill>
              </a:rPr>
              <a:t>La section d’investissement présente un excédent </a:t>
            </a:r>
            <a:r>
              <a:rPr lang="fr-FR" sz="2400" dirty="0"/>
              <a:t>(repris au compte 001).</a:t>
            </a:r>
          </a:p>
          <a:p>
            <a:pPr marL="0" lvl="1" algn="just"/>
            <a:endParaRPr lang="fr-FR" dirty="0"/>
          </a:p>
          <a:p>
            <a:pPr marL="0" lvl="1" algn="just"/>
            <a:r>
              <a:rPr lang="fr-FR" sz="2400" dirty="0"/>
              <a:t>En l’absence d’opération sur ce budget en 2024, </a:t>
            </a:r>
            <a:r>
              <a:rPr lang="fr-FR" sz="2400" u="sng" dirty="0">
                <a:solidFill>
                  <a:srgbClr val="00B050"/>
                </a:solidFill>
              </a:rPr>
              <a:t>le résultat de fonctionnement 2024 est nul</a:t>
            </a:r>
            <a:r>
              <a:rPr lang="fr-FR" sz="2400" dirty="0"/>
              <a:t> et sera repris comme tel au compte 002 du budget 2025.</a:t>
            </a:r>
            <a:endParaRPr lang="fr-FR" sz="2400" b="1" dirty="0"/>
          </a:p>
        </p:txBody>
      </p:sp>
      <p:pic>
        <p:nvPicPr>
          <p:cNvPr id="2" name="Image 1">
            <a:extLst>
              <a:ext uri="{FF2B5EF4-FFF2-40B4-BE49-F238E27FC236}">
                <a16:creationId xmlns:a16="http://schemas.microsoft.com/office/drawing/2014/main" id="{6F83F833-3210-FB74-750B-CADA964F7434}"/>
              </a:ext>
            </a:extLst>
          </p:cNvPr>
          <p:cNvPicPr>
            <a:picLocks noChangeAspect="1"/>
          </p:cNvPicPr>
          <p:nvPr/>
        </p:nvPicPr>
        <p:blipFill>
          <a:blip r:embed="rId4"/>
          <a:stretch>
            <a:fillRect/>
          </a:stretch>
        </p:blipFill>
        <p:spPr>
          <a:xfrm>
            <a:off x="407444" y="1294576"/>
            <a:ext cx="7262312" cy="4268848"/>
          </a:xfrm>
          <a:prstGeom prst="rect">
            <a:avLst/>
          </a:prstGeom>
        </p:spPr>
      </p:pic>
      <p:sp>
        <p:nvSpPr>
          <p:cNvPr id="16" name="Ellipse 15">
            <a:extLst>
              <a:ext uri="{FF2B5EF4-FFF2-40B4-BE49-F238E27FC236}">
                <a16:creationId xmlns:a16="http://schemas.microsoft.com/office/drawing/2014/main" id="{1C93D556-9BE7-1693-1EB2-F5E05CD05C89}"/>
              </a:ext>
            </a:extLst>
          </p:cNvPr>
          <p:cNvSpPr/>
          <p:nvPr/>
        </p:nvSpPr>
        <p:spPr>
          <a:xfrm>
            <a:off x="5167600" y="5229449"/>
            <a:ext cx="1988207" cy="333975"/>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7EA42899-2E45-6AE9-EAC4-863B6B9E8D2D}"/>
              </a:ext>
            </a:extLst>
          </p:cNvPr>
          <p:cNvSpPr/>
          <p:nvPr/>
        </p:nvSpPr>
        <p:spPr>
          <a:xfrm>
            <a:off x="5167600" y="2994400"/>
            <a:ext cx="1988207" cy="333975"/>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Tree>
    <p:extLst>
      <p:ext uri="{BB962C8B-B14F-4D97-AF65-F5344CB8AC3E}">
        <p14:creationId xmlns:p14="http://schemas.microsoft.com/office/powerpoint/2010/main" val="18788982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66FC8-ECD7-4E77-3314-8A6790AA1B56}"/>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E0AA5D80-34D4-3797-3564-2395A69955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0CA19ECA-B9D1-0C4A-26BD-3F5EE1C5F2B2}"/>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4B9E8845-DB4D-DD8F-5987-E37B765D8E36}"/>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C2C69822-951A-A187-88F4-8BEDBC34C041}"/>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ED7A4E77-55E8-4811-60ED-F5B1FCC336D2}"/>
              </a:ext>
            </a:extLst>
          </p:cNvPr>
          <p:cNvSpPr txBox="1"/>
          <p:nvPr/>
        </p:nvSpPr>
        <p:spPr>
          <a:xfrm>
            <a:off x="375467" y="1020856"/>
            <a:ext cx="10838576" cy="3416320"/>
          </a:xfrm>
          <a:prstGeom prst="rect">
            <a:avLst/>
          </a:prstGeom>
          <a:noFill/>
        </p:spPr>
        <p:txBody>
          <a:bodyPr wrap="square" rtlCol="0">
            <a:spAutoFit/>
          </a:bodyPr>
          <a:lstStyle/>
          <a:p>
            <a:pPr marL="342900" indent="-342900" algn="just">
              <a:buFontTx/>
              <a:buChar char="-"/>
            </a:pPr>
            <a:r>
              <a:rPr lang="fr-FR" sz="2400" b="1" dirty="0"/>
              <a:t>Il est proposé :</a:t>
            </a:r>
          </a:p>
          <a:p>
            <a:pPr marL="342900" indent="-342900" algn="just">
              <a:buFontTx/>
              <a:buChar char="-"/>
            </a:pPr>
            <a:endParaRPr lang="fr-FR" b="1" dirty="0"/>
          </a:p>
          <a:p>
            <a:pPr marL="800100" lvl="1" indent="-342900" algn="just">
              <a:buFontTx/>
              <a:buChar char="-"/>
            </a:pPr>
            <a:r>
              <a:rPr lang="fr-FR" sz="2400" b="1" dirty="0"/>
              <a:t>De donner acte de la présentation faite du compte administratif de l’exercice 2024, dressé par M. Gérard CHARASSIER, Président, lequel se retirera au moment du vote lors de la séance du Conseil communautaire,</a:t>
            </a:r>
          </a:p>
          <a:p>
            <a:pPr marL="800100" lvl="1" indent="-342900" algn="just">
              <a:buFontTx/>
              <a:buChar char="-"/>
            </a:pPr>
            <a:endParaRPr lang="fr-FR" sz="1200" b="1" dirty="0"/>
          </a:p>
          <a:p>
            <a:pPr marL="800100" lvl="1" indent="-342900" algn="just">
              <a:buFontTx/>
              <a:buChar char="-"/>
            </a:pPr>
            <a:r>
              <a:rPr lang="fr-FR" sz="2400" b="1" dirty="0"/>
              <a:t>De reconnaître la sincérité des restes à réaliser,</a:t>
            </a:r>
          </a:p>
          <a:p>
            <a:pPr marL="800100" lvl="1" indent="-342900" algn="just">
              <a:buFontTx/>
              <a:buChar char="-"/>
            </a:pPr>
            <a:endParaRPr lang="fr-FR" sz="1200" b="1" dirty="0"/>
          </a:p>
          <a:p>
            <a:pPr marL="800100" lvl="1" indent="-342900" algn="just">
              <a:buFontTx/>
              <a:buChar char="-"/>
            </a:pPr>
            <a:r>
              <a:rPr lang="fr-FR" sz="2400" b="1" dirty="0"/>
              <a:t>D’arrêter les résultats définitifs tels que présentés.</a:t>
            </a:r>
          </a:p>
          <a:p>
            <a:pPr lvl="1" algn="just"/>
            <a:endParaRPr lang="fr-FR" sz="2400" b="1" dirty="0"/>
          </a:p>
        </p:txBody>
      </p:sp>
      <p:sp>
        <p:nvSpPr>
          <p:cNvPr id="8" name="ZoneTexte 7">
            <a:extLst>
              <a:ext uri="{FF2B5EF4-FFF2-40B4-BE49-F238E27FC236}">
                <a16:creationId xmlns:a16="http://schemas.microsoft.com/office/drawing/2014/main" id="{6883070B-47FB-43B0-0C20-2AD89F6F9772}"/>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a:t>
            </a:r>
          </a:p>
        </p:txBody>
      </p:sp>
      <p:sp>
        <p:nvSpPr>
          <p:cNvPr id="3" name="Espace réservé du pied de page 2">
            <a:extLst>
              <a:ext uri="{FF2B5EF4-FFF2-40B4-BE49-F238E27FC236}">
                <a16:creationId xmlns:a16="http://schemas.microsoft.com/office/drawing/2014/main" id="{1E03AA49-8A28-77AE-C1FD-5E4AFBEE4015}"/>
              </a:ext>
            </a:extLst>
          </p:cNvPr>
          <p:cNvSpPr>
            <a:spLocks noGrp="1"/>
          </p:cNvSpPr>
          <p:nvPr>
            <p:ph type="ftr" sz="quarter" idx="11"/>
          </p:nvPr>
        </p:nvSpPr>
        <p:spPr/>
        <p:txBody>
          <a:bodyPr/>
          <a:lstStyle/>
          <a:p>
            <a:fld id="{0DE6609D-FCC9-47B4-BA14-0E383965CA98}" type="slidenum">
              <a:rPr lang="fr-FR" smtClean="0"/>
              <a:t>129</a:t>
            </a:fld>
            <a:endParaRPr lang="fr-FR" dirty="0"/>
          </a:p>
        </p:txBody>
      </p:sp>
      <p:sp>
        <p:nvSpPr>
          <p:cNvPr id="4" name="Espace réservé du numéro de diapositive 3">
            <a:extLst>
              <a:ext uri="{FF2B5EF4-FFF2-40B4-BE49-F238E27FC236}">
                <a16:creationId xmlns:a16="http://schemas.microsoft.com/office/drawing/2014/main" id="{8E03C978-A41D-1D73-A5D4-5D57961501F9}"/>
              </a:ext>
            </a:extLst>
          </p:cNvPr>
          <p:cNvSpPr>
            <a:spLocks noGrp="1"/>
          </p:cNvSpPr>
          <p:nvPr>
            <p:ph type="sldNum" sz="quarter" idx="12"/>
          </p:nvPr>
        </p:nvSpPr>
        <p:spPr/>
        <p:txBody>
          <a:bodyPr/>
          <a:lstStyle/>
          <a:p>
            <a:fld id="{F235458D-0C39-4FB1-9C4D-2BF0EF83C4C0}" type="slidenum">
              <a:rPr lang="fr-FR" smtClean="0"/>
              <a:t>129</a:t>
            </a:fld>
            <a:endParaRPr lang="fr-FR" dirty="0"/>
          </a:p>
        </p:txBody>
      </p:sp>
    </p:spTree>
    <p:extLst>
      <p:ext uri="{BB962C8B-B14F-4D97-AF65-F5344CB8AC3E}">
        <p14:creationId xmlns:p14="http://schemas.microsoft.com/office/powerpoint/2010/main" val="269222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33AAD-237D-D70B-7BCC-D1B5ACC78013}"/>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E8501B3-3B18-B38E-9157-66A5E7BF4FEE}"/>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8F9448A8-C487-499C-145A-A0A1462A1242}"/>
              </a:ext>
            </a:extLst>
          </p:cNvPr>
          <p:cNvSpPr txBox="1">
            <a:spLocks noGrp="1" noRot="1" noMove="1" noResize="1" noEditPoints="1" noAdjustHandles="1" noChangeArrowheads="1" noChangeShapeType="1"/>
          </p:cNvSpPr>
          <p:nvPr/>
        </p:nvSpPr>
        <p:spPr>
          <a:xfrm>
            <a:off x="843396" y="1589809"/>
            <a:ext cx="10505209" cy="4801314"/>
          </a:xfrm>
          <a:prstGeom prst="rect">
            <a:avLst/>
          </a:prstGeom>
          <a:noFill/>
        </p:spPr>
        <p:txBody>
          <a:bodyPr wrap="square" rtlCol="0">
            <a:spAutoFit/>
          </a:bodyPr>
          <a:lstStyle/>
          <a:p>
            <a:pPr marL="285750" indent="-285750">
              <a:buFont typeface="Arial" panose="020B0604020202020204" pitchFamily="34" charset="0"/>
              <a:buChar char="•"/>
            </a:pPr>
            <a:r>
              <a:rPr lang="fr-FR" dirty="0"/>
              <a:t>Le futur bâtiment regroupera en un même endroit plusieurs services à destination directe de la population et du développement du territoire :</a:t>
            </a:r>
          </a:p>
          <a:p>
            <a:pPr marL="742950" lvl="1" indent="-285750">
              <a:buFont typeface="Arial" panose="020B0604020202020204" pitchFamily="34" charset="0"/>
              <a:buChar char="•"/>
            </a:pPr>
            <a:r>
              <a:rPr lang="fr-FR" dirty="0"/>
              <a:t>France Services ;</a:t>
            </a:r>
          </a:p>
          <a:p>
            <a:pPr marL="742950" lvl="1" indent="-285750">
              <a:buFont typeface="Arial" panose="020B0604020202020204" pitchFamily="34" charset="0"/>
              <a:buChar char="•"/>
            </a:pPr>
            <a:r>
              <a:rPr lang="fr-FR" dirty="0"/>
              <a:t>Espace Public Numérique ;</a:t>
            </a:r>
          </a:p>
          <a:p>
            <a:pPr marL="742950" lvl="1" indent="-285750">
              <a:buFont typeface="Arial" panose="020B0604020202020204" pitchFamily="34" charset="0"/>
              <a:buChar char="•"/>
            </a:pPr>
            <a:r>
              <a:rPr lang="fr-FR" dirty="0"/>
              <a:t>Relais Petite Enfance ;</a:t>
            </a:r>
          </a:p>
          <a:p>
            <a:pPr marL="742950" lvl="1" indent="-285750">
              <a:buFont typeface="Arial" panose="020B0604020202020204" pitchFamily="34" charset="0"/>
              <a:buChar char="•"/>
            </a:pPr>
            <a:r>
              <a:rPr lang="fr-FR" dirty="0"/>
              <a:t>LAEP ;</a:t>
            </a:r>
          </a:p>
          <a:p>
            <a:pPr marL="742950" lvl="1" indent="-285750">
              <a:buFont typeface="Arial" panose="020B0604020202020204" pitchFamily="34" charset="0"/>
              <a:buChar char="•"/>
            </a:pPr>
            <a:r>
              <a:rPr lang="fr-FR" dirty="0"/>
              <a:t>Bureaux de permanences pour nos partenaires publics ;</a:t>
            </a:r>
          </a:p>
          <a:p>
            <a:pPr marL="742950" lvl="1" indent="-285750">
              <a:buFont typeface="Arial" panose="020B0604020202020204" pitchFamily="34" charset="0"/>
              <a:buChar char="•"/>
            </a:pPr>
            <a:r>
              <a:rPr lang="fr-FR" dirty="0"/>
              <a:t>Antenne de la CCI Rouen Métropole.</a:t>
            </a:r>
          </a:p>
          <a:p>
            <a:pPr marL="742950" lvl="1"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Ces services bénéficient actuellement d’une superficie de 305 m2, sur plusieurs sites, parfois vétustes et/ou inadaptés à leur activité.</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Ces services bénéficieront dans les futurs locaux de 460 m2. Ces superficies supplémentaires, dans des locaux parfaitement adaptés, permettront d’accueillir les usagers dans de meilleures conditions.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reste du site sera occupé par les services administratifs, les salles de réunion (dont une salle permettant la tenue des séances du conseil communautaire) et les locaux techniques.</a:t>
            </a:r>
          </a:p>
        </p:txBody>
      </p:sp>
      <p:pic>
        <p:nvPicPr>
          <p:cNvPr id="17" name="Image 16" descr="Une image contenant texte, Police, Graphique, logo&#10;&#10;Description générée automatiquement">
            <a:extLst>
              <a:ext uri="{FF2B5EF4-FFF2-40B4-BE49-F238E27FC236}">
                <a16:creationId xmlns:a16="http://schemas.microsoft.com/office/drawing/2014/main" id="{874B13F6-3237-2814-510C-18CA2556DA6F}"/>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8061680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CA7F0-BA7D-309F-8166-F34DDA182C92}"/>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7D1E7D63-E082-A298-8689-5726005CBE84}"/>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B902DC89-7229-9160-7E9A-6573AA78B5F5}"/>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789697E2-369B-F951-2DB5-9097FBA25539}"/>
              </a:ext>
            </a:extLst>
          </p:cNvPr>
          <p:cNvSpPr txBox="1"/>
          <p:nvPr/>
        </p:nvSpPr>
        <p:spPr>
          <a:xfrm>
            <a:off x="3816991" y="4019910"/>
            <a:ext cx="8193853" cy="584775"/>
          </a:xfrm>
          <a:prstGeom prst="rect">
            <a:avLst/>
          </a:prstGeom>
          <a:solidFill>
            <a:schemeClr val="bg1"/>
          </a:solidFill>
        </p:spPr>
        <p:txBody>
          <a:bodyPr wrap="square" rtlCol="0">
            <a:spAutoFit/>
          </a:bodyPr>
          <a:lstStyle/>
          <a:p>
            <a:r>
              <a:rPr lang="fr-FR" sz="3200" b="1" dirty="0">
                <a:latin typeface="Segoe UI" panose="020B0502040204020203" pitchFamily="34" charset="0"/>
                <a:cs typeface="Segoe UI" panose="020B0502040204020203" pitchFamily="34" charset="0"/>
              </a:rPr>
              <a:t>Affectation des résultats 2024</a:t>
            </a:r>
          </a:p>
        </p:txBody>
      </p:sp>
      <p:pic>
        <p:nvPicPr>
          <p:cNvPr id="20" name="Image 19">
            <a:extLst>
              <a:ext uri="{FF2B5EF4-FFF2-40B4-BE49-F238E27FC236}">
                <a16:creationId xmlns:a16="http://schemas.microsoft.com/office/drawing/2014/main" id="{971AC8D6-C2DE-B667-6988-5106BEE9CB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3EA9D821-6E22-DA47-3EDB-D2AF9B99C680}"/>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6D2D20CF-B139-0111-F312-862764CA5CD3}"/>
              </a:ext>
            </a:extLst>
          </p:cNvPr>
          <p:cNvSpPr>
            <a:spLocks noGrp="1"/>
          </p:cNvSpPr>
          <p:nvPr>
            <p:ph type="ftr" sz="quarter" idx="11"/>
          </p:nvPr>
        </p:nvSpPr>
        <p:spPr/>
        <p:txBody>
          <a:bodyPr/>
          <a:lstStyle/>
          <a:p>
            <a:fld id="{1B6B7B82-81F4-4BD8-910C-DFBCB86BDA54}" type="slidenum">
              <a:rPr lang="fr-FR" smtClean="0"/>
              <a:t>130</a:t>
            </a:fld>
            <a:endParaRPr lang="fr-FR" dirty="0"/>
          </a:p>
        </p:txBody>
      </p:sp>
    </p:spTree>
    <p:extLst>
      <p:ext uri="{BB962C8B-B14F-4D97-AF65-F5344CB8AC3E}">
        <p14:creationId xmlns:p14="http://schemas.microsoft.com/office/powerpoint/2010/main" val="225524479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7AE1-2BDC-B91A-6BAB-5DC0B732D36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22A6E15-7285-56E4-A40A-B762E2660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BACB63EC-D991-5362-7EDC-5E620405A172}"/>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346DCF30-40B2-1A7C-455B-7062893F35CC}"/>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C4EF68D7-BB3A-FDA7-E4DA-40F3A0EE00FD}"/>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E823B95E-96A4-0626-5DF3-8C4A169CE15C}"/>
              </a:ext>
            </a:extLst>
          </p:cNvPr>
          <p:cNvSpPr txBox="1"/>
          <p:nvPr/>
        </p:nvSpPr>
        <p:spPr>
          <a:xfrm>
            <a:off x="375467" y="1020856"/>
            <a:ext cx="10838576" cy="5355312"/>
          </a:xfrm>
          <a:prstGeom prst="rect">
            <a:avLst/>
          </a:prstGeom>
          <a:noFill/>
        </p:spPr>
        <p:txBody>
          <a:bodyPr wrap="square" rtlCol="0">
            <a:spAutoFit/>
          </a:bodyPr>
          <a:lstStyle/>
          <a:p>
            <a:pPr marL="342900" indent="-342900" algn="just">
              <a:buFontTx/>
              <a:buChar char="-"/>
            </a:pPr>
            <a:r>
              <a:rPr lang="fr-FR" sz="2400" dirty="0"/>
              <a:t>L’article L.2311-5 du Code Général des Collectivités Territoriales (CGCT) fixe les règles de l’affectation des résultats.</a:t>
            </a:r>
          </a:p>
          <a:p>
            <a:pPr marL="342900" indent="-342900" algn="just">
              <a:buFontTx/>
              <a:buChar char="-"/>
            </a:pPr>
            <a:endParaRPr lang="fr-FR" dirty="0"/>
          </a:p>
          <a:p>
            <a:pPr marL="342900" indent="-342900" algn="just">
              <a:buFontTx/>
              <a:buChar char="-"/>
            </a:pPr>
            <a:r>
              <a:rPr lang="fr-FR" sz="2400" dirty="0"/>
              <a:t>Ainsi, la délibération d’affectation des résultats doit intervenir après le vote du compte administratif et les résultats doivent être intégrés lors de la décision budgétaire la plus proche suivant l’approbation de celui-ci, en sachant :</a:t>
            </a:r>
          </a:p>
          <a:p>
            <a:pPr marL="342900" indent="-342900" algn="just">
              <a:buFontTx/>
              <a:buChar char="-"/>
            </a:pPr>
            <a:endParaRPr lang="fr-FR" sz="1200" dirty="0"/>
          </a:p>
          <a:p>
            <a:pPr marL="800100" lvl="1" indent="-342900" algn="just">
              <a:buFontTx/>
              <a:buChar char="-"/>
            </a:pPr>
            <a:r>
              <a:rPr lang="fr-FR" sz="2400" dirty="0"/>
              <a:t>Qu'il convient, en priorité, d’affecter en réserve obligatoire (compte 1068) une somme au moins également au besoin de financement de la section d’investissement constaté en intégrant le solde des restes à réaliser ;</a:t>
            </a:r>
          </a:p>
          <a:p>
            <a:pPr marL="800100" lvl="1" indent="-342900" algn="just">
              <a:buFontTx/>
              <a:buChar char="-"/>
            </a:pPr>
            <a:endParaRPr lang="fr-FR" sz="1200" dirty="0"/>
          </a:p>
          <a:p>
            <a:pPr marL="800100" lvl="1" indent="-342900" algn="just">
              <a:buFontTx/>
              <a:buChar char="-"/>
            </a:pPr>
            <a:r>
              <a:rPr lang="fr-FR" sz="2400" dirty="0"/>
              <a:t>Que le reliquat peut être affecté librement : en tout ou partie, il est soit reporté en recettes de fonctionnement (au compte 002), soit affecté en investissement en réserve complémentaire (au compte 1068) pour financer des dépenses nouvelles.</a:t>
            </a:r>
          </a:p>
        </p:txBody>
      </p:sp>
      <p:sp>
        <p:nvSpPr>
          <p:cNvPr id="8" name="ZoneTexte 7">
            <a:extLst>
              <a:ext uri="{FF2B5EF4-FFF2-40B4-BE49-F238E27FC236}">
                <a16:creationId xmlns:a16="http://schemas.microsoft.com/office/drawing/2014/main" id="{8FE8D8CE-E785-9356-1809-795F4557BD95}"/>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Affectation des résultats 2024</a:t>
            </a:r>
          </a:p>
        </p:txBody>
      </p:sp>
      <p:sp>
        <p:nvSpPr>
          <p:cNvPr id="3" name="Espace réservé du pied de page 2">
            <a:extLst>
              <a:ext uri="{FF2B5EF4-FFF2-40B4-BE49-F238E27FC236}">
                <a16:creationId xmlns:a16="http://schemas.microsoft.com/office/drawing/2014/main" id="{60614F81-06E9-87D0-F6EA-89D59596A145}"/>
              </a:ext>
            </a:extLst>
          </p:cNvPr>
          <p:cNvSpPr>
            <a:spLocks noGrp="1"/>
          </p:cNvSpPr>
          <p:nvPr>
            <p:ph type="ftr" sz="quarter" idx="11"/>
          </p:nvPr>
        </p:nvSpPr>
        <p:spPr/>
        <p:txBody>
          <a:bodyPr/>
          <a:lstStyle/>
          <a:p>
            <a:fld id="{0DE6609D-FCC9-47B4-BA14-0E383965CA98}" type="slidenum">
              <a:rPr lang="fr-FR" smtClean="0"/>
              <a:t>131</a:t>
            </a:fld>
            <a:endParaRPr lang="fr-FR" dirty="0"/>
          </a:p>
        </p:txBody>
      </p:sp>
      <p:sp>
        <p:nvSpPr>
          <p:cNvPr id="4" name="Espace réservé du numéro de diapositive 3">
            <a:extLst>
              <a:ext uri="{FF2B5EF4-FFF2-40B4-BE49-F238E27FC236}">
                <a16:creationId xmlns:a16="http://schemas.microsoft.com/office/drawing/2014/main" id="{06D30E84-35D0-96AD-1799-94C935F61A26}"/>
              </a:ext>
            </a:extLst>
          </p:cNvPr>
          <p:cNvSpPr>
            <a:spLocks noGrp="1"/>
          </p:cNvSpPr>
          <p:nvPr>
            <p:ph type="sldNum" sz="quarter" idx="12"/>
          </p:nvPr>
        </p:nvSpPr>
        <p:spPr/>
        <p:txBody>
          <a:bodyPr/>
          <a:lstStyle/>
          <a:p>
            <a:fld id="{F235458D-0C39-4FB1-9C4D-2BF0EF83C4C0}" type="slidenum">
              <a:rPr lang="fr-FR" smtClean="0"/>
              <a:t>131</a:t>
            </a:fld>
            <a:endParaRPr lang="fr-FR" dirty="0"/>
          </a:p>
        </p:txBody>
      </p:sp>
    </p:spTree>
    <p:extLst>
      <p:ext uri="{BB962C8B-B14F-4D97-AF65-F5344CB8AC3E}">
        <p14:creationId xmlns:p14="http://schemas.microsoft.com/office/powerpoint/2010/main" val="22449284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FAF63-1899-42E3-599E-CFB8BA8E43D7}"/>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DF05F3DC-1C1C-2DC4-C0F7-9E0DE7503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8659411A-D170-BC56-9D64-3FE33D842DB4}"/>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9CB46A17-E1F0-1A13-DA6E-D379A13EF711}"/>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9B7FE4A-FE0B-B6C9-7C7E-47A6978E3941}"/>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FEDD7878-FA1C-71BD-49D2-E25F1E7A8CFD}"/>
              </a:ext>
            </a:extLst>
          </p:cNvPr>
          <p:cNvSpPr txBox="1"/>
          <p:nvPr/>
        </p:nvSpPr>
        <p:spPr>
          <a:xfrm>
            <a:off x="375467" y="934527"/>
            <a:ext cx="11208584" cy="5078313"/>
          </a:xfrm>
          <a:prstGeom prst="rect">
            <a:avLst/>
          </a:prstGeom>
          <a:noFill/>
        </p:spPr>
        <p:txBody>
          <a:bodyPr wrap="square" rtlCol="0">
            <a:spAutoFit/>
          </a:bodyPr>
          <a:lstStyle/>
          <a:p>
            <a:pPr marL="342900" indent="-342900" algn="just">
              <a:buFontTx/>
              <a:buChar char="-"/>
            </a:pPr>
            <a:r>
              <a:rPr lang="fr-FR" sz="2400" dirty="0"/>
              <a:t>Une fois le CA de l’exercice 2024 adopté, il convient donc de procéder à l’affectation du résultat de la section de fonctionnement des budgets en vigueur, notamment ceux pour lesquels un besoin de financement de la section d’investissement a été constaté (arrondi à la centaine d’euros supérieure), à savoir :</a:t>
            </a:r>
          </a:p>
          <a:p>
            <a:pPr marL="342900" indent="-342900" algn="just">
              <a:buFontTx/>
              <a:buChar char="-"/>
            </a:pPr>
            <a:endParaRPr lang="fr-FR" sz="1200" dirty="0"/>
          </a:p>
          <a:p>
            <a:pPr marL="800100" lvl="1" indent="-342900" algn="just">
              <a:buFontTx/>
              <a:buChar char="-"/>
            </a:pPr>
            <a:r>
              <a:rPr lang="fr-FR" sz="2400" b="1" dirty="0"/>
              <a:t>Le budget principal : couverture du déficit d’investissement RAR inclus</a:t>
            </a:r>
          </a:p>
          <a:p>
            <a:pPr marL="1257300" lvl="2" indent="-342900" algn="just">
              <a:buFontTx/>
              <a:buChar char="-"/>
            </a:pPr>
            <a:r>
              <a:rPr lang="fr-FR" sz="2400" dirty="0"/>
              <a:t>Affectation en réserve en investissement (R1068) : 	 2 229 400,00 €</a:t>
            </a:r>
          </a:p>
          <a:p>
            <a:pPr marL="1257300" lvl="2" indent="-342900" algn="just">
              <a:buFontTx/>
              <a:buChar char="-"/>
            </a:pPr>
            <a:r>
              <a:rPr lang="fr-FR" sz="2400" dirty="0"/>
              <a:t>Report à la section de fonctionnement (R002) : 		 6 011 957,04 €</a:t>
            </a:r>
          </a:p>
          <a:p>
            <a:pPr marL="800100" lvl="1" indent="-342900" algn="just">
              <a:buFontTx/>
              <a:buChar char="-"/>
            </a:pPr>
            <a:endParaRPr lang="fr-FR" sz="1200" dirty="0"/>
          </a:p>
          <a:p>
            <a:pPr marL="800100" lvl="1" indent="-342900" algn="just">
              <a:buFontTx/>
              <a:buChar char="-"/>
            </a:pPr>
            <a:r>
              <a:rPr lang="fr-FR" sz="2400" b="1" dirty="0"/>
              <a:t>Le budget hôtel d’entreprises : couverture du déficit d’investissement RAR inclus</a:t>
            </a:r>
          </a:p>
          <a:p>
            <a:pPr marL="1257300" lvl="2" indent="-342900" algn="just">
              <a:buFontTx/>
              <a:buChar char="-"/>
            </a:pPr>
            <a:r>
              <a:rPr lang="fr-FR" sz="2400" dirty="0"/>
              <a:t>Affectation en réserve en investissement (R1068) : 	        3 200,00 €</a:t>
            </a:r>
          </a:p>
          <a:p>
            <a:pPr marL="1257300" lvl="2" indent="-342900" algn="just">
              <a:buFontTx/>
              <a:buChar char="-"/>
            </a:pPr>
            <a:r>
              <a:rPr lang="fr-FR" sz="2400" dirty="0"/>
              <a:t>Report à la section de fonctionnement (R002) : 		    106 706,61 €</a:t>
            </a:r>
          </a:p>
          <a:p>
            <a:pPr marL="342900" indent="-342900" algn="just">
              <a:buFontTx/>
              <a:buChar char="-"/>
            </a:pPr>
            <a:endParaRPr lang="fr-FR" sz="1200" b="1" dirty="0"/>
          </a:p>
          <a:p>
            <a:pPr marL="800100" lvl="1" indent="-342900" algn="just">
              <a:buFontTx/>
              <a:buChar char="-"/>
            </a:pPr>
            <a:r>
              <a:rPr lang="fr-FR" sz="2400" b="1" dirty="0"/>
              <a:t>Les résultats 2024 des sections d’investissement des autres budgets annexes étant positifs, ils ne nécessitent pas de constitution de réserve.</a:t>
            </a:r>
          </a:p>
        </p:txBody>
      </p:sp>
      <p:sp>
        <p:nvSpPr>
          <p:cNvPr id="8" name="ZoneTexte 7">
            <a:extLst>
              <a:ext uri="{FF2B5EF4-FFF2-40B4-BE49-F238E27FC236}">
                <a16:creationId xmlns:a16="http://schemas.microsoft.com/office/drawing/2014/main" id="{309CF261-2485-2B5A-5645-25A1FCFA652E}"/>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Affectation des résultats 2024</a:t>
            </a:r>
          </a:p>
        </p:txBody>
      </p:sp>
      <p:sp>
        <p:nvSpPr>
          <p:cNvPr id="3" name="Espace réservé du pied de page 2">
            <a:extLst>
              <a:ext uri="{FF2B5EF4-FFF2-40B4-BE49-F238E27FC236}">
                <a16:creationId xmlns:a16="http://schemas.microsoft.com/office/drawing/2014/main" id="{2659CB90-20F7-4767-ADF0-1FBB317CC5E7}"/>
              </a:ext>
            </a:extLst>
          </p:cNvPr>
          <p:cNvSpPr>
            <a:spLocks noGrp="1"/>
          </p:cNvSpPr>
          <p:nvPr>
            <p:ph type="ftr" sz="quarter" idx="11"/>
          </p:nvPr>
        </p:nvSpPr>
        <p:spPr/>
        <p:txBody>
          <a:bodyPr/>
          <a:lstStyle/>
          <a:p>
            <a:fld id="{0DE6609D-FCC9-47B4-BA14-0E383965CA98}" type="slidenum">
              <a:rPr lang="fr-FR" smtClean="0"/>
              <a:t>132</a:t>
            </a:fld>
            <a:endParaRPr lang="fr-FR" dirty="0"/>
          </a:p>
        </p:txBody>
      </p:sp>
      <p:sp>
        <p:nvSpPr>
          <p:cNvPr id="4" name="Espace réservé du numéro de diapositive 3">
            <a:extLst>
              <a:ext uri="{FF2B5EF4-FFF2-40B4-BE49-F238E27FC236}">
                <a16:creationId xmlns:a16="http://schemas.microsoft.com/office/drawing/2014/main" id="{AD9D30FE-B400-E79B-2215-7E700DDE8A17}"/>
              </a:ext>
            </a:extLst>
          </p:cNvPr>
          <p:cNvSpPr>
            <a:spLocks noGrp="1"/>
          </p:cNvSpPr>
          <p:nvPr>
            <p:ph type="sldNum" sz="quarter" idx="12"/>
          </p:nvPr>
        </p:nvSpPr>
        <p:spPr/>
        <p:txBody>
          <a:bodyPr/>
          <a:lstStyle/>
          <a:p>
            <a:fld id="{F235458D-0C39-4FB1-9C4D-2BF0EF83C4C0}" type="slidenum">
              <a:rPr lang="fr-FR" smtClean="0"/>
              <a:t>132</a:t>
            </a:fld>
            <a:endParaRPr lang="fr-FR" dirty="0"/>
          </a:p>
        </p:txBody>
      </p:sp>
    </p:spTree>
    <p:extLst>
      <p:ext uri="{BB962C8B-B14F-4D97-AF65-F5344CB8AC3E}">
        <p14:creationId xmlns:p14="http://schemas.microsoft.com/office/powerpoint/2010/main" val="21888643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C4AB1-F27B-9B52-D97C-A02CF6F0E8BC}"/>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63EC13E1-8D3B-D827-F486-E5D8A86ECA8E}"/>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674D4CD1-E9C6-71A1-B5D7-E56A278BAD30}"/>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A59DEC19-EA2C-7F9B-085B-1496F9AB5442}"/>
              </a:ext>
            </a:extLst>
          </p:cNvPr>
          <p:cNvSpPr txBox="1"/>
          <p:nvPr/>
        </p:nvSpPr>
        <p:spPr>
          <a:xfrm>
            <a:off x="3816991" y="4019910"/>
            <a:ext cx="8193853" cy="2062103"/>
          </a:xfrm>
          <a:prstGeom prst="rect">
            <a:avLst/>
          </a:prstGeom>
          <a:solidFill>
            <a:schemeClr val="bg1"/>
          </a:solidFill>
        </p:spPr>
        <p:txBody>
          <a:bodyPr wrap="square" rtlCol="0">
            <a:spAutoFit/>
          </a:bodyPr>
          <a:lstStyle/>
          <a:p>
            <a:r>
              <a:rPr lang="fr-FR" sz="3200" b="1" dirty="0">
                <a:latin typeface="Segoe UI" panose="020B0502040204020203" pitchFamily="34" charset="0"/>
                <a:cs typeface="Segoe UI" panose="020B0502040204020203" pitchFamily="34" charset="0"/>
              </a:rPr>
              <a:t>Création d’une autorisation de programme (AP) portant sur les travaux relatifs à la Maison de l’Intercommunalité et au Conservatoire de musique</a:t>
            </a:r>
          </a:p>
        </p:txBody>
      </p:sp>
      <p:pic>
        <p:nvPicPr>
          <p:cNvPr id="20" name="Image 19">
            <a:extLst>
              <a:ext uri="{FF2B5EF4-FFF2-40B4-BE49-F238E27FC236}">
                <a16:creationId xmlns:a16="http://schemas.microsoft.com/office/drawing/2014/main" id="{0B763B74-E0B6-AFE1-6546-A1D8DCDC2F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B5814948-A55E-58A9-0597-F8C62B82557E}"/>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CD4E9FB1-BE1A-CE67-132F-C28CC29CF914}"/>
              </a:ext>
            </a:extLst>
          </p:cNvPr>
          <p:cNvSpPr>
            <a:spLocks noGrp="1"/>
          </p:cNvSpPr>
          <p:nvPr>
            <p:ph type="ftr" sz="quarter" idx="11"/>
          </p:nvPr>
        </p:nvSpPr>
        <p:spPr/>
        <p:txBody>
          <a:bodyPr/>
          <a:lstStyle/>
          <a:p>
            <a:fld id="{1B6B7B82-81F4-4BD8-910C-DFBCB86BDA54}" type="slidenum">
              <a:rPr lang="fr-FR" smtClean="0"/>
              <a:t>133</a:t>
            </a:fld>
            <a:endParaRPr lang="fr-FR" dirty="0"/>
          </a:p>
        </p:txBody>
      </p:sp>
    </p:spTree>
    <p:extLst>
      <p:ext uri="{BB962C8B-B14F-4D97-AF65-F5344CB8AC3E}">
        <p14:creationId xmlns:p14="http://schemas.microsoft.com/office/powerpoint/2010/main" val="31741366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9504C-A16D-D6CC-3898-99939D08ADD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2F94A578-FF37-168D-FC61-44177B234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78027B92-E141-0F61-2D79-2C4F51BB7DF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296026B2-88C7-FED8-62AD-857F85AD2A6A}"/>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6BDE22E-9014-5035-C801-61EA4F5ADA03}"/>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DB19F107-1788-25C3-A564-848066B6E741}"/>
              </a:ext>
            </a:extLst>
          </p:cNvPr>
          <p:cNvSpPr txBox="1"/>
          <p:nvPr/>
        </p:nvSpPr>
        <p:spPr>
          <a:xfrm>
            <a:off x="375467" y="1020856"/>
            <a:ext cx="10838576" cy="5139869"/>
          </a:xfrm>
          <a:prstGeom prst="rect">
            <a:avLst/>
          </a:prstGeom>
          <a:noFill/>
        </p:spPr>
        <p:txBody>
          <a:bodyPr wrap="square" rtlCol="0">
            <a:spAutoFit/>
          </a:bodyPr>
          <a:lstStyle/>
          <a:p>
            <a:pPr marL="342900" indent="-342900" algn="just">
              <a:buFontTx/>
              <a:buChar char="-"/>
            </a:pPr>
            <a:endParaRPr lang="fr-FR" sz="2400" dirty="0"/>
          </a:p>
          <a:p>
            <a:pPr marL="342900" indent="-342900" algn="just">
              <a:buFontTx/>
              <a:buChar char="-"/>
            </a:pPr>
            <a:r>
              <a:rPr lang="fr-FR" sz="2400" dirty="0"/>
              <a:t>Deux opérations majeures portant sur des travaux émargeant au budget principal vont entrer prochainement dans leur phase de réalisation :</a:t>
            </a:r>
          </a:p>
          <a:p>
            <a:pPr marL="342900" indent="-342900" algn="just">
              <a:buFontTx/>
              <a:buChar char="-"/>
            </a:pPr>
            <a:endParaRPr lang="fr-FR" sz="1200" dirty="0"/>
          </a:p>
          <a:p>
            <a:pPr marL="800100" lvl="1" indent="-342900" algn="just">
              <a:buFontTx/>
              <a:buChar char="-"/>
            </a:pPr>
            <a:r>
              <a:rPr lang="fr-FR" sz="2400" dirty="0"/>
              <a:t>La construction de la Maison de l’Intercommunalité,</a:t>
            </a:r>
          </a:p>
          <a:p>
            <a:pPr marL="800100" lvl="1" indent="-342900" algn="just">
              <a:buFontTx/>
              <a:buChar char="-"/>
            </a:pPr>
            <a:endParaRPr lang="fr-FR" sz="1200" dirty="0"/>
          </a:p>
          <a:p>
            <a:pPr marL="800100" lvl="1" indent="-342900" algn="just">
              <a:buFontTx/>
              <a:buChar char="-"/>
            </a:pPr>
            <a:r>
              <a:rPr lang="fr-FR" sz="2400" dirty="0"/>
              <a:t>La réhabilitation/extension du Conservatoire de musique.</a:t>
            </a:r>
          </a:p>
          <a:p>
            <a:pPr marL="800100" lvl="1" indent="-342900" algn="just">
              <a:buFontTx/>
              <a:buChar char="-"/>
            </a:pPr>
            <a:endParaRPr lang="fr-FR" sz="2000" dirty="0"/>
          </a:p>
          <a:p>
            <a:pPr marL="342900" indent="-342900" algn="just">
              <a:buFontTx/>
              <a:buChar char="-"/>
            </a:pPr>
            <a:r>
              <a:rPr lang="fr-FR" sz="2400" dirty="0"/>
              <a:t>Il apparait opportun de procéder à un échelonnement des dépenses afférentes à ces travaux en créant une AP/CP et d’envisager une AP/CP commune à ces deux projets pour conserver une souplesse dans l’exécution des CP, notamment au travers d’une ligne « aléas et révisions de prix » commune aux 2 opérations.</a:t>
            </a:r>
          </a:p>
          <a:p>
            <a:pPr marL="342900" indent="-342900" algn="just">
              <a:buFontTx/>
              <a:buChar char="-"/>
            </a:pPr>
            <a:endParaRPr lang="fr-FR" sz="2000" dirty="0"/>
          </a:p>
          <a:p>
            <a:pPr marL="342900" indent="-342900" algn="just">
              <a:buFontTx/>
              <a:buChar char="-"/>
            </a:pPr>
            <a:r>
              <a:rPr lang="fr-FR" sz="2400" dirty="0"/>
              <a:t>Le montant global de l’AP portant sur les travaux de ces deux opérations s’établirait à 12,152 M€ TTC.</a:t>
            </a:r>
          </a:p>
        </p:txBody>
      </p:sp>
      <p:sp>
        <p:nvSpPr>
          <p:cNvPr id="8" name="ZoneTexte 7">
            <a:extLst>
              <a:ext uri="{FF2B5EF4-FFF2-40B4-BE49-F238E27FC236}">
                <a16:creationId xmlns:a16="http://schemas.microsoft.com/office/drawing/2014/main" id="{665B3F18-FBA8-FDB5-E41B-A83AC77C6818}"/>
              </a:ext>
            </a:extLst>
          </p:cNvPr>
          <p:cNvSpPr txBox="1"/>
          <p:nvPr/>
        </p:nvSpPr>
        <p:spPr>
          <a:xfrm>
            <a:off x="802258" y="322649"/>
            <a:ext cx="11208585" cy="646331"/>
          </a:xfrm>
          <a:prstGeom prst="rect">
            <a:avLst/>
          </a:prstGeom>
          <a:noFill/>
        </p:spPr>
        <p:txBody>
          <a:bodyPr wrap="square" rtlCol="0">
            <a:spAutoFit/>
          </a:bodyPr>
          <a:lstStyle/>
          <a:p>
            <a:pPr algn="just"/>
            <a:r>
              <a:rPr lang="fr-FR" b="1" dirty="0">
                <a:latin typeface="Segoe UI" panose="020B0502040204020203" pitchFamily="34" charset="0"/>
                <a:ea typeface="Segoe UI Black" panose="020B0A02040204020203" pitchFamily="34" charset="0"/>
                <a:cs typeface="Segoe UI" panose="020B0502040204020203" pitchFamily="34" charset="0"/>
              </a:rPr>
              <a:t>Création d’une AP portant sur les travaux relatifs à la Maison de l’Intercommunalité et au Conservatoire de musique</a:t>
            </a:r>
          </a:p>
        </p:txBody>
      </p:sp>
      <p:sp>
        <p:nvSpPr>
          <p:cNvPr id="3" name="Espace réservé du pied de page 2">
            <a:extLst>
              <a:ext uri="{FF2B5EF4-FFF2-40B4-BE49-F238E27FC236}">
                <a16:creationId xmlns:a16="http://schemas.microsoft.com/office/drawing/2014/main" id="{18FFF924-A17C-EB73-6650-C1331D38ACB9}"/>
              </a:ext>
            </a:extLst>
          </p:cNvPr>
          <p:cNvSpPr>
            <a:spLocks noGrp="1"/>
          </p:cNvSpPr>
          <p:nvPr>
            <p:ph type="ftr" sz="quarter" idx="11"/>
          </p:nvPr>
        </p:nvSpPr>
        <p:spPr/>
        <p:txBody>
          <a:bodyPr/>
          <a:lstStyle/>
          <a:p>
            <a:fld id="{0DE6609D-FCC9-47B4-BA14-0E383965CA98}" type="slidenum">
              <a:rPr lang="fr-FR" smtClean="0"/>
              <a:t>134</a:t>
            </a:fld>
            <a:endParaRPr lang="fr-FR" dirty="0"/>
          </a:p>
        </p:txBody>
      </p:sp>
      <p:sp>
        <p:nvSpPr>
          <p:cNvPr id="4" name="Espace réservé du numéro de diapositive 3">
            <a:extLst>
              <a:ext uri="{FF2B5EF4-FFF2-40B4-BE49-F238E27FC236}">
                <a16:creationId xmlns:a16="http://schemas.microsoft.com/office/drawing/2014/main" id="{26763AEE-85C7-EBF0-EDA2-39AF6775F1A7}"/>
              </a:ext>
            </a:extLst>
          </p:cNvPr>
          <p:cNvSpPr>
            <a:spLocks noGrp="1"/>
          </p:cNvSpPr>
          <p:nvPr>
            <p:ph type="sldNum" sz="quarter" idx="12"/>
          </p:nvPr>
        </p:nvSpPr>
        <p:spPr/>
        <p:txBody>
          <a:bodyPr/>
          <a:lstStyle/>
          <a:p>
            <a:fld id="{F235458D-0C39-4FB1-9C4D-2BF0EF83C4C0}" type="slidenum">
              <a:rPr lang="fr-FR" smtClean="0"/>
              <a:t>134</a:t>
            </a:fld>
            <a:endParaRPr lang="fr-FR" dirty="0"/>
          </a:p>
        </p:txBody>
      </p:sp>
    </p:spTree>
    <p:extLst>
      <p:ext uri="{BB962C8B-B14F-4D97-AF65-F5344CB8AC3E}">
        <p14:creationId xmlns:p14="http://schemas.microsoft.com/office/powerpoint/2010/main" val="1602240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DFECD-4155-D691-51AB-999A9DA595FE}"/>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2E11C992-E3ED-540D-E7E4-86947D760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55025B63-7D2D-CAAB-4D4C-7508EBD7C155}"/>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2C90CDEF-F26C-6B2F-36C1-930FAD7FCFF9}"/>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19EDC9D7-D8D0-BAF1-6F1D-358D1D4D5B40}"/>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A5339B7D-A9A4-2B9A-6849-4AC209E57F6D}"/>
              </a:ext>
            </a:extLst>
          </p:cNvPr>
          <p:cNvSpPr txBox="1"/>
          <p:nvPr/>
        </p:nvSpPr>
        <p:spPr>
          <a:xfrm>
            <a:off x="375467" y="1020856"/>
            <a:ext cx="10838576" cy="5262979"/>
          </a:xfrm>
          <a:prstGeom prst="rect">
            <a:avLst/>
          </a:prstGeom>
          <a:noFill/>
        </p:spPr>
        <p:txBody>
          <a:bodyPr wrap="square" rtlCol="0">
            <a:spAutoFit/>
          </a:bodyPr>
          <a:lstStyle/>
          <a:p>
            <a:pPr marL="342900" indent="-342900" algn="just">
              <a:buFontTx/>
              <a:buChar char="-"/>
            </a:pPr>
            <a:r>
              <a:rPr lang="fr-FR" sz="2400" dirty="0"/>
              <a:t>Le phasage des crédits de paiements (CP), s’appuyant sur les plannings prévisionnels de réalisation, est envisagé comme suit :</a:t>
            </a:r>
          </a:p>
          <a:p>
            <a:pPr marL="342900" indent="-342900" algn="just">
              <a:buFontTx/>
              <a:buChar char="-"/>
            </a:pPr>
            <a:endParaRPr lang="fr-FR" sz="2400" dirty="0"/>
          </a:p>
          <a:p>
            <a:pPr marL="342900" indent="-342900" algn="just">
              <a:buFontTx/>
              <a:buChar char="-"/>
            </a:pPr>
            <a:endParaRPr lang="fr-FR" sz="2400" b="1" dirty="0"/>
          </a:p>
          <a:p>
            <a:pPr marL="342900" indent="-342900" algn="just">
              <a:buFontTx/>
              <a:buChar char="-"/>
            </a:pPr>
            <a:endParaRPr lang="fr-FR" sz="2400" b="1" dirty="0"/>
          </a:p>
          <a:p>
            <a:pPr marL="342900" indent="-342900" algn="just">
              <a:buFontTx/>
              <a:buChar char="-"/>
            </a:pPr>
            <a:endParaRPr lang="fr-FR" sz="2400" b="1" dirty="0"/>
          </a:p>
          <a:p>
            <a:pPr marL="342900" indent="-342900" algn="just">
              <a:buFontTx/>
              <a:buChar char="-"/>
            </a:pPr>
            <a:endParaRPr lang="fr-FR" sz="2400" b="1" dirty="0"/>
          </a:p>
          <a:p>
            <a:pPr marL="342900" indent="-342900" algn="just">
              <a:buFontTx/>
              <a:buChar char="-"/>
            </a:pPr>
            <a:r>
              <a:rPr lang="fr-FR" sz="2400" b="1" dirty="0"/>
              <a:t>Il est proposé :</a:t>
            </a:r>
          </a:p>
          <a:p>
            <a:pPr marL="342900" indent="-342900" algn="just">
              <a:buFontTx/>
              <a:buChar char="-"/>
            </a:pPr>
            <a:endParaRPr lang="fr-FR" sz="1200" b="1" dirty="0"/>
          </a:p>
          <a:p>
            <a:pPr marL="800100" lvl="1" indent="-342900" algn="just">
              <a:buFontTx/>
              <a:buChar char="-"/>
            </a:pPr>
            <a:r>
              <a:rPr lang="fr-FR" sz="2400" b="1" dirty="0"/>
              <a:t>D’approuver la création d’une AP portant sur les travaux relatifs à la Maison de l’Intercommunalité et au Conservatoire de musique tel que présenté.</a:t>
            </a:r>
          </a:p>
          <a:p>
            <a:pPr marL="800100" lvl="1" indent="-342900" algn="just">
              <a:buFontTx/>
              <a:buChar char="-"/>
            </a:pPr>
            <a:endParaRPr lang="fr-FR" sz="1200" b="1" dirty="0"/>
          </a:p>
          <a:p>
            <a:pPr marL="800100" lvl="1" indent="-342900" algn="just">
              <a:buFontTx/>
              <a:buChar char="-"/>
            </a:pPr>
            <a:r>
              <a:rPr lang="fr-FR" sz="2400" b="1" dirty="0"/>
              <a:t>De préciser que les mouvements de crédits, notamment le lissage des excédents de CP d’un exercice, respecteront les dispositions du règlement budgétaire et financier en vigueur. </a:t>
            </a:r>
          </a:p>
        </p:txBody>
      </p:sp>
      <p:sp>
        <p:nvSpPr>
          <p:cNvPr id="8" name="ZoneTexte 7">
            <a:extLst>
              <a:ext uri="{FF2B5EF4-FFF2-40B4-BE49-F238E27FC236}">
                <a16:creationId xmlns:a16="http://schemas.microsoft.com/office/drawing/2014/main" id="{06B9E3F6-F994-3779-F7DF-759185FA789F}"/>
              </a:ext>
            </a:extLst>
          </p:cNvPr>
          <p:cNvSpPr txBox="1"/>
          <p:nvPr/>
        </p:nvSpPr>
        <p:spPr>
          <a:xfrm>
            <a:off x="802258" y="322649"/>
            <a:ext cx="11208585" cy="646331"/>
          </a:xfrm>
          <a:prstGeom prst="rect">
            <a:avLst/>
          </a:prstGeom>
          <a:noFill/>
        </p:spPr>
        <p:txBody>
          <a:bodyPr wrap="square" rtlCol="0">
            <a:spAutoFit/>
          </a:bodyPr>
          <a:lstStyle/>
          <a:p>
            <a:pPr algn="just"/>
            <a:r>
              <a:rPr lang="fr-FR" b="1" dirty="0">
                <a:latin typeface="Segoe UI" panose="020B0502040204020203" pitchFamily="34" charset="0"/>
                <a:ea typeface="Segoe UI Black" panose="020B0A02040204020203" pitchFamily="34" charset="0"/>
                <a:cs typeface="Segoe UI" panose="020B0502040204020203" pitchFamily="34" charset="0"/>
              </a:rPr>
              <a:t>Création d’une AP portant sur les travaux relatifs à la Maison de l’Intercommunalité et au Conservatoire de musique</a:t>
            </a:r>
          </a:p>
        </p:txBody>
      </p:sp>
      <p:sp>
        <p:nvSpPr>
          <p:cNvPr id="3" name="Espace réservé du pied de page 2">
            <a:extLst>
              <a:ext uri="{FF2B5EF4-FFF2-40B4-BE49-F238E27FC236}">
                <a16:creationId xmlns:a16="http://schemas.microsoft.com/office/drawing/2014/main" id="{F57E9653-1D42-20CA-E164-BC795382F055}"/>
              </a:ext>
            </a:extLst>
          </p:cNvPr>
          <p:cNvSpPr>
            <a:spLocks noGrp="1"/>
          </p:cNvSpPr>
          <p:nvPr>
            <p:ph type="ftr" sz="quarter" idx="11"/>
          </p:nvPr>
        </p:nvSpPr>
        <p:spPr/>
        <p:txBody>
          <a:bodyPr/>
          <a:lstStyle/>
          <a:p>
            <a:fld id="{0DE6609D-FCC9-47B4-BA14-0E383965CA98}" type="slidenum">
              <a:rPr lang="fr-FR" smtClean="0"/>
              <a:t>135</a:t>
            </a:fld>
            <a:endParaRPr lang="fr-FR" dirty="0"/>
          </a:p>
        </p:txBody>
      </p:sp>
      <p:sp>
        <p:nvSpPr>
          <p:cNvPr id="4" name="Espace réservé du numéro de diapositive 3">
            <a:extLst>
              <a:ext uri="{FF2B5EF4-FFF2-40B4-BE49-F238E27FC236}">
                <a16:creationId xmlns:a16="http://schemas.microsoft.com/office/drawing/2014/main" id="{AD822A8A-DBF0-2DDD-497E-C7D6050F674F}"/>
              </a:ext>
            </a:extLst>
          </p:cNvPr>
          <p:cNvSpPr>
            <a:spLocks noGrp="1"/>
          </p:cNvSpPr>
          <p:nvPr>
            <p:ph type="sldNum" sz="quarter" idx="12"/>
          </p:nvPr>
        </p:nvSpPr>
        <p:spPr/>
        <p:txBody>
          <a:bodyPr/>
          <a:lstStyle/>
          <a:p>
            <a:fld id="{F235458D-0C39-4FB1-9C4D-2BF0EF83C4C0}" type="slidenum">
              <a:rPr lang="fr-FR" smtClean="0"/>
              <a:t>135</a:t>
            </a:fld>
            <a:endParaRPr lang="fr-FR" dirty="0"/>
          </a:p>
        </p:txBody>
      </p:sp>
      <p:pic>
        <p:nvPicPr>
          <p:cNvPr id="12" name="Image 11">
            <a:extLst>
              <a:ext uri="{FF2B5EF4-FFF2-40B4-BE49-F238E27FC236}">
                <a16:creationId xmlns:a16="http://schemas.microsoft.com/office/drawing/2014/main" id="{9D4A3D12-020E-F94C-FBEA-4641AD981AE0}"/>
              </a:ext>
            </a:extLst>
          </p:cNvPr>
          <p:cNvPicPr>
            <a:picLocks noChangeAspect="1"/>
          </p:cNvPicPr>
          <p:nvPr/>
        </p:nvPicPr>
        <p:blipFill>
          <a:blip r:embed="rId4"/>
          <a:stretch>
            <a:fillRect/>
          </a:stretch>
        </p:blipFill>
        <p:spPr>
          <a:xfrm>
            <a:off x="977957" y="1816107"/>
            <a:ext cx="10234052" cy="1797302"/>
          </a:xfrm>
          <a:prstGeom prst="rect">
            <a:avLst/>
          </a:prstGeom>
        </p:spPr>
      </p:pic>
    </p:spTree>
    <p:extLst>
      <p:ext uri="{BB962C8B-B14F-4D97-AF65-F5344CB8AC3E}">
        <p14:creationId xmlns:p14="http://schemas.microsoft.com/office/powerpoint/2010/main" val="30291461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04751-DCA2-12F1-EF36-CECEEF5120BB}"/>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007A2F79-B3BE-42E4-1892-071C74138576}"/>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7FB1B36E-2223-41C7-6448-84A2FF4B3722}"/>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01CD899A-42D5-59EB-4743-EEFA54FA3CE0}"/>
              </a:ext>
            </a:extLst>
          </p:cNvPr>
          <p:cNvSpPr txBox="1"/>
          <p:nvPr/>
        </p:nvSpPr>
        <p:spPr>
          <a:xfrm>
            <a:off x="3816991" y="4019910"/>
            <a:ext cx="8193853" cy="584775"/>
          </a:xfrm>
          <a:prstGeom prst="rect">
            <a:avLst/>
          </a:prstGeom>
          <a:solidFill>
            <a:schemeClr val="bg1"/>
          </a:solidFill>
        </p:spPr>
        <p:txBody>
          <a:bodyPr wrap="square" rtlCol="0">
            <a:spAutoFit/>
          </a:bodyPr>
          <a:lstStyle/>
          <a:p>
            <a:r>
              <a:rPr lang="fr-FR" sz="3200" b="1" dirty="0">
                <a:latin typeface="Segoe UI" panose="020B0502040204020203" pitchFamily="34" charset="0"/>
                <a:cs typeface="Segoe UI" panose="020B0502040204020203" pitchFamily="34" charset="0"/>
              </a:rPr>
              <a:t>Provisions pour CET - Actualisation</a:t>
            </a:r>
          </a:p>
        </p:txBody>
      </p:sp>
      <p:pic>
        <p:nvPicPr>
          <p:cNvPr id="20" name="Image 19">
            <a:extLst>
              <a:ext uri="{FF2B5EF4-FFF2-40B4-BE49-F238E27FC236}">
                <a16:creationId xmlns:a16="http://schemas.microsoft.com/office/drawing/2014/main" id="{962F4A1E-F8EB-C970-41D4-845967419D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3D33DBCD-74C3-A8F3-A3E1-DEB20AD88BA5}"/>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5F228790-D36A-E189-D39E-E7D5FAAF13B5}"/>
              </a:ext>
            </a:extLst>
          </p:cNvPr>
          <p:cNvSpPr>
            <a:spLocks noGrp="1"/>
          </p:cNvSpPr>
          <p:nvPr>
            <p:ph type="ftr" sz="quarter" idx="11"/>
          </p:nvPr>
        </p:nvSpPr>
        <p:spPr/>
        <p:txBody>
          <a:bodyPr/>
          <a:lstStyle/>
          <a:p>
            <a:fld id="{1B6B7B82-81F4-4BD8-910C-DFBCB86BDA54}" type="slidenum">
              <a:rPr lang="fr-FR" smtClean="0"/>
              <a:t>136</a:t>
            </a:fld>
            <a:endParaRPr lang="fr-FR" dirty="0"/>
          </a:p>
        </p:txBody>
      </p:sp>
    </p:spTree>
    <p:extLst>
      <p:ext uri="{BB962C8B-B14F-4D97-AF65-F5344CB8AC3E}">
        <p14:creationId xmlns:p14="http://schemas.microsoft.com/office/powerpoint/2010/main" val="375350056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188F0-CA1D-3834-40D0-8B4432B856A6}"/>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CDB29394-DAB5-7BAF-780D-D83001531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68C4AEC6-F705-0E78-9DDE-0017CA529D6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827C4E2F-61D7-EE94-D1B9-7113160A252D}"/>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5FE7185C-9C13-F0DB-57FD-92E94B760B78}"/>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F8EF00C0-8504-CB3A-D309-D4DBDEB59645}"/>
              </a:ext>
            </a:extLst>
          </p:cNvPr>
          <p:cNvSpPr txBox="1"/>
          <p:nvPr/>
        </p:nvSpPr>
        <p:spPr>
          <a:xfrm>
            <a:off x="375467" y="1020856"/>
            <a:ext cx="10838576" cy="5016758"/>
          </a:xfrm>
          <a:prstGeom prst="rect">
            <a:avLst/>
          </a:prstGeom>
          <a:noFill/>
        </p:spPr>
        <p:txBody>
          <a:bodyPr wrap="square" rtlCol="0">
            <a:spAutoFit/>
          </a:bodyPr>
          <a:lstStyle/>
          <a:p>
            <a:pPr marL="342900" indent="-342900" algn="just">
              <a:buFontTx/>
              <a:buChar char="-"/>
            </a:pPr>
            <a:r>
              <a:rPr lang="fr-FR" sz="2400" dirty="0"/>
              <a:t>Par exception à la règle de l’annualité des congés, le Compte Epargne Temps (CET) permet à l’agent qui le demande d’accumuler des droits à congés rémunérés.</a:t>
            </a:r>
          </a:p>
          <a:p>
            <a:pPr marL="342900" indent="-342900" algn="just">
              <a:buFontTx/>
              <a:buChar char="-"/>
            </a:pPr>
            <a:endParaRPr lang="fr-FR" sz="2000" dirty="0"/>
          </a:p>
          <a:p>
            <a:pPr marL="342900" indent="-342900" algn="just">
              <a:buFontTx/>
              <a:buChar char="-"/>
            </a:pPr>
            <a:r>
              <a:rPr lang="fr-FR" sz="2400" dirty="0"/>
              <a:t>Les jours inscrits sur un CET au 31 décembre N génèrent une potentielle obligation de verser une rémunération postérieurement à la réalisation du service fait par l’agent.</a:t>
            </a:r>
          </a:p>
          <a:p>
            <a:pPr marL="342900" indent="-342900" algn="just">
              <a:buFontTx/>
              <a:buChar char="-"/>
            </a:pPr>
            <a:endParaRPr lang="fr-FR" sz="2000" dirty="0"/>
          </a:p>
          <a:p>
            <a:pPr marL="342900" indent="-342900" algn="just">
              <a:buFontTx/>
              <a:buChar char="-"/>
            </a:pPr>
            <a:r>
              <a:rPr lang="fr-FR" sz="2400" dirty="0"/>
              <a:t>En 2023, Yvetot Normandie a instauré des provisions pour risque de charges dans les cas où des agents solliciteraient une valorisation de leur CET.</a:t>
            </a:r>
          </a:p>
          <a:p>
            <a:pPr marL="342900" indent="-342900" algn="just">
              <a:buFontTx/>
              <a:buChar char="-"/>
            </a:pPr>
            <a:endParaRPr lang="fr-FR" sz="2000" dirty="0"/>
          </a:p>
          <a:p>
            <a:pPr marL="342900" indent="-342900" algn="just">
              <a:buFontTx/>
              <a:buChar char="-"/>
            </a:pPr>
            <a:r>
              <a:rPr lang="fr-FR" sz="2400" dirty="0"/>
              <a:t>Depuis, les provisions constituées sur les budgets concernés sont ajustées annuellement en fonction de l’évolution de la charge potentielle.</a:t>
            </a:r>
          </a:p>
          <a:p>
            <a:pPr marL="342900" indent="-342900" algn="just">
              <a:buFontTx/>
              <a:buChar char="-"/>
            </a:pPr>
            <a:endParaRPr lang="fr-FR" sz="2000" dirty="0"/>
          </a:p>
          <a:p>
            <a:pPr marL="342900" indent="-342900" algn="just">
              <a:buFontTx/>
              <a:buChar char="-"/>
            </a:pPr>
            <a:r>
              <a:rPr lang="fr-FR" sz="2400" dirty="0"/>
              <a:t>Au 31 décembre 2024, 36 agents répartis sur 3 budgets disposent d’un CET.</a:t>
            </a:r>
          </a:p>
        </p:txBody>
      </p:sp>
      <p:sp>
        <p:nvSpPr>
          <p:cNvPr id="8" name="ZoneTexte 7">
            <a:extLst>
              <a:ext uri="{FF2B5EF4-FFF2-40B4-BE49-F238E27FC236}">
                <a16:creationId xmlns:a16="http://schemas.microsoft.com/office/drawing/2014/main" id="{D5E52444-E6F9-90D1-3DBE-E4D5A5ABC96C}"/>
              </a:ext>
            </a:extLst>
          </p:cNvPr>
          <p:cNvSpPr txBox="1"/>
          <p:nvPr/>
        </p:nvSpPr>
        <p:spPr>
          <a:xfrm>
            <a:off x="802258" y="322649"/>
            <a:ext cx="11208585" cy="369332"/>
          </a:xfrm>
          <a:prstGeom prst="rect">
            <a:avLst/>
          </a:prstGeom>
          <a:noFill/>
        </p:spPr>
        <p:txBody>
          <a:bodyPr wrap="square" rtlCol="0">
            <a:spAutoFit/>
          </a:bodyPr>
          <a:lstStyle/>
          <a:p>
            <a:pPr algn="just"/>
            <a:r>
              <a:rPr lang="fr-FR" b="1" dirty="0">
                <a:latin typeface="Segoe UI" panose="020B0502040204020203" pitchFamily="34" charset="0"/>
                <a:ea typeface="Segoe UI Black" panose="020B0A02040204020203" pitchFamily="34" charset="0"/>
                <a:cs typeface="Segoe UI" panose="020B0502040204020203" pitchFamily="34" charset="0"/>
              </a:rPr>
              <a:t>Provisions pour CET - Actualisation</a:t>
            </a:r>
          </a:p>
        </p:txBody>
      </p:sp>
      <p:sp>
        <p:nvSpPr>
          <p:cNvPr id="3" name="Espace réservé du pied de page 2">
            <a:extLst>
              <a:ext uri="{FF2B5EF4-FFF2-40B4-BE49-F238E27FC236}">
                <a16:creationId xmlns:a16="http://schemas.microsoft.com/office/drawing/2014/main" id="{AB09440A-DEC1-8E15-1AC0-25566FFB23F9}"/>
              </a:ext>
            </a:extLst>
          </p:cNvPr>
          <p:cNvSpPr>
            <a:spLocks noGrp="1"/>
          </p:cNvSpPr>
          <p:nvPr>
            <p:ph type="ftr" sz="quarter" idx="11"/>
          </p:nvPr>
        </p:nvSpPr>
        <p:spPr/>
        <p:txBody>
          <a:bodyPr/>
          <a:lstStyle/>
          <a:p>
            <a:fld id="{0DE6609D-FCC9-47B4-BA14-0E383965CA98}" type="slidenum">
              <a:rPr lang="fr-FR" smtClean="0"/>
              <a:t>137</a:t>
            </a:fld>
            <a:endParaRPr lang="fr-FR" dirty="0"/>
          </a:p>
        </p:txBody>
      </p:sp>
      <p:sp>
        <p:nvSpPr>
          <p:cNvPr id="4" name="Espace réservé du numéro de diapositive 3">
            <a:extLst>
              <a:ext uri="{FF2B5EF4-FFF2-40B4-BE49-F238E27FC236}">
                <a16:creationId xmlns:a16="http://schemas.microsoft.com/office/drawing/2014/main" id="{673D6E55-8DCD-5D36-6FEB-618619725EFA}"/>
              </a:ext>
            </a:extLst>
          </p:cNvPr>
          <p:cNvSpPr>
            <a:spLocks noGrp="1"/>
          </p:cNvSpPr>
          <p:nvPr>
            <p:ph type="sldNum" sz="quarter" idx="12"/>
          </p:nvPr>
        </p:nvSpPr>
        <p:spPr/>
        <p:txBody>
          <a:bodyPr/>
          <a:lstStyle/>
          <a:p>
            <a:fld id="{F235458D-0C39-4FB1-9C4D-2BF0EF83C4C0}" type="slidenum">
              <a:rPr lang="fr-FR" smtClean="0"/>
              <a:t>137</a:t>
            </a:fld>
            <a:endParaRPr lang="fr-FR" dirty="0"/>
          </a:p>
        </p:txBody>
      </p:sp>
    </p:spTree>
    <p:extLst>
      <p:ext uri="{BB962C8B-B14F-4D97-AF65-F5344CB8AC3E}">
        <p14:creationId xmlns:p14="http://schemas.microsoft.com/office/powerpoint/2010/main" val="41176450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87462-728F-BD9B-7D1F-97FDD9696DA3}"/>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9189039-4F36-6252-13E3-2B8BDC6FD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3427F09E-5230-C686-378B-D5251B6291D7}"/>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ABECA624-9640-1A27-FE99-B89B5C825D96}"/>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536B628E-FE0C-E60B-A1D5-33112D5A0817}"/>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DADB6993-AEE2-AC7B-788A-7316E66DB040}"/>
              </a:ext>
            </a:extLst>
          </p:cNvPr>
          <p:cNvSpPr txBox="1"/>
          <p:nvPr/>
        </p:nvSpPr>
        <p:spPr>
          <a:xfrm>
            <a:off x="375467" y="1020856"/>
            <a:ext cx="10838576" cy="830997"/>
          </a:xfrm>
          <a:prstGeom prst="rect">
            <a:avLst/>
          </a:prstGeom>
          <a:noFill/>
        </p:spPr>
        <p:txBody>
          <a:bodyPr wrap="square" rtlCol="0">
            <a:spAutoFit/>
          </a:bodyPr>
          <a:lstStyle/>
          <a:p>
            <a:pPr marL="342900" indent="-342900" algn="just">
              <a:buFontTx/>
              <a:buChar char="-"/>
            </a:pPr>
            <a:r>
              <a:rPr lang="fr-FR" sz="2400" dirty="0"/>
              <a:t>Le nombre de jours épargnés et la revalorisation du montant des indemnisations conduisent à une évolution des valorisations comme suit :</a:t>
            </a:r>
          </a:p>
        </p:txBody>
      </p:sp>
      <p:sp>
        <p:nvSpPr>
          <p:cNvPr id="8" name="ZoneTexte 7">
            <a:extLst>
              <a:ext uri="{FF2B5EF4-FFF2-40B4-BE49-F238E27FC236}">
                <a16:creationId xmlns:a16="http://schemas.microsoft.com/office/drawing/2014/main" id="{ED128001-BC77-9CD2-DAC3-A274916FDC3F}"/>
              </a:ext>
            </a:extLst>
          </p:cNvPr>
          <p:cNvSpPr txBox="1"/>
          <p:nvPr/>
        </p:nvSpPr>
        <p:spPr>
          <a:xfrm>
            <a:off x="802258" y="322649"/>
            <a:ext cx="11208585" cy="369332"/>
          </a:xfrm>
          <a:prstGeom prst="rect">
            <a:avLst/>
          </a:prstGeom>
          <a:noFill/>
        </p:spPr>
        <p:txBody>
          <a:bodyPr wrap="square" rtlCol="0">
            <a:spAutoFit/>
          </a:bodyPr>
          <a:lstStyle/>
          <a:p>
            <a:pPr algn="just"/>
            <a:r>
              <a:rPr lang="fr-FR" b="1" dirty="0">
                <a:latin typeface="Segoe UI" panose="020B0502040204020203" pitchFamily="34" charset="0"/>
                <a:ea typeface="Segoe UI Black" panose="020B0A02040204020203" pitchFamily="34" charset="0"/>
                <a:cs typeface="Segoe UI" panose="020B0502040204020203" pitchFamily="34" charset="0"/>
              </a:rPr>
              <a:t>Provisions pour CET - Actualisation</a:t>
            </a:r>
          </a:p>
        </p:txBody>
      </p:sp>
      <p:sp>
        <p:nvSpPr>
          <p:cNvPr id="3" name="Espace réservé du pied de page 2">
            <a:extLst>
              <a:ext uri="{FF2B5EF4-FFF2-40B4-BE49-F238E27FC236}">
                <a16:creationId xmlns:a16="http://schemas.microsoft.com/office/drawing/2014/main" id="{F5FC38D3-9811-169C-7AC9-D95C700A408E}"/>
              </a:ext>
            </a:extLst>
          </p:cNvPr>
          <p:cNvSpPr>
            <a:spLocks noGrp="1"/>
          </p:cNvSpPr>
          <p:nvPr>
            <p:ph type="ftr" sz="quarter" idx="11"/>
          </p:nvPr>
        </p:nvSpPr>
        <p:spPr/>
        <p:txBody>
          <a:bodyPr/>
          <a:lstStyle/>
          <a:p>
            <a:fld id="{0DE6609D-FCC9-47B4-BA14-0E383965CA98}" type="slidenum">
              <a:rPr lang="fr-FR" smtClean="0"/>
              <a:t>138</a:t>
            </a:fld>
            <a:endParaRPr lang="fr-FR" dirty="0"/>
          </a:p>
        </p:txBody>
      </p:sp>
      <p:sp>
        <p:nvSpPr>
          <p:cNvPr id="4" name="Espace réservé du numéro de diapositive 3">
            <a:extLst>
              <a:ext uri="{FF2B5EF4-FFF2-40B4-BE49-F238E27FC236}">
                <a16:creationId xmlns:a16="http://schemas.microsoft.com/office/drawing/2014/main" id="{3F0201E5-B149-FA1D-A7F9-9C14529996F0}"/>
              </a:ext>
            </a:extLst>
          </p:cNvPr>
          <p:cNvSpPr>
            <a:spLocks noGrp="1"/>
          </p:cNvSpPr>
          <p:nvPr>
            <p:ph type="sldNum" sz="quarter" idx="12"/>
          </p:nvPr>
        </p:nvSpPr>
        <p:spPr/>
        <p:txBody>
          <a:bodyPr/>
          <a:lstStyle/>
          <a:p>
            <a:fld id="{F235458D-0C39-4FB1-9C4D-2BF0EF83C4C0}" type="slidenum">
              <a:rPr lang="fr-FR" smtClean="0"/>
              <a:t>138</a:t>
            </a:fld>
            <a:endParaRPr lang="fr-FR" dirty="0"/>
          </a:p>
        </p:txBody>
      </p:sp>
      <p:pic>
        <p:nvPicPr>
          <p:cNvPr id="7" name="Image 6">
            <a:extLst>
              <a:ext uri="{FF2B5EF4-FFF2-40B4-BE49-F238E27FC236}">
                <a16:creationId xmlns:a16="http://schemas.microsoft.com/office/drawing/2014/main" id="{C9284C42-0054-C12E-C96A-BC5166246E86}"/>
              </a:ext>
            </a:extLst>
          </p:cNvPr>
          <p:cNvPicPr>
            <a:picLocks noChangeAspect="1"/>
          </p:cNvPicPr>
          <p:nvPr/>
        </p:nvPicPr>
        <p:blipFill>
          <a:blip r:embed="rId4"/>
          <a:stretch>
            <a:fillRect/>
          </a:stretch>
        </p:blipFill>
        <p:spPr>
          <a:xfrm>
            <a:off x="1850787" y="1878595"/>
            <a:ext cx="7887935" cy="3670304"/>
          </a:xfrm>
          <a:prstGeom prst="rect">
            <a:avLst/>
          </a:prstGeom>
        </p:spPr>
      </p:pic>
      <p:sp>
        <p:nvSpPr>
          <p:cNvPr id="11" name="ZoneTexte 10">
            <a:extLst>
              <a:ext uri="{FF2B5EF4-FFF2-40B4-BE49-F238E27FC236}">
                <a16:creationId xmlns:a16="http://schemas.microsoft.com/office/drawing/2014/main" id="{C94245D3-E78D-CEE9-00CB-EC9F10FB181A}"/>
              </a:ext>
            </a:extLst>
          </p:cNvPr>
          <p:cNvSpPr txBox="1"/>
          <p:nvPr/>
        </p:nvSpPr>
        <p:spPr>
          <a:xfrm>
            <a:off x="757157" y="5588320"/>
            <a:ext cx="10456886" cy="584775"/>
          </a:xfrm>
          <a:prstGeom prst="rect">
            <a:avLst/>
          </a:prstGeom>
          <a:noFill/>
        </p:spPr>
        <p:txBody>
          <a:bodyPr wrap="square" rtlCol="0">
            <a:spAutoFit/>
          </a:bodyPr>
          <a:lstStyle/>
          <a:p>
            <a:pPr algn="just"/>
            <a:r>
              <a:rPr lang="fr-FR" sz="1600" dirty="0"/>
              <a:t>*  Sur la base des jours détenus au-delà du 15ème jour pour les agents affectés à un budget géré en M57</a:t>
            </a:r>
          </a:p>
          <a:p>
            <a:pPr algn="just"/>
            <a:r>
              <a:rPr lang="fr-FR" sz="1600" dirty="0"/>
              <a:t>** Actualisation issue de l'arrêté du 24 novembre 2023 fixant les montants des jours indemnisés dans le cadre du CET</a:t>
            </a:r>
          </a:p>
        </p:txBody>
      </p:sp>
    </p:spTree>
    <p:extLst>
      <p:ext uri="{BB962C8B-B14F-4D97-AF65-F5344CB8AC3E}">
        <p14:creationId xmlns:p14="http://schemas.microsoft.com/office/powerpoint/2010/main" val="326125901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A72BE-B929-04CA-3FD9-AD2940987F22}"/>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A4FE013-51CA-8AA3-C2A4-CC590829A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F6EF8E2F-E8B0-9C26-DF87-9BB19127705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044E6527-21D6-1D7A-EFD9-10E4623151D8}"/>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82ACA59E-5385-B57F-8605-34D43308A36A}"/>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3BCD886A-CA4B-DA08-58EA-A2DDA62BEEEB}"/>
              </a:ext>
            </a:extLst>
          </p:cNvPr>
          <p:cNvSpPr txBox="1"/>
          <p:nvPr/>
        </p:nvSpPr>
        <p:spPr>
          <a:xfrm>
            <a:off x="802258" y="322649"/>
            <a:ext cx="11208585" cy="369332"/>
          </a:xfrm>
          <a:prstGeom prst="rect">
            <a:avLst/>
          </a:prstGeom>
          <a:noFill/>
        </p:spPr>
        <p:txBody>
          <a:bodyPr wrap="square" rtlCol="0">
            <a:spAutoFit/>
          </a:bodyPr>
          <a:lstStyle/>
          <a:p>
            <a:pPr algn="just"/>
            <a:r>
              <a:rPr lang="fr-FR" b="1" dirty="0">
                <a:latin typeface="Segoe UI" panose="020B0502040204020203" pitchFamily="34" charset="0"/>
                <a:ea typeface="Segoe UI Black" panose="020B0A02040204020203" pitchFamily="34" charset="0"/>
                <a:cs typeface="Segoe UI" panose="020B0502040204020203" pitchFamily="34" charset="0"/>
              </a:rPr>
              <a:t>Provisions pour CET - Actualisation</a:t>
            </a:r>
          </a:p>
        </p:txBody>
      </p:sp>
      <p:sp>
        <p:nvSpPr>
          <p:cNvPr id="3" name="Espace réservé du pied de page 2">
            <a:extLst>
              <a:ext uri="{FF2B5EF4-FFF2-40B4-BE49-F238E27FC236}">
                <a16:creationId xmlns:a16="http://schemas.microsoft.com/office/drawing/2014/main" id="{354BD01D-7069-76B2-6247-B1255278079C}"/>
              </a:ext>
            </a:extLst>
          </p:cNvPr>
          <p:cNvSpPr>
            <a:spLocks noGrp="1"/>
          </p:cNvSpPr>
          <p:nvPr>
            <p:ph type="ftr" sz="quarter" idx="11"/>
          </p:nvPr>
        </p:nvSpPr>
        <p:spPr/>
        <p:txBody>
          <a:bodyPr/>
          <a:lstStyle/>
          <a:p>
            <a:fld id="{0DE6609D-FCC9-47B4-BA14-0E383965CA98}" type="slidenum">
              <a:rPr lang="fr-FR" smtClean="0"/>
              <a:t>139</a:t>
            </a:fld>
            <a:endParaRPr lang="fr-FR" dirty="0"/>
          </a:p>
        </p:txBody>
      </p:sp>
      <p:sp>
        <p:nvSpPr>
          <p:cNvPr id="4" name="Espace réservé du numéro de diapositive 3">
            <a:extLst>
              <a:ext uri="{FF2B5EF4-FFF2-40B4-BE49-F238E27FC236}">
                <a16:creationId xmlns:a16="http://schemas.microsoft.com/office/drawing/2014/main" id="{0F76FC28-4D7C-1EB1-F6DC-AB8E70E6B74F}"/>
              </a:ext>
            </a:extLst>
          </p:cNvPr>
          <p:cNvSpPr>
            <a:spLocks noGrp="1"/>
          </p:cNvSpPr>
          <p:nvPr>
            <p:ph type="sldNum" sz="quarter" idx="12"/>
          </p:nvPr>
        </p:nvSpPr>
        <p:spPr/>
        <p:txBody>
          <a:bodyPr/>
          <a:lstStyle/>
          <a:p>
            <a:fld id="{F235458D-0C39-4FB1-9C4D-2BF0EF83C4C0}" type="slidenum">
              <a:rPr lang="fr-FR" smtClean="0"/>
              <a:t>139</a:t>
            </a:fld>
            <a:endParaRPr lang="fr-FR" dirty="0"/>
          </a:p>
        </p:txBody>
      </p:sp>
      <p:sp>
        <p:nvSpPr>
          <p:cNvPr id="10" name="ZoneTexte 9">
            <a:extLst>
              <a:ext uri="{FF2B5EF4-FFF2-40B4-BE49-F238E27FC236}">
                <a16:creationId xmlns:a16="http://schemas.microsoft.com/office/drawing/2014/main" id="{F5E864AC-E11C-CF46-DC88-0D617140A5EB}"/>
              </a:ext>
            </a:extLst>
          </p:cNvPr>
          <p:cNvSpPr txBox="1"/>
          <p:nvPr/>
        </p:nvSpPr>
        <p:spPr>
          <a:xfrm>
            <a:off x="469157" y="1113660"/>
            <a:ext cx="10838576" cy="3508653"/>
          </a:xfrm>
          <a:prstGeom prst="rect">
            <a:avLst/>
          </a:prstGeom>
          <a:noFill/>
        </p:spPr>
        <p:txBody>
          <a:bodyPr wrap="square" rtlCol="0">
            <a:spAutoFit/>
          </a:bodyPr>
          <a:lstStyle/>
          <a:p>
            <a:pPr marL="342900" indent="-342900" algn="just">
              <a:buFontTx/>
              <a:buChar char="-"/>
            </a:pPr>
            <a:r>
              <a:rPr lang="fr-FR" sz="2400" b="1" dirty="0"/>
              <a:t>En conséquence, il est proposé :</a:t>
            </a:r>
          </a:p>
          <a:p>
            <a:pPr marL="342900" indent="-342900" algn="just">
              <a:buFontTx/>
              <a:buChar char="-"/>
            </a:pPr>
            <a:endParaRPr lang="fr-FR" b="1" dirty="0"/>
          </a:p>
          <a:p>
            <a:pPr marL="800100" lvl="1" indent="-342900" algn="just">
              <a:buFontTx/>
              <a:buChar char="-"/>
            </a:pPr>
            <a:r>
              <a:rPr lang="fr-FR" sz="2400" b="1" dirty="0"/>
              <a:t>D’augmenter les provisions du budget principal et du budget annexe de l’office de tourisme ;</a:t>
            </a:r>
          </a:p>
          <a:p>
            <a:pPr marL="800100" lvl="1" indent="-342900" algn="just">
              <a:buFontTx/>
              <a:buChar char="-"/>
            </a:pPr>
            <a:endParaRPr lang="fr-FR" sz="1200" b="1" dirty="0"/>
          </a:p>
          <a:p>
            <a:pPr marL="800100" lvl="1" indent="-342900" algn="just">
              <a:buFontTx/>
              <a:buChar char="-"/>
            </a:pPr>
            <a:r>
              <a:rPr lang="fr-FR" sz="2400" b="1" dirty="0"/>
              <a:t>De réduire la provision du budget annexe des ordures ménagères.</a:t>
            </a:r>
          </a:p>
          <a:p>
            <a:pPr marL="800100" lvl="1" indent="-342900" algn="just">
              <a:buFontTx/>
              <a:buChar char="-"/>
            </a:pPr>
            <a:endParaRPr lang="fr-FR" sz="2400" b="1" dirty="0"/>
          </a:p>
          <a:p>
            <a:pPr marL="800100" lvl="1" indent="-342900" algn="just">
              <a:buFontTx/>
              <a:buChar char="-"/>
            </a:pPr>
            <a:endParaRPr lang="fr-FR" sz="2400" b="1" dirty="0"/>
          </a:p>
          <a:p>
            <a:pPr marL="800100" lvl="1" indent="-342900" algn="just">
              <a:buFontTx/>
              <a:buChar char="-"/>
            </a:pPr>
            <a:endParaRPr lang="fr-FR" sz="2400" b="1" dirty="0"/>
          </a:p>
          <a:p>
            <a:pPr marL="800100" lvl="1" indent="-342900" algn="just">
              <a:buFontTx/>
              <a:buChar char="-"/>
            </a:pPr>
            <a:endParaRPr lang="fr-FR" sz="2400" b="1" dirty="0"/>
          </a:p>
        </p:txBody>
      </p:sp>
    </p:spTree>
    <p:extLst>
      <p:ext uri="{BB962C8B-B14F-4D97-AF65-F5344CB8AC3E}">
        <p14:creationId xmlns:p14="http://schemas.microsoft.com/office/powerpoint/2010/main" val="180599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81DA2-F2D2-8C9D-5645-447C3B4456EF}"/>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AAF05F3A-5C79-F581-BDD6-92F0BA01829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62EF4447-F1AB-2E93-0185-FDC0C5DAD783}"/>
              </a:ext>
            </a:extLst>
          </p:cNvPr>
          <p:cNvSpPr txBox="1">
            <a:spLocks noGrp="1" noRot="1" noMove="1" noResize="1" noEditPoints="1" noAdjustHandles="1" noChangeArrowheads="1" noChangeShapeType="1"/>
          </p:cNvSpPr>
          <p:nvPr/>
        </p:nvSpPr>
        <p:spPr>
          <a:xfrm>
            <a:off x="843396" y="1589809"/>
            <a:ext cx="10505209" cy="4524315"/>
          </a:xfrm>
          <a:prstGeom prst="rect">
            <a:avLst/>
          </a:prstGeom>
          <a:noFill/>
        </p:spPr>
        <p:txBody>
          <a:bodyPr wrap="square" rtlCol="0">
            <a:spAutoFit/>
          </a:bodyPr>
          <a:lstStyle/>
          <a:p>
            <a:pPr marL="285750" indent="-285750">
              <a:buFont typeface="Arial" panose="020B0604020202020204" pitchFamily="34" charset="0"/>
              <a:buChar char="•"/>
            </a:pPr>
            <a:r>
              <a:rPr lang="fr-FR" dirty="0"/>
              <a:t>L’actuel site sera soit mis en location soit mis à la vente en fonction des opportunités qui se présenteront.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caractéristiques environnementales du site sont les suivantes : </a:t>
            </a:r>
          </a:p>
          <a:p>
            <a:pPr marL="742950" lvl="1" indent="-285750">
              <a:buFont typeface="Arial" panose="020B0604020202020204" pitchFamily="34" charset="0"/>
              <a:buChar char="•"/>
            </a:pPr>
            <a:r>
              <a:rPr lang="fr-FR" dirty="0"/>
              <a:t>Niveau 2 du label Biosourcé ;</a:t>
            </a:r>
          </a:p>
          <a:p>
            <a:pPr marL="742950" lvl="1" indent="-285750">
              <a:buFont typeface="Arial" panose="020B0604020202020204" pitchFamily="34" charset="0"/>
              <a:buChar char="•"/>
            </a:pPr>
            <a:r>
              <a:rPr lang="fr-FR" dirty="0"/>
              <a:t>Seuil 2025 de la RT2020 ;</a:t>
            </a:r>
          </a:p>
          <a:p>
            <a:pPr marL="742950" lvl="1" indent="-285750">
              <a:buFont typeface="Arial" panose="020B0604020202020204" pitchFamily="34" charset="0"/>
              <a:buChar char="•"/>
            </a:pPr>
            <a:r>
              <a:rPr lang="fr-FR" dirty="0"/>
              <a:t>Conception bioclimatique du bâtiment, privilégiant ainsi les solutions passives de maitrise des températures ;</a:t>
            </a:r>
          </a:p>
          <a:p>
            <a:pPr marL="742950" lvl="1" indent="-285750">
              <a:buFont typeface="Arial" panose="020B0604020202020204" pitchFamily="34" charset="0"/>
              <a:buChar char="•"/>
            </a:pPr>
            <a:r>
              <a:rPr lang="fr-FR" dirty="0"/>
              <a:t>30 % de la toiture sera recouverte de panneaux photovoltaïques ;</a:t>
            </a:r>
          </a:p>
          <a:p>
            <a:pPr marL="742950" lvl="1" indent="-285750">
              <a:buFont typeface="Arial" panose="020B0604020202020204" pitchFamily="34" charset="0"/>
              <a:buChar char="•"/>
            </a:pPr>
            <a:r>
              <a:rPr lang="fr-FR" dirty="0"/>
              <a:t>Les espaces extérieurs seront enherbés et arborés autant que possible ;</a:t>
            </a:r>
          </a:p>
          <a:p>
            <a:pPr marL="742950" lvl="1" indent="-285750">
              <a:buFont typeface="Arial" panose="020B0604020202020204" pitchFamily="34" charset="0"/>
              <a:buChar char="•"/>
            </a:pPr>
            <a:r>
              <a:rPr lang="fr-FR" dirty="0"/>
              <a:t>Les places de stationnement seront en dalles béton à joints enherbés ;</a:t>
            </a:r>
          </a:p>
          <a:p>
            <a:pPr marL="742950" lvl="1" indent="-285750">
              <a:buFont typeface="Arial" panose="020B0604020202020204" pitchFamily="34" charset="0"/>
              <a:buChar char="•"/>
            </a:pPr>
            <a:r>
              <a:rPr lang="fr-FR" dirty="0"/>
              <a:t>Une haie sera plantée en limite séparative de la parcelle.</a:t>
            </a:r>
          </a:p>
          <a:p>
            <a:pPr marL="742950" lvl="1"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En termes de mobilité, le site offrira aux usagers et aux agents des parkings à vélo. Des bornes électriques seront également accessibles aux visiteurs. L’équipement sera à proximité immédiate d’un arrêt de bus urbain. </a:t>
            </a:r>
          </a:p>
        </p:txBody>
      </p:sp>
      <p:pic>
        <p:nvPicPr>
          <p:cNvPr id="17" name="Image 16" descr="Une image contenant texte, Police, Graphique, logo&#10;&#10;Description générée automatiquement">
            <a:extLst>
              <a:ext uri="{FF2B5EF4-FFF2-40B4-BE49-F238E27FC236}">
                <a16:creationId xmlns:a16="http://schemas.microsoft.com/office/drawing/2014/main" id="{29613CB7-30C1-616B-B760-9E6D631D7966}"/>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01937005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13F18-3992-82C8-4B10-C5CB815872F3}"/>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0B2C8C08-B7DD-B855-9806-8C3C5379BF73}"/>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C99FA3F1-BE57-2CA2-0E69-CB9BE1316EAE}"/>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02C48754-8534-E6BB-A8E7-DF30663EF180}"/>
              </a:ext>
            </a:extLst>
          </p:cNvPr>
          <p:cNvSpPr txBox="1"/>
          <p:nvPr/>
        </p:nvSpPr>
        <p:spPr>
          <a:xfrm>
            <a:off x="3816991" y="4019910"/>
            <a:ext cx="8193853" cy="1077218"/>
          </a:xfrm>
          <a:prstGeom prst="rect">
            <a:avLst/>
          </a:prstGeom>
          <a:solidFill>
            <a:schemeClr val="bg1"/>
          </a:solidFill>
        </p:spPr>
        <p:txBody>
          <a:bodyPr wrap="square" rtlCol="0">
            <a:spAutoFit/>
          </a:bodyPr>
          <a:lstStyle/>
          <a:p>
            <a:r>
              <a:rPr lang="fr-FR" sz="3200" b="1" dirty="0">
                <a:latin typeface="Segoe UI" panose="020B0502040204020203" pitchFamily="34" charset="0"/>
                <a:cs typeface="Segoe UI" panose="020B0502040204020203" pitchFamily="34" charset="0"/>
              </a:rPr>
              <a:t>Opposition à la fiscalisation des contributions du SMBV Durdent</a:t>
            </a:r>
          </a:p>
        </p:txBody>
      </p:sp>
      <p:pic>
        <p:nvPicPr>
          <p:cNvPr id="20" name="Image 19">
            <a:extLst>
              <a:ext uri="{FF2B5EF4-FFF2-40B4-BE49-F238E27FC236}">
                <a16:creationId xmlns:a16="http://schemas.microsoft.com/office/drawing/2014/main" id="{4B70DFAB-1EF6-722E-99CD-55A621924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0590743E-E5E2-20E4-FCF2-0EADEAFB9D3C}"/>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1127E194-E81D-9E60-7F96-6E5324F96B00}"/>
              </a:ext>
            </a:extLst>
          </p:cNvPr>
          <p:cNvSpPr>
            <a:spLocks noGrp="1"/>
          </p:cNvSpPr>
          <p:nvPr>
            <p:ph type="ftr" sz="quarter" idx="11"/>
          </p:nvPr>
        </p:nvSpPr>
        <p:spPr/>
        <p:txBody>
          <a:bodyPr/>
          <a:lstStyle/>
          <a:p>
            <a:fld id="{1B6B7B82-81F4-4BD8-910C-DFBCB86BDA54}" type="slidenum">
              <a:rPr lang="fr-FR" smtClean="0"/>
              <a:t>140</a:t>
            </a:fld>
            <a:endParaRPr lang="fr-FR" dirty="0"/>
          </a:p>
        </p:txBody>
      </p:sp>
    </p:spTree>
    <p:extLst>
      <p:ext uri="{BB962C8B-B14F-4D97-AF65-F5344CB8AC3E}">
        <p14:creationId xmlns:p14="http://schemas.microsoft.com/office/powerpoint/2010/main" val="22082747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EF4B7-2B02-7002-A460-B8C6D5E60157}"/>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5EBFA3C-2F8F-4383-1C04-155D8C8BA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15CD2DA7-674D-3688-C301-6013882D968E}"/>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0B689BBE-D6D1-044B-D843-B96CA8E30860}"/>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01C99844-4D9F-A601-721A-4DD30704C566}"/>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D9B1074B-DFD5-9C6D-186A-B905371B0BCB}"/>
              </a:ext>
            </a:extLst>
          </p:cNvPr>
          <p:cNvSpPr txBox="1"/>
          <p:nvPr/>
        </p:nvSpPr>
        <p:spPr>
          <a:xfrm>
            <a:off x="802258" y="322649"/>
            <a:ext cx="11208585" cy="369332"/>
          </a:xfrm>
          <a:prstGeom prst="rect">
            <a:avLst/>
          </a:prstGeom>
          <a:noFill/>
        </p:spPr>
        <p:txBody>
          <a:bodyPr wrap="square" rtlCol="0">
            <a:spAutoFit/>
          </a:bodyPr>
          <a:lstStyle/>
          <a:p>
            <a:pPr algn="just"/>
            <a:r>
              <a:rPr lang="fr-FR" b="1" dirty="0">
                <a:latin typeface="Segoe UI" panose="020B0502040204020203" pitchFamily="34" charset="0"/>
                <a:ea typeface="Segoe UI Black" panose="020B0A02040204020203" pitchFamily="34" charset="0"/>
                <a:cs typeface="Segoe UI" panose="020B0502040204020203" pitchFamily="34" charset="0"/>
              </a:rPr>
              <a:t>Opposition à la fiscalisation des contributions du SMBV Durdent</a:t>
            </a:r>
          </a:p>
        </p:txBody>
      </p:sp>
      <p:sp>
        <p:nvSpPr>
          <p:cNvPr id="3" name="Espace réservé du pied de page 2">
            <a:extLst>
              <a:ext uri="{FF2B5EF4-FFF2-40B4-BE49-F238E27FC236}">
                <a16:creationId xmlns:a16="http://schemas.microsoft.com/office/drawing/2014/main" id="{774D78D5-C1A2-8764-7943-5F330FDB3240}"/>
              </a:ext>
            </a:extLst>
          </p:cNvPr>
          <p:cNvSpPr>
            <a:spLocks noGrp="1"/>
          </p:cNvSpPr>
          <p:nvPr>
            <p:ph type="ftr" sz="quarter" idx="11"/>
          </p:nvPr>
        </p:nvSpPr>
        <p:spPr/>
        <p:txBody>
          <a:bodyPr/>
          <a:lstStyle/>
          <a:p>
            <a:fld id="{0DE6609D-FCC9-47B4-BA14-0E383965CA98}" type="slidenum">
              <a:rPr lang="fr-FR" smtClean="0"/>
              <a:t>141</a:t>
            </a:fld>
            <a:endParaRPr lang="fr-FR" dirty="0"/>
          </a:p>
        </p:txBody>
      </p:sp>
      <p:sp>
        <p:nvSpPr>
          <p:cNvPr id="4" name="Espace réservé du numéro de diapositive 3">
            <a:extLst>
              <a:ext uri="{FF2B5EF4-FFF2-40B4-BE49-F238E27FC236}">
                <a16:creationId xmlns:a16="http://schemas.microsoft.com/office/drawing/2014/main" id="{6B8A2AA6-602F-DA49-673F-81CD9DBAF842}"/>
              </a:ext>
            </a:extLst>
          </p:cNvPr>
          <p:cNvSpPr>
            <a:spLocks noGrp="1"/>
          </p:cNvSpPr>
          <p:nvPr>
            <p:ph type="sldNum" sz="quarter" idx="12"/>
          </p:nvPr>
        </p:nvSpPr>
        <p:spPr/>
        <p:txBody>
          <a:bodyPr/>
          <a:lstStyle/>
          <a:p>
            <a:fld id="{F235458D-0C39-4FB1-9C4D-2BF0EF83C4C0}" type="slidenum">
              <a:rPr lang="fr-FR" smtClean="0"/>
              <a:t>141</a:t>
            </a:fld>
            <a:endParaRPr lang="fr-FR" dirty="0"/>
          </a:p>
        </p:txBody>
      </p:sp>
      <p:sp>
        <p:nvSpPr>
          <p:cNvPr id="10" name="ZoneTexte 9">
            <a:extLst>
              <a:ext uri="{FF2B5EF4-FFF2-40B4-BE49-F238E27FC236}">
                <a16:creationId xmlns:a16="http://schemas.microsoft.com/office/drawing/2014/main" id="{63A8D4E6-EA0B-837F-E02F-5D7D10590050}"/>
              </a:ext>
            </a:extLst>
          </p:cNvPr>
          <p:cNvSpPr txBox="1"/>
          <p:nvPr/>
        </p:nvSpPr>
        <p:spPr>
          <a:xfrm>
            <a:off x="469157" y="1113660"/>
            <a:ext cx="10838576" cy="4955203"/>
          </a:xfrm>
          <a:prstGeom prst="rect">
            <a:avLst/>
          </a:prstGeom>
          <a:noFill/>
        </p:spPr>
        <p:txBody>
          <a:bodyPr wrap="square" rtlCol="0">
            <a:spAutoFit/>
          </a:bodyPr>
          <a:lstStyle/>
          <a:p>
            <a:pPr marL="342900" indent="-342900" algn="just">
              <a:buFontTx/>
              <a:buChar char="-"/>
            </a:pPr>
            <a:r>
              <a:rPr lang="fr-FR" sz="2400" dirty="0"/>
              <a:t>Le Syndicat de Bassins Versants Durdent, Saint-Valéry, </a:t>
            </a:r>
            <a:r>
              <a:rPr lang="fr-FR" sz="2400" dirty="0" err="1"/>
              <a:t>Veulettes</a:t>
            </a:r>
            <a:r>
              <a:rPr lang="fr-FR" sz="2400" dirty="0"/>
              <a:t> (SMBV Durdent) a notifié à la Communauté de communes les contributions qu’il entend percevoir en 2025, soit 123 859,51 € répartis comme suit : </a:t>
            </a:r>
          </a:p>
          <a:p>
            <a:pPr marL="342900" indent="-342900" algn="just">
              <a:buFontTx/>
              <a:buChar char="-"/>
            </a:pPr>
            <a:endParaRPr lang="fr-FR" sz="1200" dirty="0"/>
          </a:p>
          <a:p>
            <a:pPr marL="800100" lvl="1" indent="-342900" algn="just">
              <a:buFontTx/>
              <a:buChar char="-"/>
            </a:pPr>
            <a:r>
              <a:rPr lang="fr-FR" sz="2400" dirty="0"/>
              <a:t>105 655,73 € au titre de son fonctionnement, </a:t>
            </a:r>
          </a:p>
          <a:p>
            <a:pPr marL="800100" lvl="1" indent="-342900" algn="just">
              <a:buFontTx/>
              <a:buChar char="-"/>
            </a:pPr>
            <a:r>
              <a:rPr lang="fr-FR" sz="2400" dirty="0"/>
              <a:t>18 203,78 € au titre de la compétence « Rivière et zones humides ». </a:t>
            </a:r>
          </a:p>
          <a:p>
            <a:pPr marL="342900" indent="-342900" algn="just">
              <a:buFontTx/>
              <a:buChar char="-"/>
            </a:pPr>
            <a:endParaRPr lang="fr-FR" sz="2000" dirty="0"/>
          </a:p>
          <a:p>
            <a:pPr marL="342900" indent="-342900" algn="just">
              <a:buFontTx/>
              <a:buChar char="-"/>
            </a:pPr>
            <a:r>
              <a:rPr lang="fr-FR" sz="2400" dirty="0"/>
              <a:t>Le Comité Syndical du SMBV Durdent a décidé de mettre en place la fiscalisation pour le recouvrement de ces sommes. </a:t>
            </a:r>
          </a:p>
          <a:p>
            <a:pPr marL="342900" indent="-342900" algn="just">
              <a:buFontTx/>
              <a:buChar char="-"/>
            </a:pPr>
            <a:endParaRPr lang="fr-FR" sz="2000" b="1" dirty="0"/>
          </a:p>
          <a:p>
            <a:pPr marL="342900" indent="-342900" algn="just">
              <a:buFontTx/>
              <a:buChar char="-"/>
            </a:pPr>
            <a:r>
              <a:rPr lang="fr-FR" sz="2400" dirty="0"/>
              <a:t>Au regard des décisions adoptées lors de la prise de la compétence « gestion des milieux aquatiques et la prévention des inondations » (GEMAPI), </a:t>
            </a:r>
            <a:r>
              <a:rPr lang="fr-FR" sz="2400" b="1" dirty="0"/>
              <a:t>il est proposé </a:t>
            </a:r>
            <a:r>
              <a:rPr lang="fr-FR" sz="2400" dirty="0"/>
              <a:t>comme les exercices précédents </a:t>
            </a:r>
            <a:r>
              <a:rPr lang="fr-FR" sz="2400" b="1" dirty="0"/>
              <a:t>de refuser cette fiscalisation et de procéder au paiement de ces cotisations à partir des crédits ouverts au budget principal 2025.</a:t>
            </a:r>
          </a:p>
        </p:txBody>
      </p:sp>
    </p:spTree>
    <p:extLst>
      <p:ext uri="{BB962C8B-B14F-4D97-AF65-F5344CB8AC3E}">
        <p14:creationId xmlns:p14="http://schemas.microsoft.com/office/powerpoint/2010/main" val="16400633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E60A3-432D-BDC4-8D75-45507A013472}"/>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B0045895-2AC6-F417-80C5-7BEBA2644C57}"/>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7E9DE870-FCE8-E2B6-CD2D-8B1506123928}"/>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0452A8DC-829F-8B4F-8072-50C638D9DC31}"/>
              </a:ext>
            </a:extLst>
          </p:cNvPr>
          <p:cNvSpPr txBox="1"/>
          <p:nvPr/>
        </p:nvSpPr>
        <p:spPr>
          <a:xfrm>
            <a:off x="3816991" y="4019910"/>
            <a:ext cx="8193853" cy="1569660"/>
          </a:xfrm>
          <a:prstGeom prst="rect">
            <a:avLst/>
          </a:prstGeom>
          <a:solidFill>
            <a:schemeClr val="bg1"/>
          </a:solidFill>
        </p:spPr>
        <p:txBody>
          <a:bodyPr wrap="square" rtlCol="0">
            <a:spAutoFit/>
          </a:bodyPr>
          <a:lstStyle/>
          <a:p>
            <a:r>
              <a:rPr lang="fr-FR" sz="3200" b="1" dirty="0">
                <a:latin typeface="Segoe UI" panose="020B0502040204020203" pitchFamily="34" charset="0"/>
                <a:cs typeface="Segoe UI" panose="020B0502040204020203" pitchFamily="34" charset="0"/>
              </a:rPr>
              <a:t>Budget annexe ordures ménagères - Durées d’amortissement spécifiques des biens transférés par le SOMVAS</a:t>
            </a:r>
          </a:p>
        </p:txBody>
      </p:sp>
      <p:pic>
        <p:nvPicPr>
          <p:cNvPr id="20" name="Image 19">
            <a:extLst>
              <a:ext uri="{FF2B5EF4-FFF2-40B4-BE49-F238E27FC236}">
                <a16:creationId xmlns:a16="http://schemas.microsoft.com/office/drawing/2014/main" id="{657724DB-6D04-7AD9-591B-594D41CA5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48F3F832-3277-330B-0A2B-68B263A08D68}"/>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07FE097F-416A-0F6F-C7B7-2B3CF3DB962F}"/>
              </a:ext>
            </a:extLst>
          </p:cNvPr>
          <p:cNvSpPr>
            <a:spLocks noGrp="1"/>
          </p:cNvSpPr>
          <p:nvPr>
            <p:ph type="ftr" sz="quarter" idx="11"/>
          </p:nvPr>
        </p:nvSpPr>
        <p:spPr/>
        <p:txBody>
          <a:bodyPr/>
          <a:lstStyle/>
          <a:p>
            <a:fld id="{1B6B7B82-81F4-4BD8-910C-DFBCB86BDA54}" type="slidenum">
              <a:rPr lang="fr-FR" smtClean="0"/>
              <a:t>142</a:t>
            </a:fld>
            <a:endParaRPr lang="fr-FR" dirty="0"/>
          </a:p>
        </p:txBody>
      </p:sp>
    </p:spTree>
    <p:extLst>
      <p:ext uri="{BB962C8B-B14F-4D97-AF65-F5344CB8AC3E}">
        <p14:creationId xmlns:p14="http://schemas.microsoft.com/office/powerpoint/2010/main" val="409769654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86D47-40B2-B0B3-930C-CC46877DF63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79D2FEB0-7921-5FCA-E01A-676FA7CCE9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6D492EC2-2F6F-7B65-19E2-6714DD3B8006}"/>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DBD9B3FE-D2E8-59A9-B3EF-E8799DEC7C45}"/>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8C748FE-D7EA-9BAB-DFDD-186A5BBD2D62}"/>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E8083E2C-E465-7546-412D-71E09018C970}"/>
              </a:ext>
            </a:extLst>
          </p:cNvPr>
          <p:cNvSpPr txBox="1"/>
          <p:nvPr/>
        </p:nvSpPr>
        <p:spPr>
          <a:xfrm>
            <a:off x="802258" y="322649"/>
            <a:ext cx="11208585" cy="646331"/>
          </a:xfrm>
          <a:prstGeom prst="rect">
            <a:avLst/>
          </a:prstGeom>
          <a:noFill/>
        </p:spPr>
        <p:txBody>
          <a:bodyPr wrap="square" rtlCol="0">
            <a:spAutoFit/>
          </a:bodyPr>
          <a:lstStyle/>
          <a:p>
            <a:pPr algn="just"/>
            <a:r>
              <a:rPr lang="fr-FR" b="1" dirty="0">
                <a:latin typeface="Segoe UI" panose="020B0502040204020203" pitchFamily="34" charset="0"/>
                <a:ea typeface="Segoe UI Black" panose="020B0A02040204020203" pitchFamily="34" charset="0"/>
                <a:cs typeface="Segoe UI" panose="020B0502040204020203" pitchFamily="34" charset="0"/>
              </a:rPr>
              <a:t>Budget annexe ordures ménagères - Durées d’amortissement spécifiques des biens transférés par le SOMVAS</a:t>
            </a:r>
          </a:p>
        </p:txBody>
      </p:sp>
      <p:sp>
        <p:nvSpPr>
          <p:cNvPr id="3" name="Espace réservé du pied de page 2">
            <a:extLst>
              <a:ext uri="{FF2B5EF4-FFF2-40B4-BE49-F238E27FC236}">
                <a16:creationId xmlns:a16="http://schemas.microsoft.com/office/drawing/2014/main" id="{246E7CD5-CBCF-03E2-9DBF-EAF48B22A455}"/>
              </a:ext>
            </a:extLst>
          </p:cNvPr>
          <p:cNvSpPr>
            <a:spLocks noGrp="1"/>
          </p:cNvSpPr>
          <p:nvPr>
            <p:ph type="ftr" sz="quarter" idx="11"/>
          </p:nvPr>
        </p:nvSpPr>
        <p:spPr/>
        <p:txBody>
          <a:bodyPr/>
          <a:lstStyle/>
          <a:p>
            <a:fld id="{0DE6609D-FCC9-47B4-BA14-0E383965CA98}" type="slidenum">
              <a:rPr lang="fr-FR" smtClean="0"/>
              <a:t>143</a:t>
            </a:fld>
            <a:endParaRPr lang="fr-FR" dirty="0"/>
          </a:p>
        </p:txBody>
      </p:sp>
      <p:sp>
        <p:nvSpPr>
          <p:cNvPr id="4" name="Espace réservé du numéro de diapositive 3">
            <a:extLst>
              <a:ext uri="{FF2B5EF4-FFF2-40B4-BE49-F238E27FC236}">
                <a16:creationId xmlns:a16="http://schemas.microsoft.com/office/drawing/2014/main" id="{85A9B006-BB78-6142-0385-701F298B0714}"/>
              </a:ext>
            </a:extLst>
          </p:cNvPr>
          <p:cNvSpPr>
            <a:spLocks noGrp="1"/>
          </p:cNvSpPr>
          <p:nvPr>
            <p:ph type="sldNum" sz="quarter" idx="12"/>
          </p:nvPr>
        </p:nvSpPr>
        <p:spPr/>
        <p:txBody>
          <a:bodyPr/>
          <a:lstStyle/>
          <a:p>
            <a:fld id="{F235458D-0C39-4FB1-9C4D-2BF0EF83C4C0}" type="slidenum">
              <a:rPr lang="fr-FR" smtClean="0"/>
              <a:t>143</a:t>
            </a:fld>
            <a:endParaRPr lang="fr-FR" dirty="0"/>
          </a:p>
        </p:txBody>
      </p:sp>
      <p:sp>
        <p:nvSpPr>
          <p:cNvPr id="10" name="ZoneTexte 9">
            <a:extLst>
              <a:ext uri="{FF2B5EF4-FFF2-40B4-BE49-F238E27FC236}">
                <a16:creationId xmlns:a16="http://schemas.microsoft.com/office/drawing/2014/main" id="{7B492D6A-4CC1-B756-1D9C-9A069BF1AE84}"/>
              </a:ext>
            </a:extLst>
          </p:cNvPr>
          <p:cNvSpPr txBox="1"/>
          <p:nvPr/>
        </p:nvSpPr>
        <p:spPr>
          <a:xfrm>
            <a:off x="469157" y="1113660"/>
            <a:ext cx="10838576" cy="4154984"/>
          </a:xfrm>
          <a:prstGeom prst="rect">
            <a:avLst/>
          </a:prstGeom>
          <a:noFill/>
        </p:spPr>
        <p:txBody>
          <a:bodyPr wrap="square" rtlCol="0">
            <a:spAutoFit/>
          </a:bodyPr>
          <a:lstStyle/>
          <a:p>
            <a:pPr marL="342900" indent="-342900" algn="just">
              <a:buFontTx/>
              <a:buChar char="-"/>
            </a:pPr>
            <a:r>
              <a:rPr lang="fr-FR" sz="2400" b="1" dirty="0"/>
              <a:t>Il est donc proposé de fixer des durées d’amortissement dérogatoires pour les immobilisations du budget annexe Ordures Ménagères issues du SOMVAS en respectant les principes suivants :</a:t>
            </a:r>
          </a:p>
          <a:p>
            <a:pPr marL="342900" indent="-342900" algn="just">
              <a:buFontTx/>
              <a:buChar char="-"/>
            </a:pPr>
            <a:endParaRPr lang="fr-FR" sz="2400" b="1" dirty="0"/>
          </a:p>
          <a:p>
            <a:pPr marL="800100" lvl="1" indent="-342900" algn="just">
              <a:buFontTx/>
              <a:buChar char="-"/>
            </a:pPr>
            <a:r>
              <a:rPr lang="fr-FR" sz="2400" b="1" dirty="0"/>
              <a:t>Poursuite des plans d’amortissement initiés par le SOMVAS à compter</a:t>
            </a:r>
            <a:br>
              <a:rPr lang="fr-FR" sz="2400" b="1" dirty="0"/>
            </a:br>
            <a:r>
              <a:rPr lang="fr-FR" sz="2400" b="1" dirty="0"/>
              <a:t>du 1</a:t>
            </a:r>
            <a:r>
              <a:rPr lang="fr-FR" sz="2400" b="1" baseline="30000" dirty="0"/>
              <a:t>er</a:t>
            </a:r>
            <a:r>
              <a:rPr lang="fr-FR" sz="2400" b="1" dirty="0"/>
              <a:t>  janvier 2018, avec régularisation de la période rétroactive 2018-2024 en 2025 ;</a:t>
            </a:r>
          </a:p>
          <a:p>
            <a:pPr marL="800100" lvl="1" indent="-342900" algn="just">
              <a:buFontTx/>
              <a:buChar char="-"/>
            </a:pPr>
            <a:endParaRPr lang="fr-FR" sz="2400" b="1" dirty="0"/>
          </a:p>
          <a:p>
            <a:pPr marL="800100" lvl="1" indent="-342900" algn="just">
              <a:buFontTx/>
              <a:buChar char="-"/>
            </a:pPr>
            <a:r>
              <a:rPr lang="fr-FR" sz="2400" b="1" dirty="0"/>
              <a:t>Démarrage de l’amortissement des autres biens du SOMVAS (non-amorties jusqu’alors) sur la base des durées ci-dessous à compter du 1</a:t>
            </a:r>
            <a:r>
              <a:rPr lang="fr-FR" sz="2400" b="1" baseline="30000" dirty="0"/>
              <a:t>er</a:t>
            </a:r>
            <a:r>
              <a:rPr lang="fr-FR" sz="2400" b="1" dirty="0"/>
              <a:t> janvier 2018, avec régularisation de la période rétroactive 2018-2024 en 2025 :</a:t>
            </a:r>
          </a:p>
        </p:txBody>
      </p:sp>
    </p:spTree>
    <p:extLst>
      <p:ext uri="{BB962C8B-B14F-4D97-AF65-F5344CB8AC3E}">
        <p14:creationId xmlns:p14="http://schemas.microsoft.com/office/powerpoint/2010/main" val="19720319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50911-011A-203C-78B1-3C258235CAC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87FE2C6B-AAB2-6957-D24A-19B54EB0A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17E081D4-5704-9C70-F9EA-204C909EE950}"/>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D3EF2A7E-87F7-8975-FC60-FE53688A1958}"/>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3A49AEB8-386A-7572-F49D-9A71EF4BDD6A}"/>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94CA47AD-F49C-4C5F-82B7-A56B32264CFE}"/>
              </a:ext>
            </a:extLst>
          </p:cNvPr>
          <p:cNvSpPr txBox="1"/>
          <p:nvPr/>
        </p:nvSpPr>
        <p:spPr>
          <a:xfrm>
            <a:off x="802258" y="322649"/>
            <a:ext cx="11208585" cy="646331"/>
          </a:xfrm>
          <a:prstGeom prst="rect">
            <a:avLst/>
          </a:prstGeom>
          <a:noFill/>
        </p:spPr>
        <p:txBody>
          <a:bodyPr wrap="square" rtlCol="0">
            <a:spAutoFit/>
          </a:bodyPr>
          <a:lstStyle/>
          <a:p>
            <a:pPr algn="just"/>
            <a:r>
              <a:rPr lang="fr-FR" b="1" dirty="0">
                <a:latin typeface="Segoe UI" panose="020B0502040204020203" pitchFamily="34" charset="0"/>
                <a:ea typeface="Segoe UI Black" panose="020B0A02040204020203" pitchFamily="34" charset="0"/>
                <a:cs typeface="Segoe UI" panose="020B0502040204020203" pitchFamily="34" charset="0"/>
              </a:rPr>
              <a:t>Budget annexe ordures ménagères - Durées d’amortissement spécifiques des biens transférés par le SOMVAS</a:t>
            </a:r>
          </a:p>
        </p:txBody>
      </p:sp>
      <p:sp>
        <p:nvSpPr>
          <p:cNvPr id="3" name="Espace réservé du pied de page 2">
            <a:extLst>
              <a:ext uri="{FF2B5EF4-FFF2-40B4-BE49-F238E27FC236}">
                <a16:creationId xmlns:a16="http://schemas.microsoft.com/office/drawing/2014/main" id="{767FB055-E34B-FDA0-C541-433F2A82FA1F}"/>
              </a:ext>
            </a:extLst>
          </p:cNvPr>
          <p:cNvSpPr>
            <a:spLocks noGrp="1"/>
          </p:cNvSpPr>
          <p:nvPr>
            <p:ph type="ftr" sz="quarter" idx="11"/>
          </p:nvPr>
        </p:nvSpPr>
        <p:spPr/>
        <p:txBody>
          <a:bodyPr/>
          <a:lstStyle/>
          <a:p>
            <a:fld id="{0DE6609D-FCC9-47B4-BA14-0E383965CA98}" type="slidenum">
              <a:rPr lang="fr-FR" smtClean="0"/>
              <a:t>144</a:t>
            </a:fld>
            <a:endParaRPr lang="fr-FR" dirty="0"/>
          </a:p>
        </p:txBody>
      </p:sp>
      <p:sp>
        <p:nvSpPr>
          <p:cNvPr id="4" name="Espace réservé du numéro de diapositive 3">
            <a:extLst>
              <a:ext uri="{FF2B5EF4-FFF2-40B4-BE49-F238E27FC236}">
                <a16:creationId xmlns:a16="http://schemas.microsoft.com/office/drawing/2014/main" id="{7F3049DD-378E-D68D-C502-CB510283D1C9}"/>
              </a:ext>
            </a:extLst>
          </p:cNvPr>
          <p:cNvSpPr>
            <a:spLocks noGrp="1"/>
          </p:cNvSpPr>
          <p:nvPr>
            <p:ph type="sldNum" sz="quarter" idx="12"/>
          </p:nvPr>
        </p:nvSpPr>
        <p:spPr/>
        <p:txBody>
          <a:bodyPr/>
          <a:lstStyle/>
          <a:p>
            <a:fld id="{F235458D-0C39-4FB1-9C4D-2BF0EF83C4C0}" type="slidenum">
              <a:rPr lang="fr-FR" smtClean="0"/>
              <a:t>144</a:t>
            </a:fld>
            <a:endParaRPr lang="fr-FR" dirty="0"/>
          </a:p>
        </p:txBody>
      </p:sp>
      <p:pic>
        <p:nvPicPr>
          <p:cNvPr id="2" name="Image 1">
            <a:extLst>
              <a:ext uri="{FF2B5EF4-FFF2-40B4-BE49-F238E27FC236}">
                <a16:creationId xmlns:a16="http://schemas.microsoft.com/office/drawing/2014/main" id="{C64498B0-C374-1EEB-818C-6DAA5877A84D}"/>
              </a:ext>
            </a:extLst>
          </p:cNvPr>
          <p:cNvPicPr>
            <a:picLocks noChangeAspect="1"/>
          </p:cNvPicPr>
          <p:nvPr/>
        </p:nvPicPr>
        <p:blipFill>
          <a:blip r:embed="rId4"/>
          <a:stretch>
            <a:fillRect/>
          </a:stretch>
        </p:blipFill>
        <p:spPr>
          <a:xfrm>
            <a:off x="390525" y="1268895"/>
            <a:ext cx="11410950" cy="3086100"/>
          </a:xfrm>
          <a:prstGeom prst="rect">
            <a:avLst/>
          </a:prstGeom>
        </p:spPr>
      </p:pic>
      <p:sp>
        <p:nvSpPr>
          <p:cNvPr id="7" name="ZoneTexte 6">
            <a:extLst>
              <a:ext uri="{FF2B5EF4-FFF2-40B4-BE49-F238E27FC236}">
                <a16:creationId xmlns:a16="http://schemas.microsoft.com/office/drawing/2014/main" id="{0E71A015-603D-C128-5A47-46CC47D4D91D}"/>
              </a:ext>
            </a:extLst>
          </p:cNvPr>
          <p:cNvSpPr txBox="1"/>
          <p:nvPr/>
        </p:nvSpPr>
        <p:spPr>
          <a:xfrm>
            <a:off x="469157" y="4560961"/>
            <a:ext cx="10838576" cy="1384995"/>
          </a:xfrm>
          <a:prstGeom prst="rect">
            <a:avLst/>
          </a:prstGeom>
          <a:noFill/>
        </p:spPr>
        <p:txBody>
          <a:bodyPr wrap="square" rtlCol="0">
            <a:spAutoFit/>
          </a:bodyPr>
          <a:lstStyle/>
          <a:p>
            <a:pPr marL="342900" indent="-342900" algn="just">
              <a:buFontTx/>
              <a:buChar char="-"/>
            </a:pPr>
            <a:r>
              <a:rPr lang="fr-FR" sz="2400" dirty="0"/>
              <a:t>Cela va conduire à des opérations de régularisation pour les volume suivants :</a:t>
            </a:r>
          </a:p>
          <a:p>
            <a:pPr marL="342900" indent="-342900" algn="just">
              <a:buFontTx/>
              <a:buChar char="-"/>
            </a:pPr>
            <a:endParaRPr lang="fr-FR" sz="1000" dirty="0"/>
          </a:p>
          <a:p>
            <a:pPr marL="800100" lvl="1" indent="-342900" algn="just">
              <a:buFontTx/>
              <a:buChar char="-"/>
            </a:pPr>
            <a:r>
              <a:rPr lang="fr-FR" sz="2400" dirty="0"/>
              <a:t>Amortissement des biens du SOMVAS 2018-2025 : de l’ordre de 500 K€ ;</a:t>
            </a:r>
          </a:p>
          <a:p>
            <a:pPr marL="800100" lvl="1" indent="-342900" algn="just">
              <a:buFontTx/>
              <a:buChar char="-"/>
            </a:pPr>
            <a:r>
              <a:rPr lang="fr-FR" sz="2400" dirty="0"/>
              <a:t>Amortissement des subventions du SOMVAS 2018-2025 : de l’ordre de 140 K€.</a:t>
            </a:r>
          </a:p>
        </p:txBody>
      </p:sp>
    </p:spTree>
    <p:extLst>
      <p:ext uri="{BB962C8B-B14F-4D97-AF65-F5344CB8AC3E}">
        <p14:creationId xmlns:p14="http://schemas.microsoft.com/office/powerpoint/2010/main" val="22701147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DA404-3724-AF82-FA75-6A4C5C2855CD}"/>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28455024-4978-958E-5BBA-5357D466A0FC}"/>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ABEDF9DD-C5C6-FA3C-6AFA-6F67713DAC64}"/>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6742922E-C28A-3C2D-8634-FB1EA31469A2}"/>
              </a:ext>
            </a:extLst>
          </p:cNvPr>
          <p:cNvSpPr txBox="1"/>
          <p:nvPr/>
        </p:nvSpPr>
        <p:spPr>
          <a:xfrm>
            <a:off x="3816991" y="4019910"/>
            <a:ext cx="8193853" cy="1077218"/>
          </a:xfrm>
          <a:prstGeom prst="rect">
            <a:avLst/>
          </a:prstGeom>
          <a:solidFill>
            <a:schemeClr val="bg1"/>
          </a:solidFill>
        </p:spPr>
        <p:txBody>
          <a:bodyPr wrap="square" rtlCol="0">
            <a:spAutoFit/>
          </a:bodyPr>
          <a:lstStyle/>
          <a:p>
            <a:r>
              <a:rPr lang="fr-FR" sz="3200" b="1" dirty="0">
                <a:latin typeface="Segoe UI" panose="020B0502040204020203" pitchFamily="34" charset="0"/>
                <a:cs typeface="Segoe UI" panose="020B0502040204020203" pitchFamily="34" charset="0"/>
              </a:rPr>
              <a:t>Budget annexe transports - Durées d’amortissement - Modification</a:t>
            </a:r>
          </a:p>
        </p:txBody>
      </p:sp>
      <p:pic>
        <p:nvPicPr>
          <p:cNvPr id="20" name="Image 19">
            <a:extLst>
              <a:ext uri="{FF2B5EF4-FFF2-40B4-BE49-F238E27FC236}">
                <a16:creationId xmlns:a16="http://schemas.microsoft.com/office/drawing/2014/main" id="{5FB0DFBA-F993-DA1A-FDCE-478604C20A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4F309642-3519-4F3F-A566-6E49A350AA37}"/>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46325DF2-4A1C-4FF4-483A-BE4A1FA463AE}"/>
              </a:ext>
            </a:extLst>
          </p:cNvPr>
          <p:cNvSpPr>
            <a:spLocks noGrp="1"/>
          </p:cNvSpPr>
          <p:nvPr>
            <p:ph type="ftr" sz="quarter" idx="11"/>
          </p:nvPr>
        </p:nvSpPr>
        <p:spPr/>
        <p:txBody>
          <a:bodyPr/>
          <a:lstStyle/>
          <a:p>
            <a:fld id="{1B6B7B82-81F4-4BD8-910C-DFBCB86BDA54}" type="slidenum">
              <a:rPr lang="fr-FR" smtClean="0"/>
              <a:t>145</a:t>
            </a:fld>
            <a:endParaRPr lang="fr-FR" dirty="0"/>
          </a:p>
        </p:txBody>
      </p:sp>
    </p:spTree>
    <p:extLst>
      <p:ext uri="{BB962C8B-B14F-4D97-AF65-F5344CB8AC3E}">
        <p14:creationId xmlns:p14="http://schemas.microsoft.com/office/powerpoint/2010/main" val="170620797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DD272-04A4-13BE-4A05-E63B83573726}"/>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E0D8821-60FA-5033-6D87-9AEAFFA4E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EB218D29-17A8-9FDE-E9D3-B68EB203A548}"/>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6BEEFEA8-3F37-4A60-98F7-D86071A548E8}"/>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53438C1-E675-F8C7-E42C-F8D2D24CE435}"/>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B640DB0B-FF18-B19C-0E97-A27E87F1D53E}"/>
              </a:ext>
            </a:extLst>
          </p:cNvPr>
          <p:cNvSpPr txBox="1"/>
          <p:nvPr/>
        </p:nvSpPr>
        <p:spPr>
          <a:xfrm>
            <a:off x="802258" y="322649"/>
            <a:ext cx="11208585" cy="369332"/>
          </a:xfrm>
          <a:prstGeom prst="rect">
            <a:avLst/>
          </a:prstGeom>
          <a:noFill/>
        </p:spPr>
        <p:txBody>
          <a:bodyPr wrap="square" rtlCol="0">
            <a:spAutoFit/>
          </a:bodyPr>
          <a:lstStyle/>
          <a:p>
            <a:pPr algn="just"/>
            <a:r>
              <a:rPr lang="fr-FR" b="1" dirty="0">
                <a:latin typeface="Segoe UI" panose="020B0502040204020203" pitchFamily="34" charset="0"/>
                <a:ea typeface="Segoe UI Black" panose="020B0A02040204020203" pitchFamily="34" charset="0"/>
                <a:cs typeface="Segoe UI" panose="020B0502040204020203" pitchFamily="34" charset="0"/>
              </a:rPr>
              <a:t>Budget annexe transports - Durées d’amortissement - Modification</a:t>
            </a:r>
          </a:p>
        </p:txBody>
      </p:sp>
      <p:sp>
        <p:nvSpPr>
          <p:cNvPr id="3" name="Espace réservé du pied de page 2">
            <a:extLst>
              <a:ext uri="{FF2B5EF4-FFF2-40B4-BE49-F238E27FC236}">
                <a16:creationId xmlns:a16="http://schemas.microsoft.com/office/drawing/2014/main" id="{B82D4C2E-516A-9F6D-54D2-2AC15A2F870C}"/>
              </a:ext>
            </a:extLst>
          </p:cNvPr>
          <p:cNvSpPr>
            <a:spLocks noGrp="1"/>
          </p:cNvSpPr>
          <p:nvPr>
            <p:ph type="ftr" sz="quarter" idx="11"/>
          </p:nvPr>
        </p:nvSpPr>
        <p:spPr/>
        <p:txBody>
          <a:bodyPr/>
          <a:lstStyle/>
          <a:p>
            <a:fld id="{0DE6609D-FCC9-47B4-BA14-0E383965CA98}" type="slidenum">
              <a:rPr lang="fr-FR" smtClean="0"/>
              <a:t>146</a:t>
            </a:fld>
            <a:endParaRPr lang="fr-FR" dirty="0"/>
          </a:p>
        </p:txBody>
      </p:sp>
      <p:sp>
        <p:nvSpPr>
          <p:cNvPr id="4" name="Espace réservé du numéro de diapositive 3">
            <a:extLst>
              <a:ext uri="{FF2B5EF4-FFF2-40B4-BE49-F238E27FC236}">
                <a16:creationId xmlns:a16="http://schemas.microsoft.com/office/drawing/2014/main" id="{765FFB2A-28AE-6E7A-C6B5-E2C98C1FAEC3}"/>
              </a:ext>
            </a:extLst>
          </p:cNvPr>
          <p:cNvSpPr>
            <a:spLocks noGrp="1"/>
          </p:cNvSpPr>
          <p:nvPr>
            <p:ph type="sldNum" sz="quarter" idx="12"/>
          </p:nvPr>
        </p:nvSpPr>
        <p:spPr/>
        <p:txBody>
          <a:bodyPr/>
          <a:lstStyle/>
          <a:p>
            <a:fld id="{F235458D-0C39-4FB1-9C4D-2BF0EF83C4C0}" type="slidenum">
              <a:rPr lang="fr-FR" smtClean="0"/>
              <a:t>146</a:t>
            </a:fld>
            <a:endParaRPr lang="fr-FR" dirty="0"/>
          </a:p>
        </p:txBody>
      </p:sp>
      <p:sp>
        <p:nvSpPr>
          <p:cNvPr id="10" name="ZoneTexte 9">
            <a:extLst>
              <a:ext uri="{FF2B5EF4-FFF2-40B4-BE49-F238E27FC236}">
                <a16:creationId xmlns:a16="http://schemas.microsoft.com/office/drawing/2014/main" id="{E758E627-5D23-D522-F24B-3F43778BEA5E}"/>
              </a:ext>
            </a:extLst>
          </p:cNvPr>
          <p:cNvSpPr txBox="1"/>
          <p:nvPr/>
        </p:nvSpPr>
        <p:spPr>
          <a:xfrm>
            <a:off x="469157" y="1113660"/>
            <a:ext cx="10838576" cy="830997"/>
          </a:xfrm>
          <a:prstGeom prst="rect">
            <a:avLst/>
          </a:prstGeom>
          <a:noFill/>
        </p:spPr>
        <p:txBody>
          <a:bodyPr wrap="square" rtlCol="0">
            <a:spAutoFit/>
          </a:bodyPr>
          <a:lstStyle/>
          <a:p>
            <a:pPr marL="342900" indent="-342900" algn="just">
              <a:buFontTx/>
              <a:buChar char="-"/>
            </a:pPr>
            <a:r>
              <a:rPr lang="fr-FR" sz="2400" b="1" dirty="0"/>
              <a:t>Il est donc proposé de modifier la durée d’amortissement des MIDIBUS dont le renouvellement est prévu au contrat de DSP pour la passer de 6 à 8 ans.</a:t>
            </a:r>
          </a:p>
        </p:txBody>
      </p:sp>
    </p:spTree>
    <p:extLst>
      <p:ext uri="{BB962C8B-B14F-4D97-AF65-F5344CB8AC3E}">
        <p14:creationId xmlns:p14="http://schemas.microsoft.com/office/powerpoint/2010/main" val="38310719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896D1-3FA9-4C11-DECE-B4655227A473}"/>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11EC0F0F-3FB8-314E-5227-18533A9ADD81}"/>
              </a:ext>
            </a:extLst>
          </p:cNvPr>
          <p:cNvPicPr>
            <a:picLocks noChangeAspect="1"/>
          </p:cNvPicPr>
          <p:nvPr/>
        </p:nvPicPr>
        <p:blipFill rotWithShape="1">
          <a:blip r:embed="rId3"/>
          <a:srcRect l="1462" t="1706" r="1594" b="1706"/>
          <a:stretch/>
        </p:blipFill>
        <p:spPr>
          <a:xfrm>
            <a:off x="-181484" y="-116972"/>
            <a:ext cx="12192000" cy="6858000"/>
          </a:xfrm>
          <a:prstGeom prst="rect">
            <a:avLst/>
          </a:prstGeom>
        </p:spPr>
      </p:pic>
      <p:sp>
        <p:nvSpPr>
          <p:cNvPr id="18" name="ZoneTexte 17">
            <a:extLst>
              <a:ext uri="{FF2B5EF4-FFF2-40B4-BE49-F238E27FC236}">
                <a16:creationId xmlns:a16="http://schemas.microsoft.com/office/drawing/2014/main" id="{50DED707-DD57-2F5E-AB76-41108E41672F}"/>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7AF31263-5230-829F-D39E-AF08961D7E62}"/>
              </a:ext>
            </a:extLst>
          </p:cNvPr>
          <p:cNvSpPr txBox="1"/>
          <p:nvPr/>
        </p:nvSpPr>
        <p:spPr>
          <a:xfrm>
            <a:off x="3816991" y="4019910"/>
            <a:ext cx="8193853" cy="584775"/>
          </a:xfrm>
          <a:prstGeom prst="rect">
            <a:avLst/>
          </a:prstGeom>
          <a:solidFill>
            <a:schemeClr val="bg1"/>
          </a:solidFill>
        </p:spPr>
        <p:txBody>
          <a:bodyPr wrap="square" rtlCol="0">
            <a:spAutoFit/>
          </a:bodyPr>
          <a:lstStyle/>
          <a:p>
            <a:r>
              <a:rPr lang="fr-FR" sz="3200" b="1" dirty="0">
                <a:latin typeface="Segoe UI" panose="020B0502040204020203" pitchFamily="34" charset="0"/>
                <a:cs typeface="Segoe UI" panose="020B0502040204020203" pitchFamily="34" charset="0"/>
              </a:rPr>
              <a:t>Taux de fiscalité 2025</a:t>
            </a:r>
          </a:p>
        </p:txBody>
      </p:sp>
      <p:pic>
        <p:nvPicPr>
          <p:cNvPr id="20" name="Image 19">
            <a:extLst>
              <a:ext uri="{FF2B5EF4-FFF2-40B4-BE49-F238E27FC236}">
                <a16:creationId xmlns:a16="http://schemas.microsoft.com/office/drawing/2014/main" id="{E3453498-B2CE-004F-2FD2-574AF3DE38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84400C9E-BF17-68C5-DA0B-6FEA51F57C44}"/>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F4A83E21-8DFD-8F7B-2D93-B10219A1B679}"/>
              </a:ext>
            </a:extLst>
          </p:cNvPr>
          <p:cNvSpPr>
            <a:spLocks noGrp="1"/>
          </p:cNvSpPr>
          <p:nvPr>
            <p:ph type="ftr" sz="quarter" idx="11"/>
          </p:nvPr>
        </p:nvSpPr>
        <p:spPr/>
        <p:txBody>
          <a:bodyPr/>
          <a:lstStyle/>
          <a:p>
            <a:fld id="{1B6B7B82-81F4-4BD8-910C-DFBCB86BDA54}" type="slidenum">
              <a:rPr lang="fr-FR" smtClean="0"/>
              <a:t>147</a:t>
            </a:fld>
            <a:endParaRPr lang="fr-FR" dirty="0"/>
          </a:p>
        </p:txBody>
      </p:sp>
    </p:spTree>
    <p:extLst>
      <p:ext uri="{BB962C8B-B14F-4D97-AF65-F5344CB8AC3E}">
        <p14:creationId xmlns:p14="http://schemas.microsoft.com/office/powerpoint/2010/main" val="25053449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C1A2E-020F-6F73-D1C3-2F235E5E6402}"/>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40779236-0CD6-F696-68D9-C5F0D9FB9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C4747115-6782-972B-9198-C89087ECD25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DE432F1C-B2AC-BBDC-AC7C-A3CCA39D82DB}"/>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AF96FF4-FB96-FED7-A6EE-D86E5F99ACEC}"/>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79A601FD-5043-3CC3-D8F2-7C0050EE0738}"/>
              </a:ext>
            </a:extLst>
          </p:cNvPr>
          <p:cNvSpPr txBox="1"/>
          <p:nvPr/>
        </p:nvSpPr>
        <p:spPr>
          <a:xfrm>
            <a:off x="375467" y="1020856"/>
            <a:ext cx="10838576" cy="1815882"/>
          </a:xfrm>
          <a:prstGeom prst="rect">
            <a:avLst/>
          </a:prstGeom>
          <a:noFill/>
        </p:spPr>
        <p:txBody>
          <a:bodyPr wrap="square" rtlCol="0">
            <a:spAutoFit/>
          </a:bodyPr>
          <a:lstStyle/>
          <a:p>
            <a:pPr marL="342900" indent="-342900" algn="just">
              <a:buFontTx/>
              <a:buChar char="-"/>
            </a:pPr>
            <a:r>
              <a:rPr lang="fr-FR" sz="2400" dirty="0"/>
              <a:t>Fiscalité « ménages » stable depuis 2006.</a:t>
            </a:r>
          </a:p>
          <a:p>
            <a:pPr marL="342900" indent="-342900" algn="just">
              <a:buFontTx/>
              <a:buChar char="-"/>
            </a:pPr>
            <a:endParaRPr lang="fr-FR" sz="2000" dirty="0"/>
          </a:p>
          <a:p>
            <a:pPr marL="342900" indent="-342900" algn="just">
              <a:buFontTx/>
              <a:buChar char="-"/>
            </a:pPr>
            <a:r>
              <a:rPr lang="fr-FR" sz="2400" dirty="0"/>
              <a:t>Fiscalité Professionnelle Unique (FPU) instituée au 1</a:t>
            </a:r>
            <a:r>
              <a:rPr lang="fr-FR" sz="2400" baseline="30000" dirty="0"/>
              <a:t>er</a:t>
            </a:r>
            <a:r>
              <a:rPr lang="fr-FR" sz="2400" dirty="0"/>
              <a:t> janvier 2015.</a:t>
            </a:r>
          </a:p>
          <a:p>
            <a:pPr marL="342900" indent="-342900" algn="just">
              <a:buFontTx/>
              <a:buChar char="-"/>
            </a:pPr>
            <a:endParaRPr lang="fr-FR" sz="2000" dirty="0"/>
          </a:p>
          <a:p>
            <a:pPr marL="342900" indent="-342900" algn="just">
              <a:buFontTx/>
              <a:buChar char="-"/>
            </a:pPr>
            <a:r>
              <a:rPr lang="fr-FR" sz="2400" b="1" dirty="0"/>
              <a:t>Il est proposé  de maintenir les taux appliqués en 2024, soit :</a:t>
            </a:r>
          </a:p>
        </p:txBody>
      </p:sp>
      <p:sp>
        <p:nvSpPr>
          <p:cNvPr id="8" name="ZoneTexte 7">
            <a:extLst>
              <a:ext uri="{FF2B5EF4-FFF2-40B4-BE49-F238E27FC236}">
                <a16:creationId xmlns:a16="http://schemas.microsoft.com/office/drawing/2014/main" id="{7901427B-6D3C-EAFB-1CFD-E52FB84946DA}"/>
              </a:ext>
            </a:extLst>
          </p:cNvPr>
          <p:cNvSpPr txBox="1"/>
          <p:nvPr/>
        </p:nvSpPr>
        <p:spPr>
          <a:xfrm>
            <a:off x="802258" y="322649"/>
            <a:ext cx="11208585" cy="369332"/>
          </a:xfrm>
          <a:prstGeom prst="rect">
            <a:avLst/>
          </a:prstGeom>
          <a:noFill/>
        </p:spPr>
        <p:txBody>
          <a:bodyPr wrap="square" rtlCol="0">
            <a:spAutoFit/>
          </a:bodyPr>
          <a:lstStyle/>
          <a:p>
            <a:pPr algn="just"/>
            <a:r>
              <a:rPr lang="fr-FR" b="1" dirty="0">
                <a:latin typeface="Segoe UI" panose="020B0502040204020203" pitchFamily="34" charset="0"/>
                <a:ea typeface="Segoe UI Black" panose="020B0A02040204020203" pitchFamily="34" charset="0"/>
                <a:cs typeface="Segoe UI" panose="020B0502040204020203" pitchFamily="34" charset="0"/>
              </a:rPr>
              <a:t>Taux de fiscalité 2025</a:t>
            </a:r>
          </a:p>
        </p:txBody>
      </p:sp>
      <p:sp>
        <p:nvSpPr>
          <p:cNvPr id="3" name="Espace réservé du pied de page 2">
            <a:extLst>
              <a:ext uri="{FF2B5EF4-FFF2-40B4-BE49-F238E27FC236}">
                <a16:creationId xmlns:a16="http://schemas.microsoft.com/office/drawing/2014/main" id="{8826E439-453A-E8E4-02BD-DD7FE9EFEA40}"/>
              </a:ext>
            </a:extLst>
          </p:cNvPr>
          <p:cNvSpPr>
            <a:spLocks noGrp="1"/>
          </p:cNvSpPr>
          <p:nvPr>
            <p:ph type="ftr" sz="quarter" idx="11"/>
          </p:nvPr>
        </p:nvSpPr>
        <p:spPr/>
        <p:txBody>
          <a:bodyPr/>
          <a:lstStyle/>
          <a:p>
            <a:fld id="{0DE6609D-FCC9-47B4-BA14-0E383965CA98}" type="slidenum">
              <a:rPr lang="fr-FR" smtClean="0"/>
              <a:t>148</a:t>
            </a:fld>
            <a:endParaRPr lang="fr-FR" dirty="0"/>
          </a:p>
        </p:txBody>
      </p:sp>
      <p:sp>
        <p:nvSpPr>
          <p:cNvPr id="4" name="Espace réservé du numéro de diapositive 3">
            <a:extLst>
              <a:ext uri="{FF2B5EF4-FFF2-40B4-BE49-F238E27FC236}">
                <a16:creationId xmlns:a16="http://schemas.microsoft.com/office/drawing/2014/main" id="{F0B6B5DC-DD09-5CBB-106A-4609D4AE611B}"/>
              </a:ext>
            </a:extLst>
          </p:cNvPr>
          <p:cNvSpPr>
            <a:spLocks noGrp="1"/>
          </p:cNvSpPr>
          <p:nvPr>
            <p:ph type="sldNum" sz="quarter" idx="12"/>
          </p:nvPr>
        </p:nvSpPr>
        <p:spPr/>
        <p:txBody>
          <a:bodyPr/>
          <a:lstStyle/>
          <a:p>
            <a:fld id="{F235458D-0C39-4FB1-9C4D-2BF0EF83C4C0}" type="slidenum">
              <a:rPr lang="fr-FR" smtClean="0"/>
              <a:t>148</a:t>
            </a:fld>
            <a:endParaRPr lang="fr-FR" dirty="0"/>
          </a:p>
        </p:txBody>
      </p:sp>
      <p:graphicFrame>
        <p:nvGraphicFramePr>
          <p:cNvPr id="7" name="Tableau 6">
            <a:extLst>
              <a:ext uri="{FF2B5EF4-FFF2-40B4-BE49-F238E27FC236}">
                <a16:creationId xmlns:a16="http://schemas.microsoft.com/office/drawing/2014/main" id="{40B7457D-5B11-CE9F-C1AD-10807C68BFD1}"/>
              </a:ext>
            </a:extLst>
          </p:cNvPr>
          <p:cNvGraphicFramePr>
            <a:graphicFrameLocks noGrp="1"/>
          </p:cNvGraphicFramePr>
          <p:nvPr/>
        </p:nvGraphicFramePr>
        <p:xfrm>
          <a:off x="1288828" y="3005290"/>
          <a:ext cx="8949164" cy="2639085"/>
        </p:xfrm>
        <a:graphic>
          <a:graphicData uri="http://schemas.openxmlformats.org/drawingml/2006/table">
            <a:tbl>
              <a:tblPr firstRow="1" bandRow="1">
                <a:tableStyleId>{5C22544A-7EE6-4342-B048-85BDC9FD1C3A}</a:tableStyleId>
              </a:tblPr>
              <a:tblGrid>
                <a:gridCol w="5977872">
                  <a:extLst>
                    <a:ext uri="{9D8B030D-6E8A-4147-A177-3AD203B41FA5}">
                      <a16:colId xmlns:a16="http://schemas.microsoft.com/office/drawing/2014/main" val="1210510893"/>
                    </a:ext>
                  </a:extLst>
                </a:gridCol>
                <a:gridCol w="2971292">
                  <a:extLst>
                    <a:ext uri="{9D8B030D-6E8A-4147-A177-3AD203B41FA5}">
                      <a16:colId xmlns:a16="http://schemas.microsoft.com/office/drawing/2014/main" val="4154463257"/>
                    </a:ext>
                  </a:extLst>
                </a:gridCol>
              </a:tblGrid>
              <a:tr h="505821">
                <a:tc>
                  <a:txBody>
                    <a:bodyPr/>
                    <a:lstStyle/>
                    <a:p>
                      <a:pPr algn="ctr"/>
                      <a:r>
                        <a:rPr lang="fr-FR" dirty="0"/>
                        <a:t>TAXES</a:t>
                      </a:r>
                    </a:p>
                  </a:txBody>
                  <a:tcPr anchor="ctr"/>
                </a:tc>
                <a:tc>
                  <a:txBody>
                    <a:bodyPr/>
                    <a:lstStyle/>
                    <a:p>
                      <a:pPr algn="ctr"/>
                      <a:r>
                        <a:rPr lang="fr-FR" dirty="0"/>
                        <a:t>TAUX 2025</a:t>
                      </a:r>
                    </a:p>
                  </a:txBody>
                  <a:tcPr anchor="ctr"/>
                </a:tc>
                <a:extLst>
                  <a:ext uri="{0D108BD9-81ED-4DB2-BD59-A6C34878D82A}">
                    <a16:rowId xmlns:a16="http://schemas.microsoft.com/office/drawing/2014/main" val="1282874302"/>
                  </a:ext>
                </a:extLst>
              </a:tr>
              <a:tr h="533316">
                <a:tc>
                  <a:txBody>
                    <a:bodyPr/>
                    <a:lstStyle/>
                    <a:p>
                      <a:r>
                        <a:rPr lang="fr-FR" dirty="0">
                          <a:latin typeface="Segoe UI" panose="020B0502040204020203" pitchFamily="34" charset="0"/>
                          <a:cs typeface="Segoe UI" panose="020B0502040204020203" pitchFamily="34" charset="0"/>
                        </a:rPr>
                        <a:t>Taxe Habitation (TH) </a:t>
                      </a:r>
                      <a:endParaRPr lang="fr-FR" dirty="0"/>
                    </a:p>
                  </a:txBody>
                  <a:tcPr anchor="ctr"/>
                </a:tc>
                <a:tc>
                  <a:txBody>
                    <a:bodyPr/>
                    <a:lstStyle/>
                    <a:p>
                      <a:pPr algn="ctr"/>
                      <a:r>
                        <a:rPr lang="fr-FR" dirty="0"/>
                        <a:t>7,02 %</a:t>
                      </a:r>
                    </a:p>
                  </a:txBody>
                  <a:tcPr anchor="ctr"/>
                </a:tc>
                <a:extLst>
                  <a:ext uri="{0D108BD9-81ED-4DB2-BD59-A6C34878D82A}">
                    <a16:rowId xmlns:a16="http://schemas.microsoft.com/office/drawing/2014/main" val="1178624041"/>
                  </a:ext>
                </a:extLst>
              </a:tr>
              <a:tr h="533316">
                <a:tc>
                  <a:txBody>
                    <a:bodyPr/>
                    <a:lstStyle/>
                    <a:p>
                      <a:r>
                        <a:rPr lang="fr-FR" dirty="0">
                          <a:latin typeface="Segoe UI" panose="020B0502040204020203" pitchFamily="34" charset="0"/>
                          <a:cs typeface="Segoe UI" panose="020B0502040204020203" pitchFamily="34" charset="0"/>
                        </a:rPr>
                        <a:t>Taxe Foncière sur les Propriétés Bâties (TFPB) </a:t>
                      </a:r>
                      <a:endParaRPr lang="fr-FR" dirty="0"/>
                    </a:p>
                  </a:txBody>
                  <a:tcPr anchor="ctr"/>
                </a:tc>
                <a:tc>
                  <a:txBody>
                    <a:bodyPr/>
                    <a:lstStyle/>
                    <a:p>
                      <a:pPr algn="ctr"/>
                      <a:r>
                        <a:rPr lang="fr-FR" dirty="0"/>
                        <a:t>6,22 %</a:t>
                      </a:r>
                    </a:p>
                  </a:txBody>
                  <a:tcPr anchor="ctr"/>
                </a:tc>
                <a:extLst>
                  <a:ext uri="{0D108BD9-81ED-4DB2-BD59-A6C34878D82A}">
                    <a16:rowId xmlns:a16="http://schemas.microsoft.com/office/drawing/2014/main" val="3723250873"/>
                  </a:ext>
                </a:extLst>
              </a:tr>
              <a:tr h="533316">
                <a:tc>
                  <a:txBody>
                    <a:bodyPr/>
                    <a:lstStyle/>
                    <a:p>
                      <a:r>
                        <a:rPr lang="fr-FR" dirty="0">
                          <a:latin typeface="Segoe UI" panose="020B0502040204020203" pitchFamily="34" charset="0"/>
                          <a:cs typeface="Segoe UI" panose="020B0502040204020203" pitchFamily="34" charset="0"/>
                        </a:rPr>
                        <a:t>Taxe Foncière sur les Propriétés Non Bâties (TFPNB) </a:t>
                      </a:r>
                      <a:endParaRPr lang="fr-FR" dirty="0"/>
                    </a:p>
                  </a:txBody>
                  <a:tcPr anchor="ctr"/>
                </a:tc>
                <a:tc>
                  <a:txBody>
                    <a:bodyPr/>
                    <a:lstStyle/>
                    <a:p>
                      <a:pPr algn="ctr"/>
                      <a:r>
                        <a:rPr lang="fr-FR" dirty="0"/>
                        <a:t>9,72 %</a:t>
                      </a:r>
                    </a:p>
                  </a:txBody>
                  <a:tcPr anchor="ctr"/>
                </a:tc>
                <a:extLst>
                  <a:ext uri="{0D108BD9-81ED-4DB2-BD59-A6C34878D82A}">
                    <a16:rowId xmlns:a16="http://schemas.microsoft.com/office/drawing/2014/main" val="3704537782"/>
                  </a:ext>
                </a:extLst>
              </a:tr>
              <a:tr h="533316">
                <a:tc>
                  <a:txBody>
                    <a:bodyPr/>
                    <a:lstStyle/>
                    <a:p>
                      <a:r>
                        <a:rPr lang="fr-FR" dirty="0">
                          <a:latin typeface="Segoe UI" panose="020B0502040204020203" pitchFamily="34" charset="0"/>
                          <a:cs typeface="Segoe UI" panose="020B0502040204020203" pitchFamily="34" charset="0"/>
                        </a:rPr>
                        <a:t>Cotisation Foncière des Entreprises (CFE) </a:t>
                      </a:r>
                      <a:endParaRPr lang="fr-FR" dirty="0"/>
                    </a:p>
                  </a:txBody>
                  <a:tcPr anchor="ctr"/>
                </a:tc>
                <a:tc>
                  <a:txBody>
                    <a:bodyPr/>
                    <a:lstStyle/>
                    <a:p>
                      <a:pPr algn="ctr"/>
                      <a:r>
                        <a:rPr lang="fr-FR" dirty="0"/>
                        <a:t>23,76 %</a:t>
                      </a:r>
                    </a:p>
                  </a:txBody>
                  <a:tcPr anchor="ctr"/>
                </a:tc>
                <a:extLst>
                  <a:ext uri="{0D108BD9-81ED-4DB2-BD59-A6C34878D82A}">
                    <a16:rowId xmlns:a16="http://schemas.microsoft.com/office/drawing/2014/main" val="3191220180"/>
                  </a:ext>
                </a:extLst>
              </a:tr>
            </a:tbl>
          </a:graphicData>
        </a:graphic>
      </p:graphicFrame>
    </p:spTree>
    <p:extLst>
      <p:ext uri="{BB962C8B-B14F-4D97-AF65-F5344CB8AC3E}">
        <p14:creationId xmlns:p14="http://schemas.microsoft.com/office/powerpoint/2010/main" val="2372722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C5203-5F5B-3A26-E1EB-8644109E91AA}"/>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6E27F6F2-543A-9C50-2383-B9ED96F1559D}"/>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7EE9A8A7-E161-DDE0-21DF-390A9E250CB3}"/>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E0C65E60-D65B-7324-84C3-AC37A651CF3F}"/>
              </a:ext>
            </a:extLst>
          </p:cNvPr>
          <p:cNvSpPr txBox="1"/>
          <p:nvPr/>
        </p:nvSpPr>
        <p:spPr>
          <a:xfrm>
            <a:off x="3816991" y="4019910"/>
            <a:ext cx="8193853" cy="584775"/>
          </a:xfrm>
          <a:prstGeom prst="rect">
            <a:avLst/>
          </a:prstGeom>
          <a:solidFill>
            <a:schemeClr val="bg1"/>
          </a:solidFill>
        </p:spPr>
        <p:txBody>
          <a:bodyPr wrap="square" rtlCol="0">
            <a:spAutoFit/>
          </a:bodyPr>
          <a:lstStyle/>
          <a:p>
            <a:r>
              <a:rPr lang="fr-FR" sz="3200" b="1" dirty="0">
                <a:latin typeface="Segoe UI" panose="020B0502040204020203" pitchFamily="34" charset="0"/>
                <a:cs typeface="Segoe UI" panose="020B0502040204020203" pitchFamily="34" charset="0"/>
              </a:rPr>
              <a:t>Budget primitif 2025</a:t>
            </a:r>
          </a:p>
        </p:txBody>
      </p:sp>
      <p:pic>
        <p:nvPicPr>
          <p:cNvPr id="20" name="Image 19">
            <a:extLst>
              <a:ext uri="{FF2B5EF4-FFF2-40B4-BE49-F238E27FC236}">
                <a16:creationId xmlns:a16="http://schemas.microsoft.com/office/drawing/2014/main" id="{E53F3554-2383-6C75-2E74-D108E1CDEF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7DBF4E43-9B43-F132-3AAD-B4313CEB2354}"/>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4B6F1EEC-74D5-F92D-3D2A-C266A11B2210}"/>
              </a:ext>
            </a:extLst>
          </p:cNvPr>
          <p:cNvSpPr>
            <a:spLocks noGrp="1"/>
          </p:cNvSpPr>
          <p:nvPr>
            <p:ph type="ftr" sz="quarter" idx="11"/>
          </p:nvPr>
        </p:nvSpPr>
        <p:spPr/>
        <p:txBody>
          <a:bodyPr/>
          <a:lstStyle/>
          <a:p>
            <a:fld id="{1B6B7B82-81F4-4BD8-910C-DFBCB86BDA54}" type="slidenum">
              <a:rPr lang="fr-FR" smtClean="0"/>
              <a:t>149</a:t>
            </a:fld>
            <a:endParaRPr lang="fr-FR" dirty="0"/>
          </a:p>
        </p:txBody>
      </p:sp>
    </p:spTree>
    <p:extLst>
      <p:ext uri="{BB962C8B-B14F-4D97-AF65-F5344CB8AC3E}">
        <p14:creationId xmlns:p14="http://schemas.microsoft.com/office/powerpoint/2010/main" val="159340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2CBB2-AF79-61A9-B970-0C64FC29F755}"/>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E81A95C9-C998-388A-5A7D-DB3B2B1BE99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35DAB4FC-6812-33BC-6D54-235334BC489C}"/>
              </a:ext>
            </a:extLst>
          </p:cNvPr>
          <p:cNvSpPr txBox="1">
            <a:spLocks noGrp="1" noRot="1" noMove="1" noResize="1" noEditPoints="1" noAdjustHandles="1" noChangeArrowheads="1" noChangeShapeType="1"/>
          </p:cNvSpPr>
          <p:nvPr/>
        </p:nvSpPr>
        <p:spPr>
          <a:xfrm>
            <a:off x="843396" y="1589809"/>
            <a:ext cx="10505209" cy="3970318"/>
          </a:xfrm>
          <a:prstGeom prst="rect">
            <a:avLst/>
          </a:prstGeom>
          <a:noFill/>
        </p:spPr>
        <p:txBody>
          <a:bodyPr wrap="square" rtlCol="0">
            <a:spAutoFit/>
          </a:bodyPr>
          <a:lstStyle/>
          <a:p>
            <a:pPr marL="285750" indent="-285750">
              <a:buFont typeface="Arial" panose="020B0604020202020204" pitchFamily="34" charset="0"/>
              <a:buChar char="•"/>
            </a:pPr>
            <a:r>
              <a:rPr lang="fr-FR" dirty="0"/>
              <a:t>Le calendrier prévisionnel de l’opération est le suivant : </a:t>
            </a:r>
          </a:p>
          <a:p>
            <a:pPr marL="742950" lvl="1" indent="-285750">
              <a:buFont typeface="Arial" panose="020B0604020202020204" pitchFamily="34" charset="0"/>
              <a:buChar char="•"/>
            </a:pPr>
            <a:r>
              <a:rPr lang="fr-FR" dirty="0"/>
              <a:t>Délibération d’approbation de l’APD : 10 avril 2025</a:t>
            </a:r>
          </a:p>
          <a:p>
            <a:pPr marL="742950" lvl="1" indent="-285750">
              <a:buFont typeface="Arial" panose="020B0604020202020204" pitchFamily="34" charset="0"/>
              <a:buChar char="•"/>
            </a:pPr>
            <a:r>
              <a:rPr lang="fr-FR" dirty="0"/>
              <a:t>Lancement de la consultation pour les marchés de travaux : septembre 2025</a:t>
            </a:r>
          </a:p>
          <a:p>
            <a:pPr marL="742950" lvl="1" indent="-285750">
              <a:buFont typeface="Arial" panose="020B0604020202020204" pitchFamily="34" charset="0"/>
              <a:buChar char="•"/>
            </a:pPr>
            <a:r>
              <a:rPr lang="fr-FR" dirty="0"/>
              <a:t>Notification des marchés de travaux : décembre 2025</a:t>
            </a:r>
          </a:p>
          <a:p>
            <a:pPr marL="742950" lvl="1" indent="-285750">
              <a:buFont typeface="Arial" panose="020B0604020202020204" pitchFamily="34" charset="0"/>
              <a:buChar char="•"/>
            </a:pPr>
            <a:r>
              <a:rPr lang="fr-FR" dirty="0"/>
              <a:t>Début des travaux : février 2026</a:t>
            </a:r>
          </a:p>
          <a:p>
            <a:pPr marL="742950" lvl="1" indent="-285750">
              <a:buFont typeface="Arial" panose="020B0604020202020204" pitchFamily="34" charset="0"/>
              <a:buChar char="•"/>
            </a:pPr>
            <a:r>
              <a:rPr lang="fr-FR" dirty="0"/>
              <a:t>Réception des travaux : juin 2027</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t>
            </a:r>
            <a:r>
              <a:rPr lang="fr-FR" b="1" dirty="0"/>
              <a:t>enveloppe financière affectée aux travaux</a:t>
            </a:r>
            <a:r>
              <a:rPr lang="fr-FR" dirty="0"/>
              <a:t>, en valeur </a:t>
            </a:r>
            <a:r>
              <a:rPr lang="fr-FR" b="1" dirty="0"/>
              <a:t>décembre 2022</a:t>
            </a:r>
            <a:r>
              <a:rPr lang="fr-FR" dirty="0"/>
              <a:t>, est estimée à </a:t>
            </a:r>
            <a:r>
              <a:rPr lang="fr-FR" b="1" dirty="0"/>
              <a:t>5 851 500 €</a:t>
            </a:r>
            <a:r>
              <a:rPr lang="fr-FR" dirty="0"/>
              <a:t>. Le programme initial estimait les travaux à </a:t>
            </a:r>
            <a:r>
              <a:rPr lang="fr-FR" b="1" dirty="0"/>
              <a:t>5 274 000 €</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L’écart, de </a:t>
            </a:r>
            <a:r>
              <a:rPr lang="fr-FR" b="1" dirty="0"/>
              <a:t>577 500 €</a:t>
            </a:r>
            <a:r>
              <a:rPr lang="fr-FR" dirty="0"/>
              <a:t>, entre l’estimation initiale et l’estimation en phase APD s’explique par une évolution du programme et l’ajout de prestations complémentaires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12718F5A-0457-FF12-1A32-82E0308429DC}"/>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18069807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47A08-4A56-C390-02BD-CA45BA32FDA2}"/>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C749C1BD-6150-4E36-7A27-541D97DE3154}"/>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72F8DD75-654C-7E4D-FB9B-0ACB80689D81}"/>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33C99FB8-8FF2-8C5B-73FB-E87F9A4A8EB5}"/>
              </a:ext>
            </a:extLst>
          </p:cNvPr>
          <p:cNvSpPr txBox="1"/>
          <p:nvPr/>
        </p:nvSpPr>
        <p:spPr>
          <a:xfrm>
            <a:off x="3816991" y="4019910"/>
            <a:ext cx="8193853" cy="584775"/>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Budget primitif 2025 du budget principal</a:t>
            </a:r>
          </a:p>
        </p:txBody>
      </p:sp>
      <p:pic>
        <p:nvPicPr>
          <p:cNvPr id="20" name="Image 19">
            <a:extLst>
              <a:ext uri="{FF2B5EF4-FFF2-40B4-BE49-F238E27FC236}">
                <a16:creationId xmlns:a16="http://schemas.microsoft.com/office/drawing/2014/main" id="{F9672B07-E535-F549-7981-38B90D4FE0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93059F36-F195-411F-72DA-4A63651120E0}"/>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045822E5-5282-62D4-558D-33F3AF060009}"/>
              </a:ext>
            </a:extLst>
          </p:cNvPr>
          <p:cNvSpPr>
            <a:spLocks noGrp="1"/>
          </p:cNvSpPr>
          <p:nvPr>
            <p:ph type="ftr" sz="quarter" idx="11"/>
          </p:nvPr>
        </p:nvSpPr>
        <p:spPr/>
        <p:txBody>
          <a:bodyPr/>
          <a:lstStyle/>
          <a:p>
            <a:fld id="{1B6B7B82-81F4-4BD8-910C-DFBCB86BDA54}" type="slidenum">
              <a:rPr lang="fr-FR" smtClean="0"/>
              <a:t>150</a:t>
            </a:fld>
            <a:endParaRPr lang="fr-FR" dirty="0"/>
          </a:p>
        </p:txBody>
      </p:sp>
    </p:spTree>
    <p:extLst>
      <p:ext uri="{BB962C8B-B14F-4D97-AF65-F5344CB8AC3E}">
        <p14:creationId xmlns:p14="http://schemas.microsoft.com/office/powerpoint/2010/main" val="752113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09012-E123-161D-15C5-C7F44877BCE5}"/>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2C1AAE4-7C43-A69A-3143-A72A50E5C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7C2B3335-06BF-0675-066D-0C84E93C27C3}"/>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AEE9F8CA-0E52-2170-558F-6BFBBA10C668}"/>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1370C7B-EB6F-8F7E-DEFD-D1C71C02D55B}"/>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8F962B74-04B4-5863-E336-1CADB9BD741F}"/>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principal – Recettes de fonctionnement</a:t>
            </a:r>
          </a:p>
        </p:txBody>
      </p:sp>
      <p:sp>
        <p:nvSpPr>
          <p:cNvPr id="3" name="Espace réservé du pied de page 2">
            <a:extLst>
              <a:ext uri="{FF2B5EF4-FFF2-40B4-BE49-F238E27FC236}">
                <a16:creationId xmlns:a16="http://schemas.microsoft.com/office/drawing/2014/main" id="{6B00545D-2613-DB20-CCF4-BA6BE2F7E389}"/>
              </a:ext>
            </a:extLst>
          </p:cNvPr>
          <p:cNvSpPr>
            <a:spLocks noGrp="1"/>
          </p:cNvSpPr>
          <p:nvPr>
            <p:ph type="ftr" sz="quarter" idx="11"/>
          </p:nvPr>
        </p:nvSpPr>
        <p:spPr/>
        <p:txBody>
          <a:bodyPr/>
          <a:lstStyle/>
          <a:p>
            <a:fld id="{0DE6609D-FCC9-47B4-BA14-0E383965CA98}" type="slidenum">
              <a:rPr lang="fr-FR" smtClean="0"/>
              <a:t>151</a:t>
            </a:fld>
            <a:endParaRPr lang="fr-FR" dirty="0"/>
          </a:p>
        </p:txBody>
      </p:sp>
      <p:sp>
        <p:nvSpPr>
          <p:cNvPr id="4" name="Espace réservé du numéro de diapositive 3">
            <a:extLst>
              <a:ext uri="{FF2B5EF4-FFF2-40B4-BE49-F238E27FC236}">
                <a16:creationId xmlns:a16="http://schemas.microsoft.com/office/drawing/2014/main" id="{9C8C3CF6-95E4-EA76-6AAC-9EBA533BBA10}"/>
              </a:ext>
            </a:extLst>
          </p:cNvPr>
          <p:cNvSpPr>
            <a:spLocks noGrp="1"/>
          </p:cNvSpPr>
          <p:nvPr>
            <p:ph type="sldNum" sz="quarter" idx="12"/>
          </p:nvPr>
        </p:nvSpPr>
        <p:spPr/>
        <p:txBody>
          <a:bodyPr/>
          <a:lstStyle/>
          <a:p>
            <a:fld id="{F235458D-0C39-4FB1-9C4D-2BF0EF83C4C0}" type="slidenum">
              <a:rPr lang="fr-FR" smtClean="0"/>
              <a:t>151</a:t>
            </a:fld>
            <a:endParaRPr lang="fr-FR" dirty="0"/>
          </a:p>
        </p:txBody>
      </p:sp>
      <p:pic>
        <p:nvPicPr>
          <p:cNvPr id="12" name="Image 11">
            <a:extLst>
              <a:ext uri="{FF2B5EF4-FFF2-40B4-BE49-F238E27FC236}">
                <a16:creationId xmlns:a16="http://schemas.microsoft.com/office/drawing/2014/main" id="{4862D3E3-2D12-930A-D637-1D2147F844EA}"/>
              </a:ext>
            </a:extLst>
          </p:cNvPr>
          <p:cNvPicPr>
            <a:picLocks noChangeAspect="1"/>
          </p:cNvPicPr>
          <p:nvPr/>
        </p:nvPicPr>
        <p:blipFill>
          <a:blip r:embed="rId4"/>
          <a:stretch>
            <a:fillRect/>
          </a:stretch>
        </p:blipFill>
        <p:spPr>
          <a:xfrm>
            <a:off x="446245" y="860103"/>
            <a:ext cx="5553075" cy="2876550"/>
          </a:xfrm>
          <a:prstGeom prst="rect">
            <a:avLst/>
          </a:prstGeom>
        </p:spPr>
      </p:pic>
      <p:pic>
        <p:nvPicPr>
          <p:cNvPr id="14" name="Image 13">
            <a:extLst>
              <a:ext uri="{FF2B5EF4-FFF2-40B4-BE49-F238E27FC236}">
                <a16:creationId xmlns:a16="http://schemas.microsoft.com/office/drawing/2014/main" id="{FE76601F-F526-D540-38A2-9F36007AD859}"/>
              </a:ext>
            </a:extLst>
          </p:cNvPr>
          <p:cNvPicPr>
            <a:picLocks noChangeAspect="1"/>
          </p:cNvPicPr>
          <p:nvPr/>
        </p:nvPicPr>
        <p:blipFill>
          <a:blip r:embed="rId5"/>
          <a:stretch>
            <a:fillRect/>
          </a:stretch>
        </p:blipFill>
        <p:spPr>
          <a:xfrm>
            <a:off x="6192681" y="2694672"/>
            <a:ext cx="5818162" cy="3463007"/>
          </a:xfrm>
          <a:prstGeom prst="rect">
            <a:avLst/>
          </a:prstGeom>
        </p:spPr>
      </p:pic>
    </p:spTree>
    <p:extLst>
      <p:ext uri="{BB962C8B-B14F-4D97-AF65-F5344CB8AC3E}">
        <p14:creationId xmlns:p14="http://schemas.microsoft.com/office/powerpoint/2010/main" val="29971011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B179C-B8DE-D1B1-89F2-76C4725DE5AA}"/>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43CE0CF-56D1-5328-8D8B-5C4A66940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3E689409-6DC6-E9A3-50E8-C418DC938829}"/>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CBD0BD44-2412-4005-AF09-9625456DEFF8}"/>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F766DB0-4C4A-BF16-7CE4-EEC6301AC55B}"/>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DA225DAB-1F7D-594E-9939-389CC6B9FC30}"/>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principal – Dépenses de fonctionnement</a:t>
            </a:r>
          </a:p>
        </p:txBody>
      </p:sp>
      <p:sp>
        <p:nvSpPr>
          <p:cNvPr id="3" name="Espace réservé du pied de page 2">
            <a:extLst>
              <a:ext uri="{FF2B5EF4-FFF2-40B4-BE49-F238E27FC236}">
                <a16:creationId xmlns:a16="http://schemas.microsoft.com/office/drawing/2014/main" id="{A00500FC-81D7-DA96-96F0-3D5D9A884951}"/>
              </a:ext>
            </a:extLst>
          </p:cNvPr>
          <p:cNvSpPr>
            <a:spLocks noGrp="1"/>
          </p:cNvSpPr>
          <p:nvPr>
            <p:ph type="ftr" sz="quarter" idx="11"/>
          </p:nvPr>
        </p:nvSpPr>
        <p:spPr/>
        <p:txBody>
          <a:bodyPr/>
          <a:lstStyle/>
          <a:p>
            <a:fld id="{0DE6609D-FCC9-47B4-BA14-0E383965CA98}" type="slidenum">
              <a:rPr lang="fr-FR" smtClean="0"/>
              <a:t>152</a:t>
            </a:fld>
            <a:endParaRPr lang="fr-FR" dirty="0"/>
          </a:p>
        </p:txBody>
      </p:sp>
      <p:sp>
        <p:nvSpPr>
          <p:cNvPr id="4" name="Espace réservé du numéro de diapositive 3">
            <a:extLst>
              <a:ext uri="{FF2B5EF4-FFF2-40B4-BE49-F238E27FC236}">
                <a16:creationId xmlns:a16="http://schemas.microsoft.com/office/drawing/2014/main" id="{274BB9A6-EBF5-BD4E-80F2-E87AA5178EBD}"/>
              </a:ext>
            </a:extLst>
          </p:cNvPr>
          <p:cNvSpPr>
            <a:spLocks noGrp="1"/>
          </p:cNvSpPr>
          <p:nvPr>
            <p:ph type="sldNum" sz="quarter" idx="12"/>
          </p:nvPr>
        </p:nvSpPr>
        <p:spPr/>
        <p:txBody>
          <a:bodyPr/>
          <a:lstStyle/>
          <a:p>
            <a:fld id="{F235458D-0C39-4FB1-9C4D-2BF0EF83C4C0}" type="slidenum">
              <a:rPr lang="fr-FR" smtClean="0"/>
              <a:t>152</a:t>
            </a:fld>
            <a:endParaRPr lang="fr-FR" dirty="0"/>
          </a:p>
        </p:txBody>
      </p:sp>
      <p:pic>
        <p:nvPicPr>
          <p:cNvPr id="2" name="Image 1">
            <a:extLst>
              <a:ext uri="{FF2B5EF4-FFF2-40B4-BE49-F238E27FC236}">
                <a16:creationId xmlns:a16="http://schemas.microsoft.com/office/drawing/2014/main" id="{990E8246-2BBB-DAC3-0ECE-67E4C7B96727}"/>
              </a:ext>
            </a:extLst>
          </p:cNvPr>
          <p:cNvPicPr>
            <a:picLocks noChangeAspect="1"/>
          </p:cNvPicPr>
          <p:nvPr/>
        </p:nvPicPr>
        <p:blipFill>
          <a:blip r:embed="rId4"/>
          <a:stretch>
            <a:fillRect/>
          </a:stretch>
        </p:blipFill>
        <p:spPr>
          <a:xfrm>
            <a:off x="446244" y="839942"/>
            <a:ext cx="5553075" cy="2686050"/>
          </a:xfrm>
          <a:prstGeom prst="rect">
            <a:avLst/>
          </a:prstGeom>
        </p:spPr>
      </p:pic>
      <p:pic>
        <p:nvPicPr>
          <p:cNvPr id="7" name="Image 6">
            <a:extLst>
              <a:ext uri="{FF2B5EF4-FFF2-40B4-BE49-F238E27FC236}">
                <a16:creationId xmlns:a16="http://schemas.microsoft.com/office/drawing/2014/main" id="{CE50EE1B-1F0F-3C89-FFC6-7B74E1662103}"/>
              </a:ext>
            </a:extLst>
          </p:cNvPr>
          <p:cNvPicPr>
            <a:picLocks noChangeAspect="1"/>
          </p:cNvPicPr>
          <p:nvPr/>
        </p:nvPicPr>
        <p:blipFill>
          <a:blip r:embed="rId5"/>
          <a:stretch>
            <a:fillRect/>
          </a:stretch>
        </p:blipFill>
        <p:spPr>
          <a:xfrm>
            <a:off x="6192683" y="2672219"/>
            <a:ext cx="5818162" cy="3458402"/>
          </a:xfrm>
          <a:prstGeom prst="rect">
            <a:avLst/>
          </a:prstGeom>
        </p:spPr>
      </p:pic>
    </p:spTree>
    <p:extLst>
      <p:ext uri="{BB962C8B-B14F-4D97-AF65-F5344CB8AC3E}">
        <p14:creationId xmlns:p14="http://schemas.microsoft.com/office/powerpoint/2010/main" val="393153059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92570-6CC3-C86A-4EB6-E1E55CAB327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5FF174A6-86B8-15C7-126C-8FC9C4BA21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9F66F601-A42B-3017-1978-E43251946AF8}"/>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09481410-AB8E-499E-37BE-190AC3B9DC7A}"/>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45E70492-7E1F-157B-0887-4C8AFE2B66DA}"/>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2033F99F-4088-B71D-DEA4-F6A3ED6E9D0D}"/>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principal – Dépenses d’investissement</a:t>
            </a:r>
          </a:p>
        </p:txBody>
      </p:sp>
      <p:sp>
        <p:nvSpPr>
          <p:cNvPr id="3" name="Espace réservé du pied de page 2">
            <a:extLst>
              <a:ext uri="{FF2B5EF4-FFF2-40B4-BE49-F238E27FC236}">
                <a16:creationId xmlns:a16="http://schemas.microsoft.com/office/drawing/2014/main" id="{C930005F-A19A-1C14-40A0-C67F211E72DB}"/>
              </a:ext>
            </a:extLst>
          </p:cNvPr>
          <p:cNvSpPr>
            <a:spLocks noGrp="1"/>
          </p:cNvSpPr>
          <p:nvPr>
            <p:ph type="ftr" sz="quarter" idx="11"/>
          </p:nvPr>
        </p:nvSpPr>
        <p:spPr/>
        <p:txBody>
          <a:bodyPr/>
          <a:lstStyle/>
          <a:p>
            <a:fld id="{0DE6609D-FCC9-47B4-BA14-0E383965CA98}" type="slidenum">
              <a:rPr lang="fr-FR" smtClean="0"/>
              <a:t>153</a:t>
            </a:fld>
            <a:endParaRPr lang="fr-FR" dirty="0"/>
          </a:p>
        </p:txBody>
      </p:sp>
      <p:sp>
        <p:nvSpPr>
          <p:cNvPr id="4" name="Espace réservé du numéro de diapositive 3">
            <a:extLst>
              <a:ext uri="{FF2B5EF4-FFF2-40B4-BE49-F238E27FC236}">
                <a16:creationId xmlns:a16="http://schemas.microsoft.com/office/drawing/2014/main" id="{0439E0CD-5C5E-34A1-1671-78E3B90482E4}"/>
              </a:ext>
            </a:extLst>
          </p:cNvPr>
          <p:cNvSpPr>
            <a:spLocks noGrp="1"/>
          </p:cNvSpPr>
          <p:nvPr>
            <p:ph type="sldNum" sz="quarter" idx="12"/>
          </p:nvPr>
        </p:nvSpPr>
        <p:spPr/>
        <p:txBody>
          <a:bodyPr/>
          <a:lstStyle/>
          <a:p>
            <a:fld id="{F235458D-0C39-4FB1-9C4D-2BF0EF83C4C0}" type="slidenum">
              <a:rPr lang="fr-FR" smtClean="0"/>
              <a:t>153</a:t>
            </a:fld>
            <a:endParaRPr lang="fr-FR" dirty="0"/>
          </a:p>
        </p:txBody>
      </p:sp>
      <p:pic>
        <p:nvPicPr>
          <p:cNvPr id="2" name="Image 1">
            <a:extLst>
              <a:ext uri="{FF2B5EF4-FFF2-40B4-BE49-F238E27FC236}">
                <a16:creationId xmlns:a16="http://schemas.microsoft.com/office/drawing/2014/main" id="{D4D9B90F-4805-C0BA-FCB8-E09F7C948771}"/>
              </a:ext>
            </a:extLst>
          </p:cNvPr>
          <p:cNvPicPr>
            <a:picLocks noChangeAspect="1"/>
          </p:cNvPicPr>
          <p:nvPr/>
        </p:nvPicPr>
        <p:blipFill>
          <a:blip r:embed="rId4"/>
          <a:stretch>
            <a:fillRect/>
          </a:stretch>
        </p:blipFill>
        <p:spPr>
          <a:xfrm>
            <a:off x="450145" y="860103"/>
            <a:ext cx="5553075" cy="3067050"/>
          </a:xfrm>
          <a:prstGeom prst="rect">
            <a:avLst/>
          </a:prstGeom>
        </p:spPr>
      </p:pic>
      <p:pic>
        <p:nvPicPr>
          <p:cNvPr id="7" name="Image 6">
            <a:extLst>
              <a:ext uri="{FF2B5EF4-FFF2-40B4-BE49-F238E27FC236}">
                <a16:creationId xmlns:a16="http://schemas.microsoft.com/office/drawing/2014/main" id="{D746AEC6-5585-26E1-96B3-3F6BD5259B36}"/>
              </a:ext>
            </a:extLst>
          </p:cNvPr>
          <p:cNvPicPr>
            <a:picLocks noChangeAspect="1"/>
          </p:cNvPicPr>
          <p:nvPr/>
        </p:nvPicPr>
        <p:blipFill>
          <a:blip r:embed="rId5"/>
          <a:stretch>
            <a:fillRect/>
          </a:stretch>
        </p:blipFill>
        <p:spPr>
          <a:xfrm>
            <a:off x="6188782" y="2641345"/>
            <a:ext cx="5822062" cy="3452979"/>
          </a:xfrm>
          <a:prstGeom prst="rect">
            <a:avLst/>
          </a:prstGeom>
        </p:spPr>
      </p:pic>
    </p:spTree>
    <p:extLst>
      <p:ext uri="{BB962C8B-B14F-4D97-AF65-F5344CB8AC3E}">
        <p14:creationId xmlns:p14="http://schemas.microsoft.com/office/powerpoint/2010/main" val="221105158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2C882-2E8A-E509-E691-7118A6A5301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8BC332E8-8BFD-E03D-AE95-1C91B4610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B3C55ACF-203E-330D-8085-1E62E8870E39}"/>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FBDA903C-3BC9-BDAD-7EE7-6B0BD18694AA}"/>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43A9665F-3244-27EC-A766-BA64315A19F6}"/>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6126230D-DCDE-B02D-C969-DCBBEFDC9FD1}"/>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principal – Recettes d’investissement</a:t>
            </a:r>
          </a:p>
        </p:txBody>
      </p:sp>
      <p:sp>
        <p:nvSpPr>
          <p:cNvPr id="3" name="Espace réservé du pied de page 2">
            <a:extLst>
              <a:ext uri="{FF2B5EF4-FFF2-40B4-BE49-F238E27FC236}">
                <a16:creationId xmlns:a16="http://schemas.microsoft.com/office/drawing/2014/main" id="{79F3FF58-3E4C-6898-32E9-5A994995C6F5}"/>
              </a:ext>
            </a:extLst>
          </p:cNvPr>
          <p:cNvSpPr>
            <a:spLocks noGrp="1"/>
          </p:cNvSpPr>
          <p:nvPr>
            <p:ph type="ftr" sz="quarter" idx="11"/>
          </p:nvPr>
        </p:nvSpPr>
        <p:spPr/>
        <p:txBody>
          <a:bodyPr/>
          <a:lstStyle/>
          <a:p>
            <a:fld id="{0DE6609D-FCC9-47B4-BA14-0E383965CA98}" type="slidenum">
              <a:rPr lang="fr-FR" smtClean="0"/>
              <a:t>154</a:t>
            </a:fld>
            <a:endParaRPr lang="fr-FR" dirty="0"/>
          </a:p>
        </p:txBody>
      </p:sp>
      <p:sp>
        <p:nvSpPr>
          <p:cNvPr id="4" name="Espace réservé du numéro de diapositive 3">
            <a:extLst>
              <a:ext uri="{FF2B5EF4-FFF2-40B4-BE49-F238E27FC236}">
                <a16:creationId xmlns:a16="http://schemas.microsoft.com/office/drawing/2014/main" id="{4DDD2F0F-CDFF-2D08-78BA-DDCFB2D4E57D}"/>
              </a:ext>
            </a:extLst>
          </p:cNvPr>
          <p:cNvSpPr>
            <a:spLocks noGrp="1"/>
          </p:cNvSpPr>
          <p:nvPr>
            <p:ph type="sldNum" sz="quarter" idx="12"/>
          </p:nvPr>
        </p:nvSpPr>
        <p:spPr/>
        <p:txBody>
          <a:bodyPr/>
          <a:lstStyle/>
          <a:p>
            <a:fld id="{F235458D-0C39-4FB1-9C4D-2BF0EF83C4C0}" type="slidenum">
              <a:rPr lang="fr-FR" smtClean="0"/>
              <a:t>154</a:t>
            </a:fld>
            <a:endParaRPr lang="fr-FR" dirty="0"/>
          </a:p>
        </p:txBody>
      </p:sp>
      <p:pic>
        <p:nvPicPr>
          <p:cNvPr id="2" name="Image 1">
            <a:extLst>
              <a:ext uri="{FF2B5EF4-FFF2-40B4-BE49-F238E27FC236}">
                <a16:creationId xmlns:a16="http://schemas.microsoft.com/office/drawing/2014/main" id="{011FD578-441B-7C1B-F391-7BA6E335DE49}"/>
              </a:ext>
            </a:extLst>
          </p:cNvPr>
          <p:cNvPicPr>
            <a:picLocks noChangeAspect="1"/>
          </p:cNvPicPr>
          <p:nvPr/>
        </p:nvPicPr>
        <p:blipFill>
          <a:blip r:embed="rId4"/>
          <a:stretch>
            <a:fillRect/>
          </a:stretch>
        </p:blipFill>
        <p:spPr>
          <a:xfrm>
            <a:off x="446242" y="850899"/>
            <a:ext cx="5553075" cy="2686050"/>
          </a:xfrm>
          <a:prstGeom prst="rect">
            <a:avLst/>
          </a:prstGeom>
        </p:spPr>
      </p:pic>
      <p:pic>
        <p:nvPicPr>
          <p:cNvPr id="11" name="Image 10">
            <a:extLst>
              <a:ext uri="{FF2B5EF4-FFF2-40B4-BE49-F238E27FC236}">
                <a16:creationId xmlns:a16="http://schemas.microsoft.com/office/drawing/2014/main" id="{EF4BDC2C-6358-FEE7-F0F3-C09F3C1343B3}"/>
              </a:ext>
            </a:extLst>
          </p:cNvPr>
          <p:cNvPicPr>
            <a:picLocks noChangeAspect="1"/>
          </p:cNvPicPr>
          <p:nvPr/>
        </p:nvPicPr>
        <p:blipFill>
          <a:blip r:embed="rId5"/>
          <a:stretch>
            <a:fillRect/>
          </a:stretch>
        </p:blipFill>
        <p:spPr>
          <a:xfrm>
            <a:off x="6192685" y="2635922"/>
            <a:ext cx="5818162" cy="3458402"/>
          </a:xfrm>
          <a:prstGeom prst="rect">
            <a:avLst/>
          </a:prstGeom>
        </p:spPr>
      </p:pic>
    </p:spTree>
    <p:extLst>
      <p:ext uri="{BB962C8B-B14F-4D97-AF65-F5344CB8AC3E}">
        <p14:creationId xmlns:p14="http://schemas.microsoft.com/office/powerpoint/2010/main" val="148099641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6D547-FB03-CF3B-647B-261A0E277538}"/>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D3E32518-52D3-5246-1C02-0333F649F90D}"/>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2950242C-B293-C408-6BA1-120E92FE8EBF}"/>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49C8197C-AEDE-C4DE-B459-2553BB35C643}"/>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Budget primitif 2025 du budget annexe ordures ménagères</a:t>
            </a:r>
          </a:p>
        </p:txBody>
      </p:sp>
      <p:pic>
        <p:nvPicPr>
          <p:cNvPr id="20" name="Image 19">
            <a:extLst>
              <a:ext uri="{FF2B5EF4-FFF2-40B4-BE49-F238E27FC236}">
                <a16:creationId xmlns:a16="http://schemas.microsoft.com/office/drawing/2014/main" id="{1E8FD1CB-E611-9401-BA00-D4785B0AE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20C97A4E-FA0F-3F80-8047-E6677A7D3D65}"/>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7A863FD7-C702-6311-C5E6-304AAB22F09E}"/>
              </a:ext>
            </a:extLst>
          </p:cNvPr>
          <p:cNvSpPr>
            <a:spLocks noGrp="1"/>
          </p:cNvSpPr>
          <p:nvPr>
            <p:ph type="ftr" sz="quarter" idx="11"/>
          </p:nvPr>
        </p:nvSpPr>
        <p:spPr/>
        <p:txBody>
          <a:bodyPr/>
          <a:lstStyle/>
          <a:p>
            <a:fld id="{1B6B7B82-81F4-4BD8-910C-DFBCB86BDA54}" type="slidenum">
              <a:rPr lang="fr-FR" smtClean="0"/>
              <a:t>155</a:t>
            </a:fld>
            <a:endParaRPr lang="fr-FR" dirty="0"/>
          </a:p>
        </p:txBody>
      </p:sp>
    </p:spTree>
    <p:extLst>
      <p:ext uri="{BB962C8B-B14F-4D97-AF65-F5344CB8AC3E}">
        <p14:creationId xmlns:p14="http://schemas.microsoft.com/office/powerpoint/2010/main" val="27896772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DEFAA-7AE8-B87D-7BCF-33D3074FBFF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22514719-A1B5-B5E4-E015-82459C89A9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F3D2D13E-F932-834B-A3F1-51B4AFE95050}"/>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57C3EDD0-7ADC-D82F-D93D-150A6BA9C5C1}"/>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D75D607D-AF45-4D2A-DB14-402ED7EFB099}"/>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189B5A00-2491-626C-ACFC-16A89DC6264A}"/>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ordures ménagères – Recettes de fonctionnement</a:t>
            </a:r>
          </a:p>
        </p:txBody>
      </p:sp>
      <p:sp>
        <p:nvSpPr>
          <p:cNvPr id="3" name="Espace réservé du pied de page 2">
            <a:extLst>
              <a:ext uri="{FF2B5EF4-FFF2-40B4-BE49-F238E27FC236}">
                <a16:creationId xmlns:a16="http://schemas.microsoft.com/office/drawing/2014/main" id="{74703D67-7EE9-9F52-C794-4F5D748FBB54}"/>
              </a:ext>
            </a:extLst>
          </p:cNvPr>
          <p:cNvSpPr>
            <a:spLocks noGrp="1"/>
          </p:cNvSpPr>
          <p:nvPr>
            <p:ph type="ftr" sz="quarter" idx="11"/>
          </p:nvPr>
        </p:nvSpPr>
        <p:spPr/>
        <p:txBody>
          <a:bodyPr/>
          <a:lstStyle/>
          <a:p>
            <a:fld id="{0DE6609D-FCC9-47B4-BA14-0E383965CA98}" type="slidenum">
              <a:rPr lang="fr-FR" smtClean="0"/>
              <a:t>156</a:t>
            </a:fld>
            <a:endParaRPr lang="fr-FR" dirty="0"/>
          </a:p>
        </p:txBody>
      </p:sp>
      <p:sp>
        <p:nvSpPr>
          <p:cNvPr id="4" name="Espace réservé du numéro de diapositive 3">
            <a:extLst>
              <a:ext uri="{FF2B5EF4-FFF2-40B4-BE49-F238E27FC236}">
                <a16:creationId xmlns:a16="http://schemas.microsoft.com/office/drawing/2014/main" id="{56840E86-17F1-AAAB-D57A-5ED94880F3E7}"/>
              </a:ext>
            </a:extLst>
          </p:cNvPr>
          <p:cNvSpPr>
            <a:spLocks noGrp="1"/>
          </p:cNvSpPr>
          <p:nvPr>
            <p:ph type="sldNum" sz="quarter" idx="12"/>
          </p:nvPr>
        </p:nvSpPr>
        <p:spPr/>
        <p:txBody>
          <a:bodyPr/>
          <a:lstStyle/>
          <a:p>
            <a:fld id="{F235458D-0C39-4FB1-9C4D-2BF0EF83C4C0}" type="slidenum">
              <a:rPr lang="fr-FR" smtClean="0"/>
              <a:t>156</a:t>
            </a:fld>
            <a:endParaRPr lang="fr-FR" dirty="0"/>
          </a:p>
        </p:txBody>
      </p:sp>
      <p:pic>
        <p:nvPicPr>
          <p:cNvPr id="2" name="Image 1">
            <a:extLst>
              <a:ext uri="{FF2B5EF4-FFF2-40B4-BE49-F238E27FC236}">
                <a16:creationId xmlns:a16="http://schemas.microsoft.com/office/drawing/2014/main" id="{8176809C-7E34-EB86-3DF3-4AB68FAA89E7}"/>
              </a:ext>
            </a:extLst>
          </p:cNvPr>
          <p:cNvPicPr>
            <a:picLocks noChangeAspect="1"/>
          </p:cNvPicPr>
          <p:nvPr/>
        </p:nvPicPr>
        <p:blipFill>
          <a:blip r:embed="rId4"/>
          <a:stretch>
            <a:fillRect/>
          </a:stretch>
        </p:blipFill>
        <p:spPr>
          <a:xfrm>
            <a:off x="446244" y="860103"/>
            <a:ext cx="5553075" cy="2362200"/>
          </a:xfrm>
          <a:prstGeom prst="rect">
            <a:avLst/>
          </a:prstGeom>
        </p:spPr>
      </p:pic>
      <p:pic>
        <p:nvPicPr>
          <p:cNvPr id="7" name="Image 6">
            <a:extLst>
              <a:ext uri="{FF2B5EF4-FFF2-40B4-BE49-F238E27FC236}">
                <a16:creationId xmlns:a16="http://schemas.microsoft.com/office/drawing/2014/main" id="{42F67F9F-BA4A-C702-107D-4D08309D528F}"/>
              </a:ext>
            </a:extLst>
          </p:cNvPr>
          <p:cNvPicPr>
            <a:picLocks noChangeAspect="1"/>
          </p:cNvPicPr>
          <p:nvPr/>
        </p:nvPicPr>
        <p:blipFill>
          <a:blip r:embed="rId5"/>
          <a:stretch>
            <a:fillRect/>
          </a:stretch>
        </p:blipFill>
        <p:spPr>
          <a:xfrm>
            <a:off x="6192683" y="2664481"/>
            <a:ext cx="5818162" cy="3466140"/>
          </a:xfrm>
          <a:prstGeom prst="rect">
            <a:avLst/>
          </a:prstGeom>
        </p:spPr>
      </p:pic>
    </p:spTree>
    <p:extLst>
      <p:ext uri="{BB962C8B-B14F-4D97-AF65-F5344CB8AC3E}">
        <p14:creationId xmlns:p14="http://schemas.microsoft.com/office/powerpoint/2010/main" val="390461430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CC302-9538-71D9-3762-855BB7FCAC65}"/>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CA05997B-CCDF-17CA-7A69-6001B8B90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F9C0DDE0-F975-2664-A11E-6435A97A59A6}"/>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931BEB1E-FDF1-5A20-0AC5-2F6E098B4DEC}"/>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728F3D9-4091-3041-A961-466B020CF7EA}"/>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FAE3DE97-E3AC-6884-2F45-564060930194}"/>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ordures ménagères – Dépenses de fonctionnement</a:t>
            </a:r>
          </a:p>
        </p:txBody>
      </p:sp>
      <p:sp>
        <p:nvSpPr>
          <p:cNvPr id="3" name="Espace réservé du pied de page 2">
            <a:extLst>
              <a:ext uri="{FF2B5EF4-FFF2-40B4-BE49-F238E27FC236}">
                <a16:creationId xmlns:a16="http://schemas.microsoft.com/office/drawing/2014/main" id="{1D2CF943-4F69-841C-7DB1-033AAC1FE2F7}"/>
              </a:ext>
            </a:extLst>
          </p:cNvPr>
          <p:cNvSpPr>
            <a:spLocks noGrp="1"/>
          </p:cNvSpPr>
          <p:nvPr>
            <p:ph type="ftr" sz="quarter" idx="11"/>
          </p:nvPr>
        </p:nvSpPr>
        <p:spPr/>
        <p:txBody>
          <a:bodyPr/>
          <a:lstStyle/>
          <a:p>
            <a:fld id="{0DE6609D-FCC9-47B4-BA14-0E383965CA98}" type="slidenum">
              <a:rPr lang="fr-FR" smtClean="0"/>
              <a:t>157</a:t>
            </a:fld>
            <a:endParaRPr lang="fr-FR" dirty="0"/>
          </a:p>
        </p:txBody>
      </p:sp>
      <p:sp>
        <p:nvSpPr>
          <p:cNvPr id="4" name="Espace réservé du numéro de diapositive 3">
            <a:extLst>
              <a:ext uri="{FF2B5EF4-FFF2-40B4-BE49-F238E27FC236}">
                <a16:creationId xmlns:a16="http://schemas.microsoft.com/office/drawing/2014/main" id="{504A84FC-1B83-18A8-29A6-DA7FB3586D56}"/>
              </a:ext>
            </a:extLst>
          </p:cNvPr>
          <p:cNvSpPr>
            <a:spLocks noGrp="1"/>
          </p:cNvSpPr>
          <p:nvPr>
            <p:ph type="sldNum" sz="quarter" idx="12"/>
          </p:nvPr>
        </p:nvSpPr>
        <p:spPr/>
        <p:txBody>
          <a:bodyPr/>
          <a:lstStyle/>
          <a:p>
            <a:fld id="{F235458D-0C39-4FB1-9C4D-2BF0EF83C4C0}" type="slidenum">
              <a:rPr lang="fr-FR" smtClean="0"/>
              <a:t>157</a:t>
            </a:fld>
            <a:endParaRPr lang="fr-FR" dirty="0"/>
          </a:p>
        </p:txBody>
      </p:sp>
      <p:pic>
        <p:nvPicPr>
          <p:cNvPr id="10" name="Image 9">
            <a:extLst>
              <a:ext uri="{FF2B5EF4-FFF2-40B4-BE49-F238E27FC236}">
                <a16:creationId xmlns:a16="http://schemas.microsoft.com/office/drawing/2014/main" id="{230F5A5C-739C-584C-13E2-0718CF536438}"/>
              </a:ext>
            </a:extLst>
          </p:cNvPr>
          <p:cNvPicPr>
            <a:picLocks noChangeAspect="1"/>
          </p:cNvPicPr>
          <p:nvPr/>
        </p:nvPicPr>
        <p:blipFill>
          <a:blip r:embed="rId4"/>
          <a:stretch>
            <a:fillRect/>
          </a:stretch>
        </p:blipFill>
        <p:spPr>
          <a:xfrm>
            <a:off x="446243" y="860103"/>
            <a:ext cx="5553075" cy="2933700"/>
          </a:xfrm>
          <a:prstGeom prst="rect">
            <a:avLst/>
          </a:prstGeom>
        </p:spPr>
      </p:pic>
      <p:pic>
        <p:nvPicPr>
          <p:cNvPr id="11" name="Image 10">
            <a:extLst>
              <a:ext uri="{FF2B5EF4-FFF2-40B4-BE49-F238E27FC236}">
                <a16:creationId xmlns:a16="http://schemas.microsoft.com/office/drawing/2014/main" id="{57DED6A6-4646-DC44-90F7-8D03372181C7}"/>
              </a:ext>
            </a:extLst>
          </p:cNvPr>
          <p:cNvPicPr>
            <a:picLocks noChangeAspect="1"/>
          </p:cNvPicPr>
          <p:nvPr/>
        </p:nvPicPr>
        <p:blipFill>
          <a:blip r:embed="rId5"/>
          <a:stretch>
            <a:fillRect/>
          </a:stretch>
        </p:blipFill>
        <p:spPr>
          <a:xfrm>
            <a:off x="6192684" y="2597237"/>
            <a:ext cx="5818161" cy="3497087"/>
          </a:xfrm>
          <a:prstGeom prst="rect">
            <a:avLst/>
          </a:prstGeom>
        </p:spPr>
      </p:pic>
    </p:spTree>
    <p:extLst>
      <p:ext uri="{BB962C8B-B14F-4D97-AF65-F5344CB8AC3E}">
        <p14:creationId xmlns:p14="http://schemas.microsoft.com/office/powerpoint/2010/main" val="31691061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D2D6F-E594-1084-2741-9D3DE119448E}"/>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E27CA3DA-36E9-77EC-6862-0B1175C1B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BA59BD25-2523-0F8A-9727-C92D2C9F1A70}"/>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B072C76D-0558-ED13-3641-78212857FDE2}"/>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8A786C04-6E8A-2354-F48F-369283B68E5C}"/>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C949863D-E2E7-2E2C-47A3-EB9076036EE6}"/>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ordures ménagères – Dépenses d’investissement</a:t>
            </a:r>
          </a:p>
        </p:txBody>
      </p:sp>
      <p:sp>
        <p:nvSpPr>
          <p:cNvPr id="3" name="Espace réservé du pied de page 2">
            <a:extLst>
              <a:ext uri="{FF2B5EF4-FFF2-40B4-BE49-F238E27FC236}">
                <a16:creationId xmlns:a16="http://schemas.microsoft.com/office/drawing/2014/main" id="{CA0E5572-D06E-DDB1-8F56-1F9EC621E9A9}"/>
              </a:ext>
            </a:extLst>
          </p:cNvPr>
          <p:cNvSpPr>
            <a:spLocks noGrp="1"/>
          </p:cNvSpPr>
          <p:nvPr>
            <p:ph type="ftr" sz="quarter" idx="11"/>
          </p:nvPr>
        </p:nvSpPr>
        <p:spPr/>
        <p:txBody>
          <a:bodyPr/>
          <a:lstStyle/>
          <a:p>
            <a:fld id="{0DE6609D-FCC9-47B4-BA14-0E383965CA98}" type="slidenum">
              <a:rPr lang="fr-FR" smtClean="0"/>
              <a:t>158</a:t>
            </a:fld>
            <a:endParaRPr lang="fr-FR" dirty="0"/>
          </a:p>
        </p:txBody>
      </p:sp>
      <p:sp>
        <p:nvSpPr>
          <p:cNvPr id="4" name="Espace réservé du numéro de diapositive 3">
            <a:extLst>
              <a:ext uri="{FF2B5EF4-FFF2-40B4-BE49-F238E27FC236}">
                <a16:creationId xmlns:a16="http://schemas.microsoft.com/office/drawing/2014/main" id="{B82657D0-A5BF-67BF-67A2-4673F6E7027C}"/>
              </a:ext>
            </a:extLst>
          </p:cNvPr>
          <p:cNvSpPr>
            <a:spLocks noGrp="1"/>
          </p:cNvSpPr>
          <p:nvPr>
            <p:ph type="sldNum" sz="quarter" idx="12"/>
          </p:nvPr>
        </p:nvSpPr>
        <p:spPr/>
        <p:txBody>
          <a:bodyPr/>
          <a:lstStyle/>
          <a:p>
            <a:fld id="{F235458D-0C39-4FB1-9C4D-2BF0EF83C4C0}" type="slidenum">
              <a:rPr lang="fr-FR" smtClean="0"/>
              <a:t>158</a:t>
            </a:fld>
            <a:endParaRPr lang="fr-FR" dirty="0"/>
          </a:p>
        </p:txBody>
      </p:sp>
      <p:pic>
        <p:nvPicPr>
          <p:cNvPr id="2" name="Image 1">
            <a:extLst>
              <a:ext uri="{FF2B5EF4-FFF2-40B4-BE49-F238E27FC236}">
                <a16:creationId xmlns:a16="http://schemas.microsoft.com/office/drawing/2014/main" id="{666F8B74-2325-0366-8550-62FF60D074C5}"/>
              </a:ext>
            </a:extLst>
          </p:cNvPr>
          <p:cNvPicPr>
            <a:picLocks noChangeAspect="1"/>
          </p:cNvPicPr>
          <p:nvPr/>
        </p:nvPicPr>
        <p:blipFill>
          <a:blip r:embed="rId4"/>
          <a:stretch>
            <a:fillRect/>
          </a:stretch>
        </p:blipFill>
        <p:spPr>
          <a:xfrm>
            <a:off x="446242" y="839942"/>
            <a:ext cx="5553075" cy="2171700"/>
          </a:xfrm>
          <a:prstGeom prst="rect">
            <a:avLst/>
          </a:prstGeom>
        </p:spPr>
      </p:pic>
      <p:pic>
        <p:nvPicPr>
          <p:cNvPr id="12" name="Image 11">
            <a:extLst>
              <a:ext uri="{FF2B5EF4-FFF2-40B4-BE49-F238E27FC236}">
                <a16:creationId xmlns:a16="http://schemas.microsoft.com/office/drawing/2014/main" id="{48D58F10-648E-524A-D95B-17E818A32D1D}"/>
              </a:ext>
            </a:extLst>
          </p:cNvPr>
          <p:cNvPicPr>
            <a:picLocks noChangeAspect="1"/>
          </p:cNvPicPr>
          <p:nvPr/>
        </p:nvPicPr>
        <p:blipFill>
          <a:blip r:embed="rId5"/>
          <a:stretch>
            <a:fillRect/>
          </a:stretch>
        </p:blipFill>
        <p:spPr>
          <a:xfrm>
            <a:off x="6192686" y="2633536"/>
            <a:ext cx="5818158" cy="3497085"/>
          </a:xfrm>
          <a:prstGeom prst="rect">
            <a:avLst/>
          </a:prstGeom>
        </p:spPr>
      </p:pic>
    </p:spTree>
    <p:extLst>
      <p:ext uri="{BB962C8B-B14F-4D97-AF65-F5344CB8AC3E}">
        <p14:creationId xmlns:p14="http://schemas.microsoft.com/office/powerpoint/2010/main" val="7672162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F6ECA-3E8A-D04B-D745-CE43D1B9F3A5}"/>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DB6058A4-239B-ECFE-0FE9-A17BB4D0A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4E8ADDAC-3C06-A9C0-6D9F-81E204EE034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55BFA0EE-C2F8-329B-A593-AD05DD1B12C7}"/>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31F99216-D63C-F26D-D613-DCC906D650FB}"/>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DD764364-C143-6FDB-C894-C0B0D4F15B8D}"/>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ordures ménagères – Recettes d’investissement</a:t>
            </a:r>
          </a:p>
        </p:txBody>
      </p:sp>
      <p:sp>
        <p:nvSpPr>
          <p:cNvPr id="3" name="Espace réservé du pied de page 2">
            <a:extLst>
              <a:ext uri="{FF2B5EF4-FFF2-40B4-BE49-F238E27FC236}">
                <a16:creationId xmlns:a16="http://schemas.microsoft.com/office/drawing/2014/main" id="{A56A5D42-49FC-7C1F-B4AE-C32C9F92684B}"/>
              </a:ext>
            </a:extLst>
          </p:cNvPr>
          <p:cNvSpPr>
            <a:spLocks noGrp="1"/>
          </p:cNvSpPr>
          <p:nvPr>
            <p:ph type="ftr" sz="quarter" idx="11"/>
          </p:nvPr>
        </p:nvSpPr>
        <p:spPr/>
        <p:txBody>
          <a:bodyPr/>
          <a:lstStyle/>
          <a:p>
            <a:fld id="{0DE6609D-FCC9-47B4-BA14-0E383965CA98}" type="slidenum">
              <a:rPr lang="fr-FR" smtClean="0"/>
              <a:t>159</a:t>
            </a:fld>
            <a:endParaRPr lang="fr-FR" dirty="0"/>
          </a:p>
        </p:txBody>
      </p:sp>
      <p:sp>
        <p:nvSpPr>
          <p:cNvPr id="4" name="Espace réservé du numéro de diapositive 3">
            <a:extLst>
              <a:ext uri="{FF2B5EF4-FFF2-40B4-BE49-F238E27FC236}">
                <a16:creationId xmlns:a16="http://schemas.microsoft.com/office/drawing/2014/main" id="{23D07EE5-DF30-DD21-F9F2-31B92FC2A5B0}"/>
              </a:ext>
            </a:extLst>
          </p:cNvPr>
          <p:cNvSpPr>
            <a:spLocks noGrp="1"/>
          </p:cNvSpPr>
          <p:nvPr>
            <p:ph type="sldNum" sz="quarter" idx="12"/>
          </p:nvPr>
        </p:nvSpPr>
        <p:spPr/>
        <p:txBody>
          <a:bodyPr/>
          <a:lstStyle/>
          <a:p>
            <a:fld id="{F235458D-0C39-4FB1-9C4D-2BF0EF83C4C0}" type="slidenum">
              <a:rPr lang="fr-FR" smtClean="0"/>
              <a:t>159</a:t>
            </a:fld>
            <a:endParaRPr lang="fr-FR" dirty="0"/>
          </a:p>
        </p:txBody>
      </p:sp>
      <p:pic>
        <p:nvPicPr>
          <p:cNvPr id="7" name="Image 6">
            <a:extLst>
              <a:ext uri="{FF2B5EF4-FFF2-40B4-BE49-F238E27FC236}">
                <a16:creationId xmlns:a16="http://schemas.microsoft.com/office/drawing/2014/main" id="{80A3B934-090A-9482-C6A9-67B87D1F9096}"/>
              </a:ext>
            </a:extLst>
          </p:cNvPr>
          <p:cNvPicPr>
            <a:picLocks noChangeAspect="1"/>
          </p:cNvPicPr>
          <p:nvPr/>
        </p:nvPicPr>
        <p:blipFill>
          <a:blip r:embed="rId4"/>
          <a:stretch>
            <a:fillRect/>
          </a:stretch>
        </p:blipFill>
        <p:spPr>
          <a:xfrm>
            <a:off x="446241" y="860103"/>
            <a:ext cx="5553075" cy="2362200"/>
          </a:xfrm>
          <a:prstGeom prst="rect">
            <a:avLst/>
          </a:prstGeom>
        </p:spPr>
      </p:pic>
      <p:pic>
        <p:nvPicPr>
          <p:cNvPr id="10" name="Image 9">
            <a:extLst>
              <a:ext uri="{FF2B5EF4-FFF2-40B4-BE49-F238E27FC236}">
                <a16:creationId xmlns:a16="http://schemas.microsoft.com/office/drawing/2014/main" id="{F561B491-FF7E-A0BA-F0B2-ADED641C4072}"/>
              </a:ext>
            </a:extLst>
          </p:cNvPr>
          <p:cNvPicPr>
            <a:picLocks noChangeAspect="1"/>
          </p:cNvPicPr>
          <p:nvPr/>
        </p:nvPicPr>
        <p:blipFill>
          <a:blip r:embed="rId5"/>
          <a:stretch>
            <a:fillRect/>
          </a:stretch>
        </p:blipFill>
        <p:spPr>
          <a:xfrm>
            <a:off x="6192686" y="2633536"/>
            <a:ext cx="5818158" cy="3497085"/>
          </a:xfrm>
          <a:prstGeom prst="rect">
            <a:avLst/>
          </a:prstGeom>
        </p:spPr>
      </p:pic>
    </p:spTree>
    <p:extLst>
      <p:ext uri="{BB962C8B-B14F-4D97-AF65-F5344CB8AC3E}">
        <p14:creationId xmlns:p14="http://schemas.microsoft.com/office/powerpoint/2010/main" val="277928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F181B-FA04-F880-671B-D11FE995D5C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56DB9C7B-E884-1E3C-D8B4-AF4D48B1E6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715960C5-DBD9-1161-394A-797F3008C590}"/>
              </a:ext>
            </a:extLst>
          </p:cNvPr>
          <p:cNvSpPr txBox="1">
            <a:spLocks noGrp="1" noRot="1" noMove="1" noResize="1" noEditPoints="1" noAdjustHandles="1" noChangeArrowheads="1" noChangeShapeType="1"/>
          </p:cNvSpPr>
          <p:nvPr/>
        </p:nvSpPr>
        <p:spPr>
          <a:xfrm>
            <a:off x="843396" y="1589809"/>
            <a:ext cx="10505209"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BB21232F-2C26-BA65-44C9-FF94945E8395}"/>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pic>
        <p:nvPicPr>
          <p:cNvPr id="5" name="Image 4">
            <a:extLst>
              <a:ext uri="{FF2B5EF4-FFF2-40B4-BE49-F238E27FC236}">
                <a16:creationId xmlns:a16="http://schemas.microsoft.com/office/drawing/2014/main" id="{3F39575F-A48B-0F47-6C84-66BA0939A2D6}"/>
              </a:ext>
            </a:extLst>
          </p:cNvPr>
          <p:cNvPicPr>
            <a:picLocks noChangeAspect="1"/>
          </p:cNvPicPr>
          <p:nvPr/>
        </p:nvPicPr>
        <p:blipFill>
          <a:blip r:embed="rId4"/>
          <a:stretch>
            <a:fillRect/>
          </a:stretch>
        </p:blipFill>
        <p:spPr>
          <a:xfrm>
            <a:off x="3192528" y="1121059"/>
            <a:ext cx="5806943" cy="2933954"/>
          </a:xfrm>
          <a:prstGeom prst="rect">
            <a:avLst/>
          </a:prstGeom>
        </p:spPr>
      </p:pic>
      <p:pic>
        <p:nvPicPr>
          <p:cNvPr id="9" name="Image 8">
            <a:extLst>
              <a:ext uri="{FF2B5EF4-FFF2-40B4-BE49-F238E27FC236}">
                <a16:creationId xmlns:a16="http://schemas.microsoft.com/office/drawing/2014/main" id="{CA275734-9560-D649-C73F-A415F64995C2}"/>
              </a:ext>
            </a:extLst>
          </p:cNvPr>
          <p:cNvPicPr>
            <a:picLocks noChangeAspect="1"/>
          </p:cNvPicPr>
          <p:nvPr/>
        </p:nvPicPr>
        <p:blipFill>
          <a:blip r:embed="rId5"/>
          <a:stretch>
            <a:fillRect/>
          </a:stretch>
        </p:blipFill>
        <p:spPr>
          <a:xfrm>
            <a:off x="3192528" y="4317459"/>
            <a:ext cx="5829805" cy="2225233"/>
          </a:xfrm>
          <a:prstGeom prst="rect">
            <a:avLst/>
          </a:prstGeom>
        </p:spPr>
      </p:pic>
    </p:spTree>
    <p:extLst>
      <p:ext uri="{BB962C8B-B14F-4D97-AF65-F5344CB8AC3E}">
        <p14:creationId xmlns:p14="http://schemas.microsoft.com/office/powerpoint/2010/main" val="46119852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4C639-54A6-C05F-E1B0-B2DB0410D9F2}"/>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2CA4B8A5-1535-EB6E-664F-5D99801E8ECD}"/>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E8D27E4A-A93A-B152-53A2-B4013604D6C4}"/>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E627ED89-BBE7-48DB-BC5F-DF6BCEB52EB8}"/>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Budget primitif 2025 du budget annexe transports</a:t>
            </a:r>
          </a:p>
        </p:txBody>
      </p:sp>
      <p:pic>
        <p:nvPicPr>
          <p:cNvPr id="20" name="Image 19">
            <a:extLst>
              <a:ext uri="{FF2B5EF4-FFF2-40B4-BE49-F238E27FC236}">
                <a16:creationId xmlns:a16="http://schemas.microsoft.com/office/drawing/2014/main" id="{3A9D6369-FBB1-F9BC-E48C-9735FF650C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E6132510-601E-01FF-B5D0-643C874DBFA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A0BF6D54-BA74-3B81-2DE0-ED8BFF8332D8}"/>
              </a:ext>
            </a:extLst>
          </p:cNvPr>
          <p:cNvSpPr>
            <a:spLocks noGrp="1"/>
          </p:cNvSpPr>
          <p:nvPr>
            <p:ph type="ftr" sz="quarter" idx="11"/>
          </p:nvPr>
        </p:nvSpPr>
        <p:spPr/>
        <p:txBody>
          <a:bodyPr/>
          <a:lstStyle/>
          <a:p>
            <a:fld id="{1B6B7B82-81F4-4BD8-910C-DFBCB86BDA54}" type="slidenum">
              <a:rPr lang="fr-FR" smtClean="0"/>
              <a:t>160</a:t>
            </a:fld>
            <a:endParaRPr lang="fr-FR" dirty="0"/>
          </a:p>
        </p:txBody>
      </p:sp>
    </p:spTree>
    <p:extLst>
      <p:ext uri="{BB962C8B-B14F-4D97-AF65-F5344CB8AC3E}">
        <p14:creationId xmlns:p14="http://schemas.microsoft.com/office/powerpoint/2010/main" val="122321391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F33FD-BFDE-6134-2336-2FEB797B668D}"/>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A76A0440-F7A0-5787-BB5E-BBCFA32CF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BA68DC48-C511-DE2D-889F-2ECB1181B4B4}"/>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ACD2CFC6-0A94-04AE-C799-E27757A50EC8}"/>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C91E3521-0DDC-C96B-CD22-08FFF4469F3A}"/>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319E366D-7906-3DF6-D51B-D16DC10D4254}"/>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transports – Recettes de fonctionnement</a:t>
            </a:r>
          </a:p>
        </p:txBody>
      </p:sp>
      <p:sp>
        <p:nvSpPr>
          <p:cNvPr id="3" name="Espace réservé du pied de page 2">
            <a:extLst>
              <a:ext uri="{FF2B5EF4-FFF2-40B4-BE49-F238E27FC236}">
                <a16:creationId xmlns:a16="http://schemas.microsoft.com/office/drawing/2014/main" id="{6272D0F8-671A-6B45-8685-336D831ED0C8}"/>
              </a:ext>
            </a:extLst>
          </p:cNvPr>
          <p:cNvSpPr>
            <a:spLocks noGrp="1"/>
          </p:cNvSpPr>
          <p:nvPr>
            <p:ph type="ftr" sz="quarter" idx="11"/>
          </p:nvPr>
        </p:nvSpPr>
        <p:spPr/>
        <p:txBody>
          <a:bodyPr/>
          <a:lstStyle/>
          <a:p>
            <a:fld id="{0DE6609D-FCC9-47B4-BA14-0E383965CA98}" type="slidenum">
              <a:rPr lang="fr-FR" smtClean="0"/>
              <a:t>161</a:t>
            </a:fld>
            <a:endParaRPr lang="fr-FR" dirty="0"/>
          </a:p>
        </p:txBody>
      </p:sp>
      <p:sp>
        <p:nvSpPr>
          <p:cNvPr id="4" name="Espace réservé du numéro de diapositive 3">
            <a:extLst>
              <a:ext uri="{FF2B5EF4-FFF2-40B4-BE49-F238E27FC236}">
                <a16:creationId xmlns:a16="http://schemas.microsoft.com/office/drawing/2014/main" id="{A114C450-086C-72B6-EB6B-9CCD7E07E6E9}"/>
              </a:ext>
            </a:extLst>
          </p:cNvPr>
          <p:cNvSpPr>
            <a:spLocks noGrp="1"/>
          </p:cNvSpPr>
          <p:nvPr>
            <p:ph type="sldNum" sz="quarter" idx="12"/>
          </p:nvPr>
        </p:nvSpPr>
        <p:spPr/>
        <p:txBody>
          <a:bodyPr/>
          <a:lstStyle/>
          <a:p>
            <a:fld id="{F235458D-0C39-4FB1-9C4D-2BF0EF83C4C0}" type="slidenum">
              <a:rPr lang="fr-FR" smtClean="0"/>
              <a:t>161</a:t>
            </a:fld>
            <a:endParaRPr lang="fr-FR" dirty="0"/>
          </a:p>
        </p:txBody>
      </p:sp>
      <p:pic>
        <p:nvPicPr>
          <p:cNvPr id="2" name="Image 1">
            <a:extLst>
              <a:ext uri="{FF2B5EF4-FFF2-40B4-BE49-F238E27FC236}">
                <a16:creationId xmlns:a16="http://schemas.microsoft.com/office/drawing/2014/main" id="{A6C3E5F3-635C-FDC2-26C4-13BF5BBABBBA}"/>
              </a:ext>
            </a:extLst>
          </p:cNvPr>
          <p:cNvPicPr>
            <a:picLocks noChangeAspect="1"/>
          </p:cNvPicPr>
          <p:nvPr/>
        </p:nvPicPr>
        <p:blipFill>
          <a:blip r:embed="rId4"/>
          <a:stretch>
            <a:fillRect/>
          </a:stretch>
        </p:blipFill>
        <p:spPr>
          <a:xfrm>
            <a:off x="446244" y="860103"/>
            <a:ext cx="5553075" cy="2362200"/>
          </a:xfrm>
          <a:prstGeom prst="rect">
            <a:avLst/>
          </a:prstGeom>
        </p:spPr>
      </p:pic>
      <p:pic>
        <p:nvPicPr>
          <p:cNvPr id="7" name="Image 6">
            <a:extLst>
              <a:ext uri="{FF2B5EF4-FFF2-40B4-BE49-F238E27FC236}">
                <a16:creationId xmlns:a16="http://schemas.microsoft.com/office/drawing/2014/main" id="{A6B30592-8F41-5B33-DE6F-1965A91D9098}"/>
              </a:ext>
            </a:extLst>
          </p:cNvPr>
          <p:cNvPicPr>
            <a:picLocks noChangeAspect="1"/>
          </p:cNvPicPr>
          <p:nvPr/>
        </p:nvPicPr>
        <p:blipFill>
          <a:blip r:embed="rId5"/>
          <a:stretch>
            <a:fillRect/>
          </a:stretch>
        </p:blipFill>
        <p:spPr>
          <a:xfrm>
            <a:off x="6192684" y="2597239"/>
            <a:ext cx="5818160" cy="3497086"/>
          </a:xfrm>
          <a:prstGeom prst="rect">
            <a:avLst/>
          </a:prstGeom>
        </p:spPr>
      </p:pic>
    </p:spTree>
    <p:extLst>
      <p:ext uri="{BB962C8B-B14F-4D97-AF65-F5344CB8AC3E}">
        <p14:creationId xmlns:p14="http://schemas.microsoft.com/office/powerpoint/2010/main" val="16273917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9A3DA-4E5D-2B03-9146-A460C9FAA48C}"/>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F69EE597-2AC9-BD47-2554-CDC43B923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CEC56B49-E029-BF05-C8A8-8019390CAFA8}"/>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515CB237-3783-ED38-B84B-0450C97D3C87}"/>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3227CC57-10E6-E02E-19E9-1949CD07DCC2}"/>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C645FDC3-861E-078D-0C9F-584B219DD3BE}"/>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transports – Dépenses de fonctionnement</a:t>
            </a:r>
          </a:p>
        </p:txBody>
      </p:sp>
      <p:sp>
        <p:nvSpPr>
          <p:cNvPr id="3" name="Espace réservé du pied de page 2">
            <a:extLst>
              <a:ext uri="{FF2B5EF4-FFF2-40B4-BE49-F238E27FC236}">
                <a16:creationId xmlns:a16="http://schemas.microsoft.com/office/drawing/2014/main" id="{9BA45289-7E8C-629D-3BCC-DB949C9169E5}"/>
              </a:ext>
            </a:extLst>
          </p:cNvPr>
          <p:cNvSpPr>
            <a:spLocks noGrp="1"/>
          </p:cNvSpPr>
          <p:nvPr>
            <p:ph type="ftr" sz="quarter" idx="11"/>
          </p:nvPr>
        </p:nvSpPr>
        <p:spPr/>
        <p:txBody>
          <a:bodyPr/>
          <a:lstStyle/>
          <a:p>
            <a:fld id="{0DE6609D-FCC9-47B4-BA14-0E383965CA98}" type="slidenum">
              <a:rPr lang="fr-FR" smtClean="0"/>
              <a:t>162</a:t>
            </a:fld>
            <a:endParaRPr lang="fr-FR" dirty="0"/>
          </a:p>
        </p:txBody>
      </p:sp>
      <p:sp>
        <p:nvSpPr>
          <p:cNvPr id="4" name="Espace réservé du numéro de diapositive 3">
            <a:extLst>
              <a:ext uri="{FF2B5EF4-FFF2-40B4-BE49-F238E27FC236}">
                <a16:creationId xmlns:a16="http://schemas.microsoft.com/office/drawing/2014/main" id="{212308C2-819B-63E6-92F0-EE4803AF6041}"/>
              </a:ext>
            </a:extLst>
          </p:cNvPr>
          <p:cNvSpPr>
            <a:spLocks noGrp="1"/>
          </p:cNvSpPr>
          <p:nvPr>
            <p:ph type="sldNum" sz="quarter" idx="12"/>
          </p:nvPr>
        </p:nvSpPr>
        <p:spPr/>
        <p:txBody>
          <a:bodyPr/>
          <a:lstStyle/>
          <a:p>
            <a:fld id="{F235458D-0C39-4FB1-9C4D-2BF0EF83C4C0}" type="slidenum">
              <a:rPr lang="fr-FR" smtClean="0"/>
              <a:t>162</a:t>
            </a:fld>
            <a:endParaRPr lang="fr-FR" dirty="0"/>
          </a:p>
        </p:txBody>
      </p:sp>
      <p:pic>
        <p:nvPicPr>
          <p:cNvPr id="10" name="Image 9">
            <a:extLst>
              <a:ext uri="{FF2B5EF4-FFF2-40B4-BE49-F238E27FC236}">
                <a16:creationId xmlns:a16="http://schemas.microsoft.com/office/drawing/2014/main" id="{AF3CFD36-7C26-804C-FA4A-25D2AA96513F}"/>
              </a:ext>
            </a:extLst>
          </p:cNvPr>
          <p:cNvPicPr>
            <a:picLocks noChangeAspect="1"/>
          </p:cNvPicPr>
          <p:nvPr/>
        </p:nvPicPr>
        <p:blipFill>
          <a:blip r:embed="rId4"/>
          <a:stretch>
            <a:fillRect/>
          </a:stretch>
        </p:blipFill>
        <p:spPr>
          <a:xfrm>
            <a:off x="446243" y="835508"/>
            <a:ext cx="5553075" cy="2362200"/>
          </a:xfrm>
          <a:prstGeom prst="rect">
            <a:avLst/>
          </a:prstGeom>
        </p:spPr>
      </p:pic>
      <p:pic>
        <p:nvPicPr>
          <p:cNvPr id="11" name="Image 10">
            <a:extLst>
              <a:ext uri="{FF2B5EF4-FFF2-40B4-BE49-F238E27FC236}">
                <a16:creationId xmlns:a16="http://schemas.microsoft.com/office/drawing/2014/main" id="{2EF94D56-2F18-592D-B019-F71634B11ED4}"/>
              </a:ext>
            </a:extLst>
          </p:cNvPr>
          <p:cNvPicPr>
            <a:picLocks noChangeAspect="1"/>
          </p:cNvPicPr>
          <p:nvPr/>
        </p:nvPicPr>
        <p:blipFill>
          <a:blip r:embed="rId5"/>
          <a:stretch>
            <a:fillRect/>
          </a:stretch>
        </p:blipFill>
        <p:spPr>
          <a:xfrm>
            <a:off x="6192684" y="2615149"/>
            <a:ext cx="5818159" cy="3497085"/>
          </a:xfrm>
          <a:prstGeom prst="rect">
            <a:avLst/>
          </a:prstGeom>
        </p:spPr>
      </p:pic>
    </p:spTree>
    <p:extLst>
      <p:ext uri="{BB962C8B-B14F-4D97-AF65-F5344CB8AC3E}">
        <p14:creationId xmlns:p14="http://schemas.microsoft.com/office/powerpoint/2010/main" val="16879217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53216-6E0F-86B4-87E6-0483AE623BE5}"/>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DF6A934-6C53-FEED-387A-66C7444EE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72CAD34F-1E29-BF86-2AA7-CF3CECB6CB8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D493578C-6B6B-9A4F-4377-5F2A23F0A3F5}"/>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02AF6A7C-BF2A-8A99-0D24-5252DE93A6DB}"/>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6291E435-6E7D-9EB5-4E04-E10770D352D2}"/>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transports – Dépenses d’investissement</a:t>
            </a:r>
          </a:p>
        </p:txBody>
      </p:sp>
      <p:sp>
        <p:nvSpPr>
          <p:cNvPr id="3" name="Espace réservé du pied de page 2">
            <a:extLst>
              <a:ext uri="{FF2B5EF4-FFF2-40B4-BE49-F238E27FC236}">
                <a16:creationId xmlns:a16="http://schemas.microsoft.com/office/drawing/2014/main" id="{04B5C411-AFB7-5FB4-5092-C5FB334F017A}"/>
              </a:ext>
            </a:extLst>
          </p:cNvPr>
          <p:cNvSpPr>
            <a:spLocks noGrp="1"/>
          </p:cNvSpPr>
          <p:nvPr>
            <p:ph type="ftr" sz="quarter" idx="11"/>
          </p:nvPr>
        </p:nvSpPr>
        <p:spPr/>
        <p:txBody>
          <a:bodyPr/>
          <a:lstStyle/>
          <a:p>
            <a:fld id="{0DE6609D-FCC9-47B4-BA14-0E383965CA98}" type="slidenum">
              <a:rPr lang="fr-FR" smtClean="0"/>
              <a:t>163</a:t>
            </a:fld>
            <a:endParaRPr lang="fr-FR" dirty="0"/>
          </a:p>
        </p:txBody>
      </p:sp>
      <p:sp>
        <p:nvSpPr>
          <p:cNvPr id="4" name="Espace réservé du numéro de diapositive 3">
            <a:extLst>
              <a:ext uri="{FF2B5EF4-FFF2-40B4-BE49-F238E27FC236}">
                <a16:creationId xmlns:a16="http://schemas.microsoft.com/office/drawing/2014/main" id="{753CB620-56D2-7379-C98F-B07F19097BBB}"/>
              </a:ext>
            </a:extLst>
          </p:cNvPr>
          <p:cNvSpPr>
            <a:spLocks noGrp="1"/>
          </p:cNvSpPr>
          <p:nvPr>
            <p:ph type="sldNum" sz="quarter" idx="12"/>
          </p:nvPr>
        </p:nvSpPr>
        <p:spPr/>
        <p:txBody>
          <a:bodyPr/>
          <a:lstStyle/>
          <a:p>
            <a:fld id="{F235458D-0C39-4FB1-9C4D-2BF0EF83C4C0}" type="slidenum">
              <a:rPr lang="fr-FR" smtClean="0"/>
              <a:t>163</a:t>
            </a:fld>
            <a:endParaRPr lang="fr-FR" dirty="0"/>
          </a:p>
        </p:txBody>
      </p:sp>
      <p:pic>
        <p:nvPicPr>
          <p:cNvPr id="2" name="Image 1">
            <a:extLst>
              <a:ext uri="{FF2B5EF4-FFF2-40B4-BE49-F238E27FC236}">
                <a16:creationId xmlns:a16="http://schemas.microsoft.com/office/drawing/2014/main" id="{AF821A85-C5FF-C0FB-C99C-D7BBBB21F556}"/>
              </a:ext>
            </a:extLst>
          </p:cNvPr>
          <p:cNvPicPr>
            <a:picLocks noChangeAspect="1"/>
          </p:cNvPicPr>
          <p:nvPr/>
        </p:nvPicPr>
        <p:blipFill>
          <a:blip r:embed="rId4"/>
          <a:stretch>
            <a:fillRect/>
          </a:stretch>
        </p:blipFill>
        <p:spPr>
          <a:xfrm>
            <a:off x="446242" y="860103"/>
            <a:ext cx="5553075" cy="1600200"/>
          </a:xfrm>
          <a:prstGeom prst="rect">
            <a:avLst/>
          </a:prstGeom>
        </p:spPr>
      </p:pic>
      <p:pic>
        <p:nvPicPr>
          <p:cNvPr id="7" name="Image 6">
            <a:extLst>
              <a:ext uri="{FF2B5EF4-FFF2-40B4-BE49-F238E27FC236}">
                <a16:creationId xmlns:a16="http://schemas.microsoft.com/office/drawing/2014/main" id="{449549F1-5D02-081F-1857-071AFD042709}"/>
              </a:ext>
            </a:extLst>
          </p:cNvPr>
          <p:cNvPicPr>
            <a:picLocks noChangeAspect="1"/>
          </p:cNvPicPr>
          <p:nvPr/>
        </p:nvPicPr>
        <p:blipFill>
          <a:blip r:embed="rId5"/>
          <a:stretch>
            <a:fillRect/>
          </a:stretch>
        </p:blipFill>
        <p:spPr>
          <a:xfrm>
            <a:off x="6266066" y="2677642"/>
            <a:ext cx="5744778" cy="3452979"/>
          </a:xfrm>
          <a:prstGeom prst="rect">
            <a:avLst/>
          </a:prstGeom>
        </p:spPr>
      </p:pic>
    </p:spTree>
    <p:extLst>
      <p:ext uri="{BB962C8B-B14F-4D97-AF65-F5344CB8AC3E}">
        <p14:creationId xmlns:p14="http://schemas.microsoft.com/office/powerpoint/2010/main" val="311480284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3909B-8C62-2423-19C1-0BAE5675502E}"/>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4547606C-BF1F-0576-3B46-9A1D1FC503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371B6FFB-B2D7-ECFF-4E07-FB47A7D679A3}"/>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B04F0CB9-79BB-BC2C-7175-3E19AF9B3234}"/>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9C93CE5D-158A-905E-404D-1EEE3CFBCAB3}"/>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6E476DBD-6D7B-33E3-11AB-7BDECBDB8721}"/>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transports – Recettes d’investissement</a:t>
            </a:r>
          </a:p>
        </p:txBody>
      </p:sp>
      <p:sp>
        <p:nvSpPr>
          <p:cNvPr id="3" name="Espace réservé du pied de page 2">
            <a:extLst>
              <a:ext uri="{FF2B5EF4-FFF2-40B4-BE49-F238E27FC236}">
                <a16:creationId xmlns:a16="http://schemas.microsoft.com/office/drawing/2014/main" id="{44129F61-ABFA-106A-66E4-9DC937E2F2A5}"/>
              </a:ext>
            </a:extLst>
          </p:cNvPr>
          <p:cNvSpPr>
            <a:spLocks noGrp="1"/>
          </p:cNvSpPr>
          <p:nvPr>
            <p:ph type="ftr" sz="quarter" idx="11"/>
          </p:nvPr>
        </p:nvSpPr>
        <p:spPr/>
        <p:txBody>
          <a:bodyPr/>
          <a:lstStyle/>
          <a:p>
            <a:fld id="{0DE6609D-FCC9-47B4-BA14-0E383965CA98}" type="slidenum">
              <a:rPr lang="fr-FR" smtClean="0"/>
              <a:t>164</a:t>
            </a:fld>
            <a:endParaRPr lang="fr-FR" dirty="0"/>
          </a:p>
        </p:txBody>
      </p:sp>
      <p:sp>
        <p:nvSpPr>
          <p:cNvPr id="4" name="Espace réservé du numéro de diapositive 3">
            <a:extLst>
              <a:ext uri="{FF2B5EF4-FFF2-40B4-BE49-F238E27FC236}">
                <a16:creationId xmlns:a16="http://schemas.microsoft.com/office/drawing/2014/main" id="{539097CE-35A5-AFD1-707B-D22BE4E93EEA}"/>
              </a:ext>
            </a:extLst>
          </p:cNvPr>
          <p:cNvSpPr>
            <a:spLocks noGrp="1"/>
          </p:cNvSpPr>
          <p:nvPr>
            <p:ph type="sldNum" sz="quarter" idx="12"/>
          </p:nvPr>
        </p:nvSpPr>
        <p:spPr/>
        <p:txBody>
          <a:bodyPr/>
          <a:lstStyle/>
          <a:p>
            <a:fld id="{F235458D-0C39-4FB1-9C4D-2BF0EF83C4C0}" type="slidenum">
              <a:rPr lang="fr-FR" smtClean="0"/>
              <a:t>164</a:t>
            </a:fld>
            <a:endParaRPr lang="fr-FR" dirty="0"/>
          </a:p>
        </p:txBody>
      </p:sp>
      <p:pic>
        <p:nvPicPr>
          <p:cNvPr id="7" name="Image 6">
            <a:extLst>
              <a:ext uri="{FF2B5EF4-FFF2-40B4-BE49-F238E27FC236}">
                <a16:creationId xmlns:a16="http://schemas.microsoft.com/office/drawing/2014/main" id="{290C8D7F-FB4B-5A4E-881A-31236179DC0C}"/>
              </a:ext>
            </a:extLst>
          </p:cNvPr>
          <p:cNvPicPr>
            <a:picLocks noChangeAspect="1"/>
          </p:cNvPicPr>
          <p:nvPr/>
        </p:nvPicPr>
        <p:blipFill>
          <a:blip r:embed="rId4"/>
          <a:stretch>
            <a:fillRect/>
          </a:stretch>
        </p:blipFill>
        <p:spPr>
          <a:xfrm>
            <a:off x="446241" y="860103"/>
            <a:ext cx="5553075" cy="1600200"/>
          </a:xfrm>
          <a:prstGeom prst="rect">
            <a:avLst/>
          </a:prstGeom>
        </p:spPr>
      </p:pic>
      <p:pic>
        <p:nvPicPr>
          <p:cNvPr id="10" name="Image 9">
            <a:extLst>
              <a:ext uri="{FF2B5EF4-FFF2-40B4-BE49-F238E27FC236}">
                <a16:creationId xmlns:a16="http://schemas.microsoft.com/office/drawing/2014/main" id="{6F1D8D19-0151-94DC-9C8C-308FAF9D3188}"/>
              </a:ext>
            </a:extLst>
          </p:cNvPr>
          <p:cNvPicPr>
            <a:picLocks noChangeAspect="1"/>
          </p:cNvPicPr>
          <p:nvPr/>
        </p:nvPicPr>
        <p:blipFill>
          <a:blip r:embed="rId5"/>
          <a:stretch>
            <a:fillRect/>
          </a:stretch>
        </p:blipFill>
        <p:spPr>
          <a:xfrm>
            <a:off x="6192681" y="2597237"/>
            <a:ext cx="5818162" cy="3497087"/>
          </a:xfrm>
          <a:prstGeom prst="rect">
            <a:avLst/>
          </a:prstGeom>
        </p:spPr>
      </p:pic>
    </p:spTree>
    <p:extLst>
      <p:ext uri="{BB962C8B-B14F-4D97-AF65-F5344CB8AC3E}">
        <p14:creationId xmlns:p14="http://schemas.microsoft.com/office/powerpoint/2010/main" val="11293759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A3C43-F4AB-1876-5960-57F7C17F4EFA}"/>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1FBBFDBB-AEAA-BF1F-3FA2-1F58FA7747EC}"/>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2E31504F-62D6-6963-B6A0-C9E5CEC81619}"/>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D4E24F84-1C56-8B21-4783-D0A7C1299ED3}"/>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Budget primitif 2025 du budget annexe office de tourisme</a:t>
            </a:r>
          </a:p>
        </p:txBody>
      </p:sp>
      <p:pic>
        <p:nvPicPr>
          <p:cNvPr id="20" name="Image 19">
            <a:extLst>
              <a:ext uri="{FF2B5EF4-FFF2-40B4-BE49-F238E27FC236}">
                <a16:creationId xmlns:a16="http://schemas.microsoft.com/office/drawing/2014/main" id="{12EB4AB2-E64D-5798-F249-DCE8FB60F7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7A36D8ED-7E80-AEFA-97DC-860C6508059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34831DF5-2782-6CC1-FDAF-B07D2E7C886D}"/>
              </a:ext>
            </a:extLst>
          </p:cNvPr>
          <p:cNvSpPr>
            <a:spLocks noGrp="1"/>
          </p:cNvSpPr>
          <p:nvPr>
            <p:ph type="ftr" sz="quarter" idx="11"/>
          </p:nvPr>
        </p:nvSpPr>
        <p:spPr/>
        <p:txBody>
          <a:bodyPr/>
          <a:lstStyle/>
          <a:p>
            <a:fld id="{1B6B7B82-81F4-4BD8-910C-DFBCB86BDA54}" type="slidenum">
              <a:rPr lang="fr-FR" smtClean="0"/>
              <a:t>165</a:t>
            </a:fld>
            <a:endParaRPr lang="fr-FR" dirty="0"/>
          </a:p>
        </p:txBody>
      </p:sp>
    </p:spTree>
    <p:extLst>
      <p:ext uri="{BB962C8B-B14F-4D97-AF65-F5344CB8AC3E}">
        <p14:creationId xmlns:p14="http://schemas.microsoft.com/office/powerpoint/2010/main" val="99044719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EEA57-77AE-AB9F-335D-2EC2D2A71BC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C18B227F-85F1-3893-AA7D-D353EC88F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704E81B4-36DF-B6CD-C2D3-FC62D14619FE}"/>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B2BB9CBC-4E2C-1ED6-9E3D-00ED16FB253D}"/>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AF92583-9862-E851-051E-2A0CADEBBDA7}"/>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0DE14E5B-FC59-5ED6-5EC6-F633C44754CD}"/>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office de tourisme – Recettes de fonctionnement</a:t>
            </a:r>
          </a:p>
        </p:txBody>
      </p:sp>
      <p:sp>
        <p:nvSpPr>
          <p:cNvPr id="3" name="Espace réservé du pied de page 2">
            <a:extLst>
              <a:ext uri="{FF2B5EF4-FFF2-40B4-BE49-F238E27FC236}">
                <a16:creationId xmlns:a16="http://schemas.microsoft.com/office/drawing/2014/main" id="{F67D3006-9E7B-485D-6ED5-83A252B292EB}"/>
              </a:ext>
            </a:extLst>
          </p:cNvPr>
          <p:cNvSpPr>
            <a:spLocks noGrp="1"/>
          </p:cNvSpPr>
          <p:nvPr>
            <p:ph type="ftr" sz="quarter" idx="11"/>
          </p:nvPr>
        </p:nvSpPr>
        <p:spPr/>
        <p:txBody>
          <a:bodyPr/>
          <a:lstStyle/>
          <a:p>
            <a:fld id="{0DE6609D-FCC9-47B4-BA14-0E383965CA98}" type="slidenum">
              <a:rPr lang="fr-FR" smtClean="0"/>
              <a:t>166</a:t>
            </a:fld>
            <a:endParaRPr lang="fr-FR" dirty="0"/>
          </a:p>
        </p:txBody>
      </p:sp>
      <p:sp>
        <p:nvSpPr>
          <p:cNvPr id="4" name="Espace réservé du numéro de diapositive 3">
            <a:extLst>
              <a:ext uri="{FF2B5EF4-FFF2-40B4-BE49-F238E27FC236}">
                <a16:creationId xmlns:a16="http://schemas.microsoft.com/office/drawing/2014/main" id="{B27D1241-88C0-B03C-26F5-37BAFA3F7BC2}"/>
              </a:ext>
            </a:extLst>
          </p:cNvPr>
          <p:cNvSpPr>
            <a:spLocks noGrp="1"/>
          </p:cNvSpPr>
          <p:nvPr>
            <p:ph type="sldNum" sz="quarter" idx="12"/>
          </p:nvPr>
        </p:nvSpPr>
        <p:spPr/>
        <p:txBody>
          <a:bodyPr/>
          <a:lstStyle/>
          <a:p>
            <a:fld id="{F235458D-0C39-4FB1-9C4D-2BF0EF83C4C0}" type="slidenum">
              <a:rPr lang="fr-FR" smtClean="0"/>
              <a:t>166</a:t>
            </a:fld>
            <a:endParaRPr lang="fr-FR" dirty="0"/>
          </a:p>
        </p:txBody>
      </p:sp>
      <p:pic>
        <p:nvPicPr>
          <p:cNvPr id="2" name="Image 1">
            <a:extLst>
              <a:ext uri="{FF2B5EF4-FFF2-40B4-BE49-F238E27FC236}">
                <a16:creationId xmlns:a16="http://schemas.microsoft.com/office/drawing/2014/main" id="{DF9D4503-5E52-1BC3-6B10-FDCA6BB39246}"/>
              </a:ext>
            </a:extLst>
          </p:cNvPr>
          <p:cNvPicPr>
            <a:picLocks noChangeAspect="1"/>
          </p:cNvPicPr>
          <p:nvPr/>
        </p:nvPicPr>
        <p:blipFill>
          <a:blip r:embed="rId4"/>
          <a:stretch>
            <a:fillRect/>
          </a:stretch>
        </p:blipFill>
        <p:spPr>
          <a:xfrm>
            <a:off x="446244" y="839942"/>
            <a:ext cx="5553075" cy="2552700"/>
          </a:xfrm>
          <a:prstGeom prst="rect">
            <a:avLst/>
          </a:prstGeom>
        </p:spPr>
      </p:pic>
      <p:pic>
        <p:nvPicPr>
          <p:cNvPr id="7" name="Image 6">
            <a:extLst>
              <a:ext uri="{FF2B5EF4-FFF2-40B4-BE49-F238E27FC236}">
                <a16:creationId xmlns:a16="http://schemas.microsoft.com/office/drawing/2014/main" id="{EFE10C99-27EB-3650-46C6-2476848124A1}"/>
              </a:ext>
            </a:extLst>
          </p:cNvPr>
          <p:cNvPicPr>
            <a:picLocks noChangeAspect="1"/>
          </p:cNvPicPr>
          <p:nvPr/>
        </p:nvPicPr>
        <p:blipFill>
          <a:blip r:embed="rId5"/>
          <a:stretch>
            <a:fillRect/>
          </a:stretch>
        </p:blipFill>
        <p:spPr>
          <a:xfrm>
            <a:off x="6192683" y="2633535"/>
            <a:ext cx="5818160" cy="3497086"/>
          </a:xfrm>
          <a:prstGeom prst="rect">
            <a:avLst/>
          </a:prstGeom>
        </p:spPr>
      </p:pic>
    </p:spTree>
    <p:extLst>
      <p:ext uri="{BB962C8B-B14F-4D97-AF65-F5344CB8AC3E}">
        <p14:creationId xmlns:p14="http://schemas.microsoft.com/office/powerpoint/2010/main" val="168721150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7D041-D711-DC1B-354F-6A828C0ECEFA}"/>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DA7D75B3-BDCE-5183-613D-988B022A72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641FBB4B-9D35-F9D0-13B0-96F1F1508BC9}"/>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F727CF78-AB60-131A-085B-A326C97D17DE}"/>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F71F9957-5969-87DA-2721-70432F3DDD68}"/>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EC04E80E-104C-873E-D926-5C525520B6EE}"/>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office de tourisme – Dépenses de fonctionnement</a:t>
            </a:r>
          </a:p>
        </p:txBody>
      </p:sp>
      <p:sp>
        <p:nvSpPr>
          <p:cNvPr id="3" name="Espace réservé du pied de page 2">
            <a:extLst>
              <a:ext uri="{FF2B5EF4-FFF2-40B4-BE49-F238E27FC236}">
                <a16:creationId xmlns:a16="http://schemas.microsoft.com/office/drawing/2014/main" id="{325E16CE-E813-9703-BF21-9932D92141A3}"/>
              </a:ext>
            </a:extLst>
          </p:cNvPr>
          <p:cNvSpPr>
            <a:spLocks noGrp="1"/>
          </p:cNvSpPr>
          <p:nvPr>
            <p:ph type="ftr" sz="quarter" idx="11"/>
          </p:nvPr>
        </p:nvSpPr>
        <p:spPr/>
        <p:txBody>
          <a:bodyPr/>
          <a:lstStyle/>
          <a:p>
            <a:fld id="{0DE6609D-FCC9-47B4-BA14-0E383965CA98}" type="slidenum">
              <a:rPr lang="fr-FR" smtClean="0"/>
              <a:t>167</a:t>
            </a:fld>
            <a:endParaRPr lang="fr-FR" dirty="0"/>
          </a:p>
        </p:txBody>
      </p:sp>
      <p:sp>
        <p:nvSpPr>
          <p:cNvPr id="4" name="Espace réservé du numéro de diapositive 3">
            <a:extLst>
              <a:ext uri="{FF2B5EF4-FFF2-40B4-BE49-F238E27FC236}">
                <a16:creationId xmlns:a16="http://schemas.microsoft.com/office/drawing/2014/main" id="{117CDAF5-B7C2-637C-BB8D-4EC11CF4DFD3}"/>
              </a:ext>
            </a:extLst>
          </p:cNvPr>
          <p:cNvSpPr>
            <a:spLocks noGrp="1"/>
          </p:cNvSpPr>
          <p:nvPr>
            <p:ph type="sldNum" sz="quarter" idx="12"/>
          </p:nvPr>
        </p:nvSpPr>
        <p:spPr/>
        <p:txBody>
          <a:bodyPr/>
          <a:lstStyle/>
          <a:p>
            <a:fld id="{F235458D-0C39-4FB1-9C4D-2BF0EF83C4C0}" type="slidenum">
              <a:rPr lang="fr-FR" smtClean="0"/>
              <a:t>167</a:t>
            </a:fld>
            <a:endParaRPr lang="fr-FR" dirty="0"/>
          </a:p>
        </p:txBody>
      </p:sp>
      <p:pic>
        <p:nvPicPr>
          <p:cNvPr id="10" name="Image 9">
            <a:extLst>
              <a:ext uri="{FF2B5EF4-FFF2-40B4-BE49-F238E27FC236}">
                <a16:creationId xmlns:a16="http://schemas.microsoft.com/office/drawing/2014/main" id="{7BA37637-C9E3-FDBD-48D2-6C5FC395CFC6}"/>
              </a:ext>
            </a:extLst>
          </p:cNvPr>
          <p:cNvPicPr>
            <a:picLocks noChangeAspect="1"/>
          </p:cNvPicPr>
          <p:nvPr/>
        </p:nvPicPr>
        <p:blipFill>
          <a:blip r:embed="rId4"/>
          <a:stretch>
            <a:fillRect/>
          </a:stretch>
        </p:blipFill>
        <p:spPr>
          <a:xfrm>
            <a:off x="446244" y="839942"/>
            <a:ext cx="5553075" cy="2171700"/>
          </a:xfrm>
          <a:prstGeom prst="rect">
            <a:avLst/>
          </a:prstGeom>
        </p:spPr>
      </p:pic>
      <p:pic>
        <p:nvPicPr>
          <p:cNvPr id="11" name="Image 10">
            <a:extLst>
              <a:ext uri="{FF2B5EF4-FFF2-40B4-BE49-F238E27FC236}">
                <a16:creationId xmlns:a16="http://schemas.microsoft.com/office/drawing/2014/main" id="{DBD1CE03-14CC-3989-B856-412A34B4B6CE}"/>
              </a:ext>
            </a:extLst>
          </p:cNvPr>
          <p:cNvPicPr>
            <a:picLocks noChangeAspect="1"/>
          </p:cNvPicPr>
          <p:nvPr/>
        </p:nvPicPr>
        <p:blipFill>
          <a:blip r:embed="rId5"/>
          <a:stretch>
            <a:fillRect/>
          </a:stretch>
        </p:blipFill>
        <p:spPr>
          <a:xfrm>
            <a:off x="6192684" y="2633536"/>
            <a:ext cx="5818160" cy="3497086"/>
          </a:xfrm>
          <a:prstGeom prst="rect">
            <a:avLst/>
          </a:prstGeom>
        </p:spPr>
      </p:pic>
    </p:spTree>
    <p:extLst>
      <p:ext uri="{BB962C8B-B14F-4D97-AF65-F5344CB8AC3E}">
        <p14:creationId xmlns:p14="http://schemas.microsoft.com/office/powerpoint/2010/main" val="98229368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F3142-1EE4-16AF-8830-296174DCBD77}"/>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7518378B-EBB9-C51B-FA19-FC242047A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2C65DE39-6A1D-9D1F-F81E-F6A7BC0D5B0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DDA045EA-B9EF-CD9E-7FE7-3B513310D716}"/>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1435D31-5912-5D17-3511-E18103321D06}"/>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FF8B119F-6DFA-99E2-C193-0E6841EB1301}"/>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office de tourisme – Dépenses d’investissement</a:t>
            </a:r>
          </a:p>
        </p:txBody>
      </p:sp>
      <p:sp>
        <p:nvSpPr>
          <p:cNvPr id="3" name="Espace réservé du pied de page 2">
            <a:extLst>
              <a:ext uri="{FF2B5EF4-FFF2-40B4-BE49-F238E27FC236}">
                <a16:creationId xmlns:a16="http://schemas.microsoft.com/office/drawing/2014/main" id="{E1D90445-605C-B64A-0B66-969B4931CE41}"/>
              </a:ext>
            </a:extLst>
          </p:cNvPr>
          <p:cNvSpPr>
            <a:spLocks noGrp="1"/>
          </p:cNvSpPr>
          <p:nvPr>
            <p:ph type="ftr" sz="quarter" idx="11"/>
          </p:nvPr>
        </p:nvSpPr>
        <p:spPr/>
        <p:txBody>
          <a:bodyPr/>
          <a:lstStyle/>
          <a:p>
            <a:fld id="{0DE6609D-FCC9-47B4-BA14-0E383965CA98}" type="slidenum">
              <a:rPr lang="fr-FR" smtClean="0"/>
              <a:t>168</a:t>
            </a:fld>
            <a:endParaRPr lang="fr-FR" dirty="0"/>
          </a:p>
        </p:txBody>
      </p:sp>
      <p:sp>
        <p:nvSpPr>
          <p:cNvPr id="4" name="Espace réservé du numéro de diapositive 3">
            <a:extLst>
              <a:ext uri="{FF2B5EF4-FFF2-40B4-BE49-F238E27FC236}">
                <a16:creationId xmlns:a16="http://schemas.microsoft.com/office/drawing/2014/main" id="{7A2D7A22-F7BB-326D-72DD-22842A8AD463}"/>
              </a:ext>
            </a:extLst>
          </p:cNvPr>
          <p:cNvSpPr>
            <a:spLocks noGrp="1"/>
          </p:cNvSpPr>
          <p:nvPr>
            <p:ph type="sldNum" sz="quarter" idx="12"/>
          </p:nvPr>
        </p:nvSpPr>
        <p:spPr/>
        <p:txBody>
          <a:bodyPr/>
          <a:lstStyle/>
          <a:p>
            <a:fld id="{F235458D-0C39-4FB1-9C4D-2BF0EF83C4C0}" type="slidenum">
              <a:rPr lang="fr-FR" smtClean="0"/>
              <a:t>168</a:t>
            </a:fld>
            <a:endParaRPr lang="fr-FR" dirty="0"/>
          </a:p>
        </p:txBody>
      </p:sp>
      <p:pic>
        <p:nvPicPr>
          <p:cNvPr id="2" name="Image 1">
            <a:extLst>
              <a:ext uri="{FF2B5EF4-FFF2-40B4-BE49-F238E27FC236}">
                <a16:creationId xmlns:a16="http://schemas.microsoft.com/office/drawing/2014/main" id="{C9298563-8EA9-A470-FC61-68A4FEEEC020}"/>
              </a:ext>
            </a:extLst>
          </p:cNvPr>
          <p:cNvPicPr>
            <a:picLocks noChangeAspect="1"/>
          </p:cNvPicPr>
          <p:nvPr/>
        </p:nvPicPr>
        <p:blipFill>
          <a:blip r:embed="rId4"/>
          <a:stretch>
            <a:fillRect/>
          </a:stretch>
        </p:blipFill>
        <p:spPr>
          <a:xfrm>
            <a:off x="446242" y="860103"/>
            <a:ext cx="5553075" cy="1409700"/>
          </a:xfrm>
          <a:prstGeom prst="rect">
            <a:avLst/>
          </a:prstGeom>
        </p:spPr>
      </p:pic>
      <p:pic>
        <p:nvPicPr>
          <p:cNvPr id="7" name="Image 6">
            <a:extLst>
              <a:ext uri="{FF2B5EF4-FFF2-40B4-BE49-F238E27FC236}">
                <a16:creationId xmlns:a16="http://schemas.microsoft.com/office/drawing/2014/main" id="{0CBC9FFA-90A3-ABB0-F044-29C38DB1D1B3}"/>
              </a:ext>
            </a:extLst>
          </p:cNvPr>
          <p:cNvPicPr>
            <a:picLocks noChangeAspect="1"/>
          </p:cNvPicPr>
          <p:nvPr/>
        </p:nvPicPr>
        <p:blipFill>
          <a:blip r:embed="rId5"/>
          <a:stretch>
            <a:fillRect/>
          </a:stretch>
        </p:blipFill>
        <p:spPr>
          <a:xfrm>
            <a:off x="6188781" y="2594893"/>
            <a:ext cx="5822062" cy="3499431"/>
          </a:xfrm>
          <a:prstGeom prst="rect">
            <a:avLst/>
          </a:prstGeom>
        </p:spPr>
      </p:pic>
    </p:spTree>
    <p:extLst>
      <p:ext uri="{BB962C8B-B14F-4D97-AF65-F5344CB8AC3E}">
        <p14:creationId xmlns:p14="http://schemas.microsoft.com/office/powerpoint/2010/main" val="42017091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93ECF-929F-82A2-C7CD-68A9AD110B4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6C8D0BF-9D1C-97FA-FC87-DD83F89A6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78FBBBF2-B899-6520-F5CD-6B656FFF1B78}"/>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0CC438A6-4C53-5B9B-D55F-255D945FC60C}"/>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3D750DE8-9E60-0910-9721-7B4EBD0B3C37}"/>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E85AEE82-2D89-5853-60D7-057E44BF6B44}"/>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office de tourisme – Recettes d’investissement</a:t>
            </a:r>
          </a:p>
        </p:txBody>
      </p:sp>
      <p:sp>
        <p:nvSpPr>
          <p:cNvPr id="3" name="Espace réservé du pied de page 2">
            <a:extLst>
              <a:ext uri="{FF2B5EF4-FFF2-40B4-BE49-F238E27FC236}">
                <a16:creationId xmlns:a16="http://schemas.microsoft.com/office/drawing/2014/main" id="{DA60A5F8-0117-303F-9F7D-44C3273C1240}"/>
              </a:ext>
            </a:extLst>
          </p:cNvPr>
          <p:cNvSpPr>
            <a:spLocks noGrp="1"/>
          </p:cNvSpPr>
          <p:nvPr>
            <p:ph type="ftr" sz="quarter" idx="11"/>
          </p:nvPr>
        </p:nvSpPr>
        <p:spPr/>
        <p:txBody>
          <a:bodyPr/>
          <a:lstStyle/>
          <a:p>
            <a:fld id="{0DE6609D-FCC9-47B4-BA14-0E383965CA98}" type="slidenum">
              <a:rPr lang="fr-FR" smtClean="0"/>
              <a:t>169</a:t>
            </a:fld>
            <a:endParaRPr lang="fr-FR" dirty="0"/>
          </a:p>
        </p:txBody>
      </p:sp>
      <p:sp>
        <p:nvSpPr>
          <p:cNvPr id="4" name="Espace réservé du numéro de diapositive 3">
            <a:extLst>
              <a:ext uri="{FF2B5EF4-FFF2-40B4-BE49-F238E27FC236}">
                <a16:creationId xmlns:a16="http://schemas.microsoft.com/office/drawing/2014/main" id="{6E817980-265C-D252-7752-2AE42108B442}"/>
              </a:ext>
            </a:extLst>
          </p:cNvPr>
          <p:cNvSpPr>
            <a:spLocks noGrp="1"/>
          </p:cNvSpPr>
          <p:nvPr>
            <p:ph type="sldNum" sz="quarter" idx="12"/>
          </p:nvPr>
        </p:nvSpPr>
        <p:spPr/>
        <p:txBody>
          <a:bodyPr/>
          <a:lstStyle/>
          <a:p>
            <a:fld id="{F235458D-0C39-4FB1-9C4D-2BF0EF83C4C0}" type="slidenum">
              <a:rPr lang="fr-FR" smtClean="0"/>
              <a:t>169</a:t>
            </a:fld>
            <a:endParaRPr lang="fr-FR" dirty="0"/>
          </a:p>
        </p:txBody>
      </p:sp>
      <p:pic>
        <p:nvPicPr>
          <p:cNvPr id="10" name="Image 9">
            <a:extLst>
              <a:ext uri="{FF2B5EF4-FFF2-40B4-BE49-F238E27FC236}">
                <a16:creationId xmlns:a16="http://schemas.microsoft.com/office/drawing/2014/main" id="{44CBAD90-6E82-BED6-B267-5CB4A2A99CEC}"/>
              </a:ext>
            </a:extLst>
          </p:cNvPr>
          <p:cNvPicPr>
            <a:picLocks noChangeAspect="1"/>
          </p:cNvPicPr>
          <p:nvPr/>
        </p:nvPicPr>
        <p:blipFill>
          <a:blip r:embed="rId4"/>
          <a:stretch>
            <a:fillRect/>
          </a:stretch>
        </p:blipFill>
        <p:spPr>
          <a:xfrm>
            <a:off x="6192685" y="2597237"/>
            <a:ext cx="5818161" cy="3497087"/>
          </a:xfrm>
          <a:prstGeom prst="rect">
            <a:avLst/>
          </a:prstGeom>
        </p:spPr>
      </p:pic>
      <p:pic>
        <p:nvPicPr>
          <p:cNvPr id="2" name="Image 1">
            <a:extLst>
              <a:ext uri="{FF2B5EF4-FFF2-40B4-BE49-F238E27FC236}">
                <a16:creationId xmlns:a16="http://schemas.microsoft.com/office/drawing/2014/main" id="{EEB05FFA-DFF6-70DE-C6AA-6FCEF95BFEC9}"/>
              </a:ext>
            </a:extLst>
          </p:cNvPr>
          <p:cNvPicPr>
            <a:picLocks noChangeAspect="1"/>
          </p:cNvPicPr>
          <p:nvPr/>
        </p:nvPicPr>
        <p:blipFill>
          <a:blip r:embed="rId5"/>
          <a:stretch>
            <a:fillRect/>
          </a:stretch>
        </p:blipFill>
        <p:spPr>
          <a:xfrm>
            <a:off x="446241" y="860103"/>
            <a:ext cx="5553075" cy="1790700"/>
          </a:xfrm>
          <a:prstGeom prst="rect">
            <a:avLst/>
          </a:prstGeom>
        </p:spPr>
      </p:pic>
    </p:spTree>
    <p:extLst>
      <p:ext uri="{BB962C8B-B14F-4D97-AF65-F5344CB8AC3E}">
        <p14:creationId xmlns:p14="http://schemas.microsoft.com/office/powerpoint/2010/main" val="6212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F3833-517C-022A-7B11-40EB7F28D55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2819937D-1799-5D1F-4358-A20454A4C7C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8CBF27A4-ADE9-9855-9C6F-A1E27C7231AB}"/>
              </a:ext>
            </a:extLst>
          </p:cNvPr>
          <p:cNvSpPr txBox="1">
            <a:spLocks noGrp="1" noRot="1" noMove="1" noResize="1" noEditPoints="1" noAdjustHandles="1" noChangeArrowheads="1" noChangeShapeType="1"/>
          </p:cNvSpPr>
          <p:nvPr/>
        </p:nvSpPr>
        <p:spPr>
          <a:xfrm>
            <a:off x="843396" y="1589809"/>
            <a:ext cx="10505209" cy="3416320"/>
          </a:xfrm>
          <a:prstGeom prst="rect">
            <a:avLst/>
          </a:prstGeom>
          <a:noFill/>
        </p:spPr>
        <p:txBody>
          <a:bodyPr wrap="square" rtlCol="0">
            <a:spAutoFit/>
          </a:bodyPr>
          <a:lstStyle/>
          <a:p>
            <a:pPr marL="285750" indent="-285750">
              <a:buFont typeface="Arial" panose="020B0604020202020204" pitchFamily="34" charset="0"/>
              <a:buChar char="•"/>
            </a:pPr>
            <a:r>
              <a:rPr lang="fr-FR" dirty="0"/>
              <a:t>Sur la base de l’enveloppe financière estimative (soit 5 274 000 € HT), les honoraires de la maitrise d’œuvre s’établissaient à </a:t>
            </a:r>
            <a:r>
              <a:rPr lang="fr-FR" b="1" dirty="0"/>
              <a:t>733 086,00 € HT</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Conformément à l’article 6 de l’acte d’engagement du marché de maitrise d’œuvre, la rémunération définitive de la maitrise d’œuvre est arrêtée au stade de l’APD.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Compte-tenu de la nouvelle enveloppe financière, les honoraires de la maitrise d’œuvre s’établissent désormais à </a:t>
            </a:r>
            <a:r>
              <a:rPr lang="fr-FR" b="1" dirty="0"/>
              <a:t>807 403,20 € HT</a:t>
            </a:r>
            <a:r>
              <a:rPr lang="fr-FR" dirty="0"/>
              <a:t>, soit une augmentation de </a:t>
            </a:r>
            <a:r>
              <a:rPr lang="fr-FR" b="1" dirty="0"/>
              <a:t>74 317,20 €</a:t>
            </a:r>
            <a:r>
              <a:rPr lang="fr-FR" dirty="0"/>
              <a:t>. Les honoraires sont ainsi décomposés : </a:t>
            </a:r>
          </a:p>
          <a:p>
            <a:pPr marL="285750" indent="-285750">
              <a:buFont typeface="Arial" panose="020B0604020202020204" pitchFamily="34" charset="0"/>
              <a:buChar char="•"/>
            </a:pPr>
            <a:endParaRPr lang="fr-FR" dirty="0"/>
          </a:p>
          <a:p>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34842B87-44A2-FB4D-D210-A1E14502B68C}"/>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pic>
        <p:nvPicPr>
          <p:cNvPr id="5" name="Image 4">
            <a:extLst>
              <a:ext uri="{FF2B5EF4-FFF2-40B4-BE49-F238E27FC236}">
                <a16:creationId xmlns:a16="http://schemas.microsoft.com/office/drawing/2014/main" id="{FDC554CB-D6D0-9C90-D9B1-45D9ED3087FC}"/>
              </a:ext>
            </a:extLst>
          </p:cNvPr>
          <p:cNvPicPr>
            <a:picLocks noChangeAspect="1"/>
          </p:cNvPicPr>
          <p:nvPr/>
        </p:nvPicPr>
        <p:blipFill>
          <a:blip r:embed="rId4"/>
          <a:stretch>
            <a:fillRect/>
          </a:stretch>
        </p:blipFill>
        <p:spPr>
          <a:xfrm>
            <a:off x="1882815" y="4299083"/>
            <a:ext cx="8426370" cy="1441064"/>
          </a:xfrm>
          <a:prstGeom prst="rect">
            <a:avLst/>
          </a:prstGeom>
        </p:spPr>
      </p:pic>
    </p:spTree>
    <p:extLst>
      <p:ext uri="{BB962C8B-B14F-4D97-AF65-F5344CB8AC3E}">
        <p14:creationId xmlns:p14="http://schemas.microsoft.com/office/powerpoint/2010/main" val="255599854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F7170-97D4-E284-B10F-296B4FA61C05}"/>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7F0BE0BD-4AE9-BAC5-F705-C9A897D5F5E1}"/>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C227355B-D61F-8D3A-9677-A0F4CA90ED93}"/>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1010A2DD-F612-C369-60E8-34ECC8C66D33}"/>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Budget primitif 2025 du budget annexe de l’hôtel d’entreprises</a:t>
            </a:r>
          </a:p>
        </p:txBody>
      </p:sp>
      <p:pic>
        <p:nvPicPr>
          <p:cNvPr id="20" name="Image 19">
            <a:extLst>
              <a:ext uri="{FF2B5EF4-FFF2-40B4-BE49-F238E27FC236}">
                <a16:creationId xmlns:a16="http://schemas.microsoft.com/office/drawing/2014/main" id="{14DD8410-9DBA-2B44-F21F-F934FFD64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43DFA2FA-32DB-6E01-59EA-6229B49A0B20}"/>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1DA82769-4D5A-56C7-F3F6-4393F4F406DA}"/>
              </a:ext>
            </a:extLst>
          </p:cNvPr>
          <p:cNvSpPr>
            <a:spLocks noGrp="1"/>
          </p:cNvSpPr>
          <p:nvPr>
            <p:ph type="ftr" sz="quarter" idx="11"/>
          </p:nvPr>
        </p:nvSpPr>
        <p:spPr/>
        <p:txBody>
          <a:bodyPr/>
          <a:lstStyle/>
          <a:p>
            <a:fld id="{1B6B7B82-81F4-4BD8-910C-DFBCB86BDA54}" type="slidenum">
              <a:rPr lang="fr-FR" smtClean="0"/>
              <a:t>170</a:t>
            </a:fld>
            <a:endParaRPr lang="fr-FR" dirty="0"/>
          </a:p>
        </p:txBody>
      </p:sp>
    </p:spTree>
    <p:extLst>
      <p:ext uri="{BB962C8B-B14F-4D97-AF65-F5344CB8AC3E}">
        <p14:creationId xmlns:p14="http://schemas.microsoft.com/office/powerpoint/2010/main" val="316798839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88EEE-4CFD-9451-8956-5DFA06D5BB63}"/>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D7F2D5E6-0EE1-0A6C-1D9D-C2E1A435E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9B9FC9E1-349A-FE81-6798-A10DCA61C76B}"/>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90735BB7-B170-55D6-2C28-4DF4FD59DD0A}"/>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154832EE-2AF7-E488-D4CB-911B9248D6EF}"/>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CC13762F-DD39-1AF4-166D-48CF30462101}"/>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de l’hôtel d’entreprises – Recettes de fonctionnement</a:t>
            </a:r>
          </a:p>
        </p:txBody>
      </p:sp>
      <p:sp>
        <p:nvSpPr>
          <p:cNvPr id="3" name="Espace réservé du pied de page 2">
            <a:extLst>
              <a:ext uri="{FF2B5EF4-FFF2-40B4-BE49-F238E27FC236}">
                <a16:creationId xmlns:a16="http://schemas.microsoft.com/office/drawing/2014/main" id="{534635AF-0361-178E-E5B3-E2283329EBF3}"/>
              </a:ext>
            </a:extLst>
          </p:cNvPr>
          <p:cNvSpPr>
            <a:spLocks noGrp="1"/>
          </p:cNvSpPr>
          <p:nvPr>
            <p:ph type="ftr" sz="quarter" idx="11"/>
          </p:nvPr>
        </p:nvSpPr>
        <p:spPr/>
        <p:txBody>
          <a:bodyPr/>
          <a:lstStyle/>
          <a:p>
            <a:fld id="{0DE6609D-FCC9-47B4-BA14-0E383965CA98}" type="slidenum">
              <a:rPr lang="fr-FR" smtClean="0"/>
              <a:t>171</a:t>
            </a:fld>
            <a:endParaRPr lang="fr-FR" dirty="0"/>
          </a:p>
        </p:txBody>
      </p:sp>
      <p:sp>
        <p:nvSpPr>
          <p:cNvPr id="4" name="Espace réservé du numéro de diapositive 3">
            <a:extLst>
              <a:ext uri="{FF2B5EF4-FFF2-40B4-BE49-F238E27FC236}">
                <a16:creationId xmlns:a16="http://schemas.microsoft.com/office/drawing/2014/main" id="{8C3D2517-EDFE-5E81-F7C0-5A4FA7975E12}"/>
              </a:ext>
            </a:extLst>
          </p:cNvPr>
          <p:cNvSpPr>
            <a:spLocks noGrp="1"/>
          </p:cNvSpPr>
          <p:nvPr>
            <p:ph type="sldNum" sz="quarter" idx="12"/>
          </p:nvPr>
        </p:nvSpPr>
        <p:spPr/>
        <p:txBody>
          <a:bodyPr/>
          <a:lstStyle/>
          <a:p>
            <a:fld id="{F235458D-0C39-4FB1-9C4D-2BF0EF83C4C0}" type="slidenum">
              <a:rPr lang="fr-FR" smtClean="0"/>
              <a:t>171</a:t>
            </a:fld>
            <a:endParaRPr lang="fr-FR" dirty="0"/>
          </a:p>
        </p:txBody>
      </p:sp>
      <p:pic>
        <p:nvPicPr>
          <p:cNvPr id="11" name="Image 10">
            <a:extLst>
              <a:ext uri="{FF2B5EF4-FFF2-40B4-BE49-F238E27FC236}">
                <a16:creationId xmlns:a16="http://schemas.microsoft.com/office/drawing/2014/main" id="{EAD79791-2C4E-ABD3-CB4D-56D82FC712C2}"/>
              </a:ext>
            </a:extLst>
          </p:cNvPr>
          <p:cNvPicPr>
            <a:picLocks noChangeAspect="1"/>
          </p:cNvPicPr>
          <p:nvPr/>
        </p:nvPicPr>
        <p:blipFill>
          <a:blip r:embed="rId4"/>
          <a:stretch>
            <a:fillRect/>
          </a:stretch>
        </p:blipFill>
        <p:spPr>
          <a:xfrm>
            <a:off x="6193186" y="2643613"/>
            <a:ext cx="5817658" cy="3496784"/>
          </a:xfrm>
          <a:prstGeom prst="rect">
            <a:avLst/>
          </a:prstGeom>
        </p:spPr>
      </p:pic>
      <p:pic>
        <p:nvPicPr>
          <p:cNvPr id="2" name="Image 1">
            <a:extLst>
              <a:ext uri="{FF2B5EF4-FFF2-40B4-BE49-F238E27FC236}">
                <a16:creationId xmlns:a16="http://schemas.microsoft.com/office/drawing/2014/main" id="{45328F36-B91F-165D-5DA4-20B38BB6EA9B}"/>
              </a:ext>
            </a:extLst>
          </p:cNvPr>
          <p:cNvPicPr>
            <a:picLocks noChangeAspect="1"/>
          </p:cNvPicPr>
          <p:nvPr/>
        </p:nvPicPr>
        <p:blipFill>
          <a:blip r:embed="rId5"/>
          <a:stretch>
            <a:fillRect/>
          </a:stretch>
        </p:blipFill>
        <p:spPr>
          <a:xfrm>
            <a:off x="436447" y="839942"/>
            <a:ext cx="5553075" cy="1790700"/>
          </a:xfrm>
          <a:prstGeom prst="rect">
            <a:avLst/>
          </a:prstGeom>
        </p:spPr>
      </p:pic>
    </p:spTree>
    <p:extLst>
      <p:ext uri="{BB962C8B-B14F-4D97-AF65-F5344CB8AC3E}">
        <p14:creationId xmlns:p14="http://schemas.microsoft.com/office/powerpoint/2010/main" val="376425999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7125A-D613-E1EA-9D15-EA616EBA58D9}"/>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2EB99EB1-7839-0633-E8FD-71BD7AD7C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E860804A-7C3F-3600-9EAC-E6CFE1FEC3B2}"/>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BC2912C1-8D85-DBA1-9F22-E32E678FEC73}"/>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83975D26-5018-66B7-B8A1-A69608BDD6E2}"/>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C4B8C92F-F2B9-1B25-9C42-C68823B056C9}"/>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de l’hôtel d’entreprises – Dépenses de fonctionnement</a:t>
            </a:r>
          </a:p>
        </p:txBody>
      </p:sp>
      <p:sp>
        <p:nvSpPr>
          <p:cNvPr id="3" name="Espace réservé du pied de page 2">
            <a:extLst>
              <a:ext uri="{FF2B5EF4-FFF2-40B4-BE49-F238E27FC236}">
                <a16:creationId xmlns:a16="http://schemas.microsoft.com/office/drawing/2014/main" id="{874A3B29-38E5-085E-0AFE-4EC6A629FB83}"/>
              </a:ext>
            </a:extLst>
          </p:cNvPr>
          <p:cNvSpPr>
            <a:spLocks noGrp="1"/>
          </p:cNvSpPr>
          <p:nvPr>
            <p:ph type="ftr" sz="quarter" idx="11"/>
          </p:nvPr>
        </p:nvSpPr>
        <p:spPr/>
        <p:txBody>
          <a:bodyPr/>
          <a:lstStyle/>
          <a:p>
            <a:fld id="{0DE6609D-FCC9-47B4-BA14-0E383965CA98}" type="slidenum">
              <a:rPr lang="fr-FR" smtClean="0"/>
              <a:t>172</a:t>
            </a:fld>
            <a:endParaRPr lang="fr-FR" dirty="0"/>
          </a:p>
        </p:txBody>
      </p:sp>
      <p:sp>
        <p:nvSpPr>
          <p:cNvPr id="4" name="Espace réservé du numéro de diapositive 3">
            <a:extLst>
              <a:ext uri="{FF2B5EF4-FFF2-40B4-BE49-F238E27FC236}">
                <a16:creationId xmlns:a16="http://schemas.microsoft.com/office/drawing/2014/main" id="{5E3BA03B-EF66-F8AD-5D5C-2740C22C2DA1}"/>
              </a:ext>
            </a:extLst>
          </p:cNvPr>
          <p:cNvSpPr>
            <a:spLocks noGrp="1"/>
          </p:cNvSpPr>
          <p:nvPr>
            <p:ph type="sldNum" sz="quarter" idx="12"/>
          </p:nvPr>
        </p:nvSpPr>
        <p:spPr/>
        <p:txBody>
          <a:bodyPr/>
          <a:lstStyle/>
          <a:p>
            <a:fld id="{F235458D-0C39-4FB1-9C4D-2BF0EF83C4C0}" type="slidenum">
              <a:rPr lang="fr-FR" smtClean="0"/>
              <a:t>172</a:t>
            </a:fld>
            <a:endParaRPr lang="fr-FR" dirty="0"/>
          </a:p>
        </p:txBody>
      </p:sp>
      <p:pic>
        <p:nvPicPr>
          <p:cNvPr id="2" name="Image 1">
            <a:extLst>
              <a:ext uri="{FF2B5EF4-FFF2-40B4-BE49-F238E27FC236}">
                <a16:creationId xmlns:a16="http://schemas.microsoft.com/office/drawing/2014/main" id="{786A2353-29E4-5005-2874-E100E495AD34}"/>
              </a:ext>
            </a:extLst>
          </p:cNvPr>
          <p:cNvPicPr>
            <a:picLocks noChangeAspect="1"/>
          </p:cNvPicPr>
          <p:nvPr/>
        </p:nvPicPr>
        <p:blipFill>
          <a:blip r:embed="rId4"/>
          <a:stretch>
            <a:fillRect/>
          </a:stretch>
        </p:blipFill>
        <p:spPr>
          <a:xfrm>
            <a:off x="446243" y="839942"/>
            <a:ext cx="5553075" cy="1790700"/>
          </a:xfrm>
          <a:prstGeom prst="rect">
            <a:avLst/>
          </a:prstGeom>
        </p:spPr>
      </p:pic>
      <p:pic>
        <p:nvPicPr>
          <p:cNvPr id="7" name="Image 6">
            <a:extLst>
              <a:ext uri="{FF2B5EF4-FFF2-40B4-BE49-F238E27FC236}">
                <a16:creationId xmlns:a16="http://schemas.microsoft.com/office/drawing/2014/main" id="{F8188E31-7259-27AB-5369-DCF33E6B8771}"/>
              </a:ext>
            </a:extLst>
          </p:cNvPr>
          <p:cNvPicPr>
            <a:picLocks noChangeAspect="1"/>
          </p:cNvPicPr>
          <p:nvPr/>
        </p:nvPicPr>
        <p:blipFill>
          <a:blip r:embed="rId5"/>
          <a:stretch>
            <a:fillRect/>
          </a:stretch>
        </p:blipFill>
        <p:spPr>
          <a:xfrm>
            <a:off x="6191496" y="2630643"/>
            <a:ext cx="5819348" cy="3497800"/>
          </a:xfrm>
          <a:prstGeom prst="rect">
            <a:avLst/>
          </a:prstGeom>
        </p:spPr>
      </p:pic>
    </p:spTree>
    <p:extLst>
      <p:ext uri="{BB962C8B-B14F-4D97-AF65-F5344CB8AC3E}">
        <p14:creationId xmlns:p14="http://schemas.microsoft.com/office/powerpoint/2010/main" val="70597707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DD356-182C-28F8-0E04-10239EEE233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D2DED63-9ABD-F064-BD85-254D2B79C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AB2ADD5E-DA3C-DBBC-8A92-28A90541A887}"/>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E746DF43-66C3-48F1-1F61-18DEE86719B2}"/>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3DEEBDA8-051A-9355-22A4-5139EAA00F84}"/>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5C4A3FB3-7FDB-DBBD-4656-E00F35CF983E}"/>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de l’hôtel d’entreprises – Dépenses d’investissement</a:t>
            </a:r>
          </a:p>
        </p:txBody>
      </p:sp>
      <p:sp>
        <p:nvSpPr>
          <p:cNvPr id="3" name="Espace réservé du pied de page 2">
            <a:extLst>
              <a:ext uri="{FF2B5EF4-FFF2-40B4-BE49-F238E27FC236}">
                <a16:creationId xmlns:a16="http://schemas.microsoft.com/office/drawing/2014/main" id="{AFB0CC04-CD33-E15C-5A35-703B4242C551}"/>
              </a:ext>
            </a:extLst>
          </p:cNvPr>
          <p:cNvSpPr>
            <a:spLocks noGrp="1"/>
          </p:cNvSpPr>
          <p:nvPr>
            <p:ph type="ftr" sz="quarter" idx="11"/>
          </p:nvPr>
        </p:nvSpPr>
        <p:spPr/>
        <p:txBody>
          <a:bodyPr/>
          <a:lstStyle/>
          <a:p>
            <a:fld id="{0DE6609D-FCC9-47B4-BA14-0E383965CA98}" type="slidenum">
              <a:rPr lang="fr-FR" smtClean="0"/>
              <a:t>173</a:t>
            </a:fld>
            <a:endParaRPr lang="fr-FR" dirty="0"/>
          </a:p>
        </p:txBody>
      </p:sp>
      <p:sp>
        <p:nvSpPr>
          <p:cNvPr id="4" name="Espace réservé du numéro de diapositive 3">
            <a:extLst>
              <a:ext uri="{FF2B5EF4-FFF2-40B4-BE49-F238E27FC236}">
                <a16:creationId xmlns:a16="http://schemas.microsoft.com/office/drawing/2014/main" id="{EB80762A-8463-7F08-70ED-D5049A743848}"/>
              </a:ext>
            </a:extLst>
          </p:cNvPr>
          <p:cNvSpPr>
            <a:spLocks noGrp="1"/>
          </p:cNvSpPr>
          <p:nvPr>
            <p:ph type="sldNum" sz="quarter" idx="12"/>
          </p:nvPr>
        </p:nvSpPr>
        <p:spPr/>
        <p:txBody>
          <a:bodyPr/>
          <a:lstStyle/>
          <a:p>
            <a:fld id="{F235458D-0C39-4FB1-9C4D-2BF0EF83C4C0}" type="slidenum">
              <a:rPr lang="fr-FR" smtClean="0"/>
              <a:t>173</a:t>
            </a:fld>
            <a:endParaRPr lang="fr-FR" dirty="0"/>
          </a:p>
        </p:txBody>
      </p:sp>
      <p:pic>
        <p:nvPicPr>
          <p:cNvPr id="2" name="Image 1">
            <a:extLst>
              <a:ext uri="{FF2B5EF4-FFF2-40B4-BE49-F238E27FC236}">
                <a16:creationId xmlns:a16="http://schemas.microsoft.com/office/drawing/2014/main" id="{161979A7-28C8-ECB1-3EA3-4F5B2A40CBC9}"/>
              </a:ext>
            </a:extLst>
          </p:cNvPr>
          <p:cNvPicPr>
            <a:picLocks noChangeAspect="1"/>
          </p:cNvPicPr>
          <p:nvPr/>
        </p:nvPicPr>
        <p:blipFill>
          <a:blip r:embed="rId4"/>
          <a:stretch>
            <a:fillRect/>
          </a:stretch>
        </p:blipFill>
        <p:spPr>
          <a:xfrm>
            <a:off x="450144" y="860103"/>
            <a:ext cx="5553075" cy="2171700"/>
          </a:xfrm>
          <a:prstGeom prst="rect">
            <a:avLst/>
          </a:prstGeom>
        </p:spPr>
      </p:pic>
      <p:pic>
        <p:nvPicPr>
          <p:cNvPr id="7" name="Image 6">
            <a:extLst>
              <a:ext uri="{FF2B5EF4-FFF2-40B4-BE49-F238E27FC236}">
                <a16:creationId xmlns:a16="http://schemas.microsoft.com/office/drawing/2014/main" id="{C542D4B0-E539-7B8E-BC65-1E07CF5DFD45}"/>
              </a:ext>
            </a:extLst>
          </p:cNvPr>
          <p:cNvPicPr>
            <a:picLocks noChangeAspect="1"/>
          </p:cNvPicPr>
          <p:nvPr/>
        </p:nvPicPr>
        <p:blipFill>
          <a:blip r:embed="rId5"/>
          <a:stretch>
            <a:fillRect/>
          </a:stretch>
        </p:blipFill>
        <p:spPr>
          <a:xfrm>
            <a:off x="6188784" y="2594895"/>
            <a:ext cx="5822060" cy="3499430"/>
          </a:xfrm>
          <a:prstGeom prst="rect">
            <a:avLst/>
          </a:prstGeom>
        </p:spPr>
      </p:pic>
    </p:spTree>
    <p:extLst>
      <p:ext uri="{BB962C8B-B14F-4D97-AF65-F5344CB8AC3E}">
        <p14:creationId xmlns:p14="http://schemas.microsoft.com/office/powerpoint/2010/main" val="18793379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D7AC2-B94E-978E-D96F-66A64B7EA606}"/>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123A085-2B97-9C77-1050-DF440373AC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E0BFFA36-EA9E-15CA-5DAF-59E1E120EBAB}"/>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786C3DBA-91B9-6B7C-B222-6945820A7E8A}"/>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D7EABEE2-E477-6E5E-4621-5476C40E0668}"/>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35DFA3E8-E15A-77C9-15EA-AF21D244D339}"/>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de l’hôtel d’entreprises– Recettes d’investissement</a:t>
            </a:r>
          </a:p>
        </p:txBody>
      </p:sp>
      <p:sp>
        <p:nvSpPr>
          <p:cNvPr id="3" name="Espace réservé du pied de page 2">
            <a:extLst>
              <a:ext uri="{FF2B5EF4-FFF2-40B4-BE49-F238E27FC236}">
                <a16:creationId xmlns:a16="http://schemas.microsoft.com/office/drawing/2014/main" id="{58EBF1EE-AC4E-A5CE-48D1-39693EA4189E}"/>
              </a:ext>
            </a:extLst>
          </p:cNvPr>
          <p:cNvSpPr>
            <a:spLocks noGrp="1"/>
          </p:cNvSpPr>
          <p:nvPr>
            <p:ph type="ftr" sz="quarter" idx="11"/>
          </p:nvPr>
        </p:nvSpPr>
        <p:spPr/>
        <p:txBody>
          <a:bodyPr/>
          <a:lstStyle/>
          <a:p>
            <a:fld id="{0DE6609D-FCC9-47B4-BA14-0E383965CA98}" type="slidenum">
              <a:rPr lang="fr-FR" smtClean="0"/>
              <a:t>174</a:t>
            </a:fld>
            <a:endParaRPr lang="fr-FR" dirty="0"/>
          </a:p>
        </p:txBody>
      </p:sp>
      <p:sp>
        <p:nvSpPr>
          <p:cNvPr id="4" name="Espace réservé du numéro de diapositive 3">
            <a:extLst>
              <a:ext uri="{FF2B5EF4-FFF2-40B4-BE49-F238E27FC236}">
                <a16:creationId xmlns:a16="http://schemas.microsoft.com/office/drawing/2014/main" id="{D926C098-9C36-AAC9-E765-F3DE7334333E}"/>
              </a:ext>
            </a:extLst>
          </p:cNvPr>
          <p:cNvSpPr>
            <a:spLocks noGrp="1"/>
          </p:cNvSpPr>
          <p:nvPr>
            <p:ph type="sldNum" sz="quarter" idx="12"/>
          </p:nvPr>
        </p:nvSpPr>
        <p:spPr/>
        <p:txBody>
          <a:bodyPr/>
          <a:lstStyle/>
          <a:p>
            <a:fld id="{F235458D-0C39-4FB1-9C4D-2BF0EF83C4C0}" type="slidenum">
              <a:rPr lang="fr-FR" smtClean="0"/>
              <a:t>174</a:t>
            </a:fld>
            <a:endParaRPr lang="fr-FR" dirty="0"/>
          </a:p>
        </p:txBody>
      </p:sp>
      <p:pic>
        <p:nvPicPr>
          <p:cNvPr id="2" name="Image 1">
            <a:extLst>
              <a:ext uri="{FF2B5EF4-FFF2-40B4-BE49-F238E27FC236}">
                <a16:creationId xmlns:a16="http://schemas.microsoft.com/office/drawing/2014/main" id="{DC530DD1-67CC-9DAB-CB48-6BFE6C5313BC}"/>
              </a:ext>
            </a:extLst>
          </p:cNvPr>
          <p:cNvPicPr>
            <a:picLocks noChangeAspect="1"/>
          </p:cNvPicPr>
          <p:nvPr/>
        </p:nvPicPr>
        <p:blipFill>
          <a:blip r:embed="rId4"/>
          <a:stretch>
            <a:fillRect/>
          </a:stretch>
        </p:blipFill>
        <p:spPr>
          <a:xfrm>
            <a:off x="446241" y="896400"/>
            <a:ext cx="5553075" cy="1790700"/>
          </a:xfrm>
          <a:prstGeom prst="rect">
            <a:avLst/>
          </a:prstGeom>
        </p:spPr>
      </p:pic>
      <p:pic>
        <p:nvPicPr>
          <p:cNvPr id="11" name="Image 10">
            <a:extLst>
              <a:ext uri="{FF2B5EF4-FFF2-40B4-BE49-F238E27FC236}">
                <a16:creationId xmlns:a16="http://schemas.microsoft.com/office/drawing/2014/main" id="{EC0331E7-AF06-F688-23DD-95255D44A6A3}"/>
              </a:ext>
            </a:extLst>
          </p:cNvPr>
          <p:cNvPicPr>
            <a:picLocks noChangeAspect="1"/>
          </p:cNvPicPr>
          <p:nvPr/>
        </p:nvPicPr>
        <p:blipFill>
          <a:blip r:embed="rId5"/>
          <a:stretch>
            <a:fillRect/>
          </a:stretch>
        </p:blipFill>
        <p:spPr>
          <a:xfrm>
            <a:off x="6192686" y="2597239"/>
            <a:ext cx="5818158" cy="3497085"/>
          </a:xfrm>
          <a:prstGeom prst="rect">
            <a:avLst/>
          </a:prstGeom>
        </p:spPr>
      </p:pic>
    </p:spTree>
    <p:extLst>
      <p:ext uri="{BB962C8B-B14F-4D97-AF65-F5344CB8AC3E}">
        <p14:creationId xmlns:p14="http://schemas.microsoft.com/office/powerpoint/2010/main" val="38866139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A40B5-88B0-6DEE-1227-9EBDA2AEEF39}"/>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1BBF90D5-8D1E-4189-F08B-F5E512090B58}"/>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0A91E8C2-FE80-E726-DA91-4687DB304811}"/>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D8288BE9-1166-43FA-64D1-5D38E568654D}"/>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Budget primitif 2025 du budget annexe ZAE de Croix-Mare</a:t>
            </a:r>
          </a:p>
        </p:txBody>
      </p:sp>
      <p:pic>
        <p:nvPicPr>
          <p:cNvPr id="20" name="Image 19">
            <a:extLst>
              <a:ext uri="{FF2B5EF4-FFF2-40B4-BE49-F238E27FC236}">
                <a16:creationId xmlns:a16="http://schemas.microsoft.com/office/drawing/2014/main" id="{8F8B7A90-D1E7-9145-816F-C72E1E4A9B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E39F9C5C-3D09-F9F8-B58D-FD40C6CB3A0A}"/>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9321AC1D-D28B-B241-69C4-B8FB34CC325E}"/>
              </a:ext>
            </a:extLst>
          </p:cNvPr>
          <p:cNvSpPr>
            <a:spLocks noGrp="1"/>
          </p:cNvSpPr>
          <p:nvPr>
            <p:ph type="ftr" sz="quarter" idx="11"/>
          </p:nvPr>
        </p:nvSpPr>
        <p:spPr/>
        <p:txBody>
          <a:bodyPr/>
          <a:lstStyle/>
          <a:p>
            <a:fld id="{1B6B7B82-81F4-4BD8-910C-DFBCB86BDA54}" type="slidenum">
              <a:rPr lang="fr-FR" smtClean="0"/>
              <a:t>175</a:t>
            </a:fld>
            <a:endParaRPr lang="fr-FR" dirty="0"/>
          </a:p>
        </p:txBody>
      </p:sp>
    </p:spTree>
    <p:extLst>
      <p:ext uri="{BB962C8B-B14F-4D97-AF65-F5344CB8AC3E}">
        <p14:creationId xmlns:p14="http://schemas.microsoft.com/office/powerpoint/2010/main" val="5373055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AA5B1-B1F3-6476-06E7-0D061FBA222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C5E260ED-0AE8-3C37-D7F6-84632A253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9A0402C3-5E6E-DCE2-3276-CEE0A3D0BA6B}"/>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B2D8B7E4-E3DC-3CBF-819C-1A6938073C7D}"/>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9D8C013A-BDB8-A6AD-63B6-F777D460F3A0}"/>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A7FFFC94-9AE1-2EED-C241-D7AD0A437BDA}"/>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ZAE de Croix-Mare</a:t>
            </a:r>
          </a:p>
        </p:txBody>
      </p:sp>
      <p:sp>
        <p:nvSpPr>
          <p:cNvPr id="3" name="Espace réservé du pied de page 2">
            <a:extLst>
              <a:ext uri="{FF2B5EF4-FFF2-40B4-BE49-F238E27FC236}">
                <a16:creationId xmlns:a16="http://schemas.microsoft.com/office/drawing/2014/main" id="{989B18AE-A38E-EA83-D46F-FAA13825C5C1}"/>
              </a:ext>
            </a:extLst>
          </p:cNvPr>
          <p:cNvSpPr>
            <a:spLocks noGrp="1"/>
          </p:cNvSpPr>
          <p:nvPr>
            <p:ph type="ftr" sz="quarter" idx="11"/>
          </p:nvPr>
        </p:nvSpPr>
        <p:spPr/>
        <p:txBody>
          <a:bodyPr/>
          <a:lstStyle/>
          <a:p>
            <a:fld id="{0DE6609D-FCC9-47B4-BA14-0E383965CA98}" type="slidenum">
              <a:rPr lang="fr-FR" smtClean="0"/>
              <a:t>176</a:t>
            </a:fld>
            <a:endParaRPr lang="fr-FR" dirty="0"/>
          </a:p>
        </p:txBody>
      </p:sp>
      <p:sp>
        <p:nvSpPr>
          <p:cNvPr id="4" name="Espace réservé du numéro de diapositive 3">
            <a:extLst>
              <a:ext uri="{FF2B5EF4-FFF2-40B4-BE49-F238E27FC236}">
                <a16:creationId xmlns:a16="http://schemas.microsoft.com/office/drawing/2014/main" id="{4DF54ED1-B9F7-C410-AC9E-8B7B255B5691}"/>
              </a:ext>
            </a:extLst>
          </p:cNvPr>
          <p:cNvSpPr>
            <a:spLocks noGrp="1"/>
          </p:cNvSpPr>
          <p:nvPr>
            <p:ph type="sldNum" sz="quarter" idx="12"/>
          </p:nvPr>
        </p:nvSpPr>
        <p:spPr/>
        <p:txBody>
          <a:bodyPr/>
          <a:lstStyle/>
          <a:p>
            <a:fld id="{F235458D-0C39-4FB1-9C4D-2BF0EF83C4C0}" type="slidenum">
              <a:rPr lang="fr-FR" smtClean="0"/>
              <a:t>176</a:t>
            </a:fld>
            <a:endParaRPr lang="fr-FR" dirty="0"/>
          </a:p>
        </p:txBody>
      </p:sp>
      <p:pic>
        <p:nvPicPr>
          <p:cNvPr id="10" name="Image 9">
            <a:extLst>
              <a:ext uri="{FF2B5EF4-FFF2-40B4-BE49-F238E27FC236}">
                <a16:creationId xmlns:a16="http://schemas.microsoft.com/office/drawing/2014/main" id="{BE02B1C5-2FED-A152-674D-A322D8599011}"/>
              </a:ext>
            </a:extLst>
          </p:cNvPr>
          <p:cNvPicPr>
            <a:picLocks noChangeAspect="1"/>
          </p:cNvPicPr>
          <p:nvPr/>
        </p:nvPicPr>
        <p:blipFill>
          <a:blip r:embed="rId4"/>
          <a:stretch>
            <a:fillRect/>
          </a:stretch>
        </p:blipFill>
        <p:spPr>
          <a:xfrm>
            <a:off x="469157" y="1324819"/>
            <a:ext cx="5553075" cy="1981200"/>
          </a:xfrm>
          <a:prstGeom prst="rect">
            <a:avLst/>
          </a:prstGeom>
        </p:spPr>
      </p:pic>
      <p:pic>
        <p:nvPicPr>
          <p:cNvPr id="11" name="Image 10">
            <a:extLst>
              <a:ext uri="{FF2B5EF4-FFF2-40B4-BE49-F238E27FC236}">
                <a16:creationId xmlns:a16="http://schemas.microsoft.com/office/drawing/2014/main" id="{DABE3196-6F99-DF15-331E-04A3D478285D}"/>
              </a:ext>
            </a:extLst>
          </p:cNvPr>
          <p:cNvPicPr>
            <a:picLocks noChangeAspect="1"/>
          </p:cNvPicPr>
          <p:nvPr/>
        </p:nvPicPr>
        <p:blipFill>
          <a:blip r:embed="rId5"/>
          <a:stretch>
            <a:fillRect/>
          </a:stretch>
        </p:blipFill>
        <p:spPr>
          <a:xfrm>
            <a:off x="469156" y="3547772"/>
            <a:ext cx="5553075" cy="1790700"/>
          </a:xfrm>
          <a:prstGeom prst="rect">
            <a:avLst/>
          </a:prstGeom>
        </p:spPr>
      </p:pic>
      <p:pic>
        <p:nvPicPr>
          <p:cNvPr id="12" name="Image 11">
            <a:extLst>
              <a:ext uri="{FF2B5EF4-FFF2-40B4-BE49-F238E27FC236}">
                <a16:creationId xmlns:a16="http://schemas.microsoft.com/office/drawing/2014/main" id="{0A9E81FC-E9F0-2190-2AFF-3EC09C126345}"/>
              </a:ext>
            </a:extLst>
          </p:cNvPr>
          <p:cNvPicPr>
            <a:picLocks noChangeAspect="1"/>
          </p:cNvPicPr>
          <p:nvPr/>
        </p:nvPicPr>
        <p:blipFill>
          <a:blip r:embed="rId6"/>
          <a:stretch>
            <a:fillRect/>
          </a:stretch>
        </p:blipFill>
        <p:spPr>
          <a:xfrm>
            <a:off x="6457768" y="1896319"/>
            <a:ext cx="5553075" cy="1409700"/>
          </a:xfrm>
          <a:prstGeom prst="rect">
            <a:avLst/>
          </a:prstGeom>
        </p:spPr>
      </p:pic>
      <p:pic>
        <p:nvPicPr>
          <p:cNvPr id="14" name="Image 13">
            <a:extLst>
              <a:ext uri="{FF2B5EF4-FFF2-40B4-BE49-F238E27FC236}">
                <a16:creationId xmlns:a16="http://schemas.microsoft.com/office/drawing/2014/main" id="{D9421AF2-2507-4795-2DBC-258433F39358}"/>
              </a:ext>
            </a:extLst>
          </p:cNvPr>
          <p:cNvPicPr>
            <a:picLocks noChangeAspect="1"/>
          </p:cNvPicPr>
          <p:nvPr/>
        </p:nvPicPr>
        <p:blipFill>
          <a:blip r:embed="rId7"/>
          <a:stretch>
            <a:fillRect/>
          </a:stretch>
        </p:blipFill>
        <p:spPr>
          <a:xfrm>
            <a:off x="6457768" y="3547772"/>
            <a:ext cx="5553075" cy="1028700"/>
          </a:xfrm>
          <a:prstGeom prst="rect">
            <a:avLst/>
          </a:prstGeom>
        </p:spPr>
      </p:pic>
    </p:spTree>
    <p:extLst>
      <p:ext uri="{BB962C8B-B14F-4D97-AF65-F5344CB8AC3E}">
        <p14:creationId xmlns:p14="http://schemas.microsoft.com/office/powerpoint/2010/main" val="19023706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6B2DA-D1A0-6DE8-C5DF-C07AE0D28885}"/>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B54B4B0B-C8CC-23DB-217E-FACDC3EB9134}"/>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BDCC1251-8FEB-AF2E-6C45-1BF1A743AFC3}"/>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A73FE4FE-A565-5BF8-A542-87D281860DAE}"/>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Budget primitif 2025 du budget annexe ZAE d’Auzebosc Extension</a:t>
            </a:r>
          </a:p>
        </p:txBody>
      </p:sp>
      <p:pic>
        <p:nvPicPr>
          <p:cNvPr id="20" name="Image 19">
            <a:extLst>
              <a:ext uri="{FF2B5EF4-FFF2-40B4-BE49-F238E27FC236}">
                <a16:creationId xmlns:a16="http://schemas.microsoft.com/office/drawing/2014/main" id="{B14FFF38-341E-2730-165D-CA8E7C0AB5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890DE4BF-6646-3A93-2970-C7C23865B316}"/>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B5AD1BC0-F5EC-35FC-D151-17144CBEF989}"/>
              </a:ext>
            </a:extLst>
          </p:cNvPr>
          <p:cNvSpPr>
            <a:spLocks noGrp="1"/>
          </p:cNvSpPr>
          <p:nvPr>
            <p:ph type="ftr" sz="quarter" idx="11"/>
          </p:nvPr>
        </p:nvSpPr>
        <p:spPr/>
        <p:txBody>
          <a:bodyPr/>
          <a:lstStyle/>
          <a:p>
            <a:fld id="{1B6B7B82-81F4-4BD8-910C-DFBCB86BDA54}" type="slidenum">
              <a:rPr lang="fr-FR" smtClean="0"/>
              <a:t>177</a:t>
            </a:fld>
            <a:endParaRPr lang="fr-FR" dirty="0"/>
          </a:p>
        </p:txBody>
      </p:sp>
    </p:spTree>
    <p:extLst>
      <p:ext uri="{BB962C8B-B14F-4D97-AF65-F5344CB8AC3E}">
        <p14:creationId xmlns:p14="http://schemas.microsoft.com/office/powerpoint/2010/main" val="196284325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52828-4472-169C-1467-818A1942825D}"/>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1966C9E-5D69-17AA-A6E0-E52B15F8F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7DF95756-2C12-EA3E-05FE-89625CE3A8D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4C6976A0-6AA0-D6DA-2034-E963C644CEEF}"/>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960DD91F-9D56-47C7-6050-5EFE547795AC}"/>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A9BBDC64-C446-A778-A1A0-50D1D5F65212}"/>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ZAE d’Auzebosc Extension</a:t>
            </a:r>
          </a:p>
        </p:txBody>
      </p:sp>
      <p:sp>
        <p:nvSpPr>
          <p:cNvPr id="3" name="Espace réservé du pied de page 2">
            <a:extLst>
              <a:ext uri="{FF2B5EF4-FFF2-40B4-BE49-F238E27FC236}">
                <a16:creationId xmlns:a16="http://schemas.microsoft.com/office/drawing/2014/main" id="{F1A83A04-14C3-23C0-5E94-3AFB64A6BB8D}"/>
              </a:ext>
            </a:extLst>
          </p:cNvPr>
          <p:cNvSpPr>
            <a:spLocks noGrp="1"/>
          </p:cNvSpPr>
          <p:nvPr>
            <p:ph type="ftr" sz="quarter" idx="11"/>
          </p:nvPr>
        </p:nvSpPr>
        <p:spPr/>
        <p:txBody>
          <a:bodyPr/>
          <a:lstStyle/>
          <a:p>
            <a:fld id="{0DE6609D-FCC9-47B4-BA14-0E383965CA98}" type="slidenum">
              <a:rPr lang="fr-FR" smtClean="0"/>
              <a:t>178</a:t>
            </a:fld>
            <a:endParaRPr lang="fr-FR" dirty="0"/>
          </a:p>
        </p:txBody>
      </p:sp>
      <p:sp>
        <p:nvSpPr>
          <p:cNvPr id="4" name="Espace réservé du numéro de diapositive 3">
            <a:extLst>
              <a:ext uri="{FF2B5EF4-FFF2-40B4-BE49-F238E27FC236}">
                <a16:creationId xmlns:a16="http://schemas.microsoft.com/office/drawing/2014/main" id="{E918B2D5-8E76-D11B-E19F-A68435CAC5E5}"/>
              </a:ext>
            </a:extLst>
          </p:cNvPr>
          <p:cNvSpPr>
            <a:spLocks noGrp="1"/>
          </p:cNvSpPr>
          <p:nvPr>
            <p:ph type="sldNum" sz="quarter" idx="12"/>
          </p:nvPr>
        </p:nvSpPr>
        <p:spPr/>
        <p:txBody>
          <a:bodyPr/>
          <a:lstStyle/>
          <a:p>
            <a:fld id="{F235458D-0C39-4FB1-9C4D-2BF0EF83C4C0}" type="slidenum">
              <a:rPr lang="fr-FR" smtClean="0"/>
              <a:t>178</a:t>
            </a:fld>
            <a:endParaRPr lang="fr-FR" dirty="0"/>
          </a:p>
        </p:txBody>
      </p:sp>
      <p:pic>
        <p:nvPicPr>
          <p:cNvPr id="2" name="Image 1">
            <a:extLst>
              <a:ext uri="{FF2B5EF4-FFF2-40B4-BE49-F238E27FC236}">
                <a16:creationId xmlns:a16="http://schemas.microsoft.com/office/drawing/2014/main" id="{9344DDEB-E10F-6C74-1B25-A494401C0A5F}"/>
              </a:ext>
            </a:extLst>
          </p:cNvPr>
          <p:cNvPicPr>
            <a:picLocks noChangeAspect="1"/>
          </p:cNvPicPr>
          <p:nvPr/>
        </p:nvPicPr>
        <p:blipFill>
          <a:blip r:embed="rId4"/>
          <a:stretch>
            <a:fillRect/>
          </a:stretch>
        </p:blipFill>
        <p:spPr>
          <a:xfrm>
            <a:off x="469155" y="1519528"/>
            <a:ext cx="5553075" cy="1790700"/>
          </a:xfrm>
          <a:prstGeom prst="rect">
            <a:avLst/>
          </a:prstGeom>
        </p:spPr>
      </p:pic>
      <p:pic>
        <p:nvPicPr>
          <p:cNvPr id="7" name="Image 6">
            <a:extLst>
              <a:ext uri="{FF2B5EF4-FFF2-40B4-BE49-F238E27FC236}">
                <a16:creationId xmlns:a16="http://schemas.microsoft.com/office/drawing/2014/main" id="{113C5476-B199-A1C1-1C52-808668BD6F2D}"/>
              </a:ext>
            </a:extLst>
          </p:cNvPr>
          <p:cNvPicPr>
            <a:picLocks noChangeAspect="1"/>
          </p:cNvPicPr>
          <p:nvPr/>
        </p:nvPicPr>
        <p:blipFill>
          <a:blip r:embed="rId5"/>
          <a:stretch>
            <a:fillRect/>
          </a:stretch>
        </p:blipFill>
        <p:spPr>
          <a:xfrm>
            <a:off x="6457768" y="1900528"/>
            <a:ext cx="5553075" cy="1409700"/>
          </a:xfrm>
          <a:prstGeom prst="rect">
            <a:avLst/>
          </a:prstGeom>
        </p:spPr>
      </p:pic>
      <p:pic>
        <p:nvPicPr>
          <p:cNvPr id="15" name="Image 14">
            <a:extLst>
              <a:ext uri="{FF2B5EF4-FFF2-40B4-BE49-F238E27FC236}">
                <a16:creationId xmlns:a16="http://schemas.microsoft.com/office/drawing/2014/main" id="{DA3919FA-4D24-EF69-AD1B-6DB625FEA0B0}"/>
              </a:ext>
            </a:extLst>
          </p:cNvPr>
          <p:cNvPicPr>
            <a:picLocks noChangeAspect="1"/>
          </p:cNvPicPr>
          <p:nvPr/>
        </p:nvPicPr>
        <p:blipFill>
          <a:blip r:embed="rId6"/>
          <a:stretch>
            <a:fillRect/>
          </a:stretch>
        </p:blipFill>
        <p:spPr>
          <a:xfrm>
            <a:off x="469154" y="3547535"/>
            <a:ext cx="5553075" cy="1790700"/>
          </a:xfrm>
          <a:prstGeom prst="rect">
            <a:avLst/>
          </a:prstGeom>
        </p:spPr>
      </p:pic>
      <p:pic>
        <p:nvPicPr>
          <p:cNvPr id="16" name="Image 15">
            <a:extLst>
              <a:ext uri="{FF2B5EF4-FFF2-40B4-BE49-F238E27FC236}">
                <a16:creationId xmlns:a16="http://schemas.microsoft.com/office/drawing/2014/main" id="{5E4922D0-AD8D-928D-57F6-C7B325B62C66}"/>
              </a:ext>
            </a:extLst>
          </p:cNvPr>
          <p:cNvPicPr>
            <a:picLocks noChangeAspect="1"/>
          </p:cNvPicPr>
          <p:nvPr/>
        </p:nvPicPr>
        <p:blipFill>
          <a:blip r:embed="rId7"/>
          <a:stretch>
            <a:fillRect/>
          </a:stretch>
        </p:blipFill>
        <p:spPr>
          <a:xfrm>
            <a:off x="6457768" y="3547535"/>
            <a:ext cx="5553075" cy="1028700"/>
          </a:xfrm>
          <a:prstGeom prst="rect">
            <a:avLst/>
          </a:prstGeom>
        </p:spPr>
      </p:pic>
    </p:spTree>
    <p:extLst>
      <p:ext uri="{BB962C8B-B14F-4D97-AF65-F5344CB8AC3E}">
        <p14:creationId xmlns:p14="http://schemas.microsoft.com/office/powerpoint/2010/main" val="426704518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C6DF4-D29E-09EE-BE23-7C26EEE40402}"/>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B6B3C575-1283-5B31-8E73-341BFAFEC809}"/>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516DD583-38B5-F9F9-00ED-FE83E8EF499D}"/>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33D5F8E3-9AAE-DCD8-519A-E9CB91A9B883}"/>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Budget primitif 2025 du budget annexe ZAE de Valliquerville Extension</a:t>
            </a:r>
          </a:p>
        </p:txBody>
      </p:sp>
      <p:pic>
        <p:nvPicPr>
          <p:cNvPr id="20" name="Image 19">
            <a:extLst>
              <a:ext uri="{FF2B5EF4-FFF2-40B4-BE49-F238E27FC236}">
                <a16:creationId xmlns:a16="http://schemas.microsoft.com/office/drawing/2014/main" id="{9DD9F607-ED0F-1DD2-CEAA-8A8B5ACD8B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012D938C-05A3-08BA-370F-5A12D4FE45C6}"/>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C6F26A2F-62BD-C9D8-5E15-0216EF5C8750}"/>
              </a:ext>
            </a:extLst>
          </p:cNvPr>
          <p:cNvSpPr>
            <a:spLocks noGrp="1"/>
          </p:cNvSpPr>
          <p:nvPr>
            <p:ph type="ftr" sz="quarter" idx="11"/>
          </p:nvPr>
        </p:nvSpPr>
        <p:spPr/>
        <p:txBody>
          <a:bodyPr/>
          <a:lstStyle/>
          <a:p>
            <a:fld id="{1B6B7B82-81F4-4BD8-910C-DFBCB86BDA54}" type="slidenum">
              <a:rPr lang="fr-FR" smtClean="0"/>
              <a:t>179</a:t>
            </a:fld>
            <a:endParaRPr lang="fr-FR" dirty="0"/>
          </a:p>
        </p:txBody>
      </p:sp>
    </p:spTree>
    <p:extLst>
      <p:ext uri="{BB962C8B-B14F-4D97-AF65-F5344CB8AC3E}">
        <p14:creationId xmlns:p14="http://schemas.microsoft.com/office/powerpoint/2010/main" val="223471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05F40-A26E-7F98-92F9-772A643AEAB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5E083E6-8F53-CC68-2920-F292B5BFF8B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880C9382-557C-7A69-B73F-9FC434F9F80B}"/>
              </a:ext>
            </a:extLst>
          </p:cNvPr>
          <p:cNvSpPr txBox="1">
            <a:spLocks noGrp="1" noRot="1" noMove="1" noResize="1" noEditPoints="1" noAdjustHandles="1" noChangeArrowheads="1" noChangeShapeType="1"/>
          </p:cNvSpPr>
          <p:nvPr/>
        </p:nvSpPr>
        <p:spPr>
          <a:xfrm>
            <a:off x="843396" y="1589809"/>
            <a:ext cx="10505209" cy="4801314"/>
          </a:xfrm>
          <a:prstGeom prst="rect">
            <a:avLst/>
          </a:prstGeom>
          <a:noFill/>
        </p:spPr>
        <p:txBody>
          <a:bodyPr wrap="square" rtlCol="0">
            <a:spAutoFit/>
          </a:bodyPr>
          <a:lstStyle/>
          <a:p>
            <a:r>
              <a:rPr lang="fr-FR" sz="2000" b="1" u="sng" dirty="0"/>
              <a:t>Il est proposé :</a:t>
            </a:r>
            <a:r>
              <a:rPr lang="fr-FR" b="1"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D’arrêter l’enveloppe financière des travaux en phase APD à 5 851 500 € HT.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D’autoriser M. le Président à procéder par voie d’appel d’offres pour la dévolution des travaux et à signer les marchés correspondants.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D’arrêter la rémunération du maitre d’œuvre EN ACT ARCHITECTURE à 807 403,20 € HT et d’autoriser Monsieur le Président à signer l’avenant correspondant.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D’autoriser Monsieur le Président à signer et déposer toute autorisation d’urbanisme relative au projet.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D’une manière générale, d’autoriser Monsieur le Président à signer tout document ou convention utile au financement ou à la réalisation de l’opération.</a:t>
            </a:r>
          </a:p>
          <a:p>
            <a:pPr marL="285750" indent="-285750">
              <a:buFont typeface="Arial" panose="020B0604020202020204" pitchFamily="34" charset="0"/>
              <a:buChar char="•"/>
            </a:pPr>
            <a:endParaRPr lang="fr-FR" dirty="0"/>
          </a:p>
          <a:p>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661352D7-AD75-AC2F-54C6-1A35C9108EBF}"/>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168519170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CFAB4-F84F-3938-E2AB-DF1F0B18A32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82910C49-422A-315A-F4FF-F7B2B7706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65AEA20A-07BE-B257-62C5-98FBFD1E76D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4E21724A-60A3-7117-C56A-15EFBEF9A7F4}"/>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F1FB66DF-8D03-8508-C95E-579F3DA84C8D}"/>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7B601A40-5FC7-19D2-ACB3-3130C3273934}"/>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 du budget annexe ZAE de Valliquerville Extension</a:t>
            </a:r>
          </a:p>
        </p:txBody>
      </p:sp>
      <p:sp>
        <p:nvSpPr>
          <p:cNvPr id="3" name="Espace réservé du pied de page 2">
            <a:extLst>
              <a:ext uri="{FF2B5EF4-FFF2-40B4-BE49-F238E27FC236}">
                <a16:creationId xmlns:a16="http://schemas.microsoft.com/office/drawing/2014/main" id="{971E51E8-B487-EA5D-D221-947EC21375B1}"/>
              </a:ext>
            </a:extLst>
          </p:cNvPr>
          <p:cNvSpPr>
            <a:spLocks noGrp="1"/>
          </p:cNvSpPr>
          <p:nvPr>
            <p:ph type="ftr" sz="quarter" idx="11"/>
          </p:nvPr>
        </p:nvSpPr>
        <p:spPr/>
        <p:txBody>
          <a:bodyPr/>
          <a:lstStyle/>
          <a:p>
            <a:fld id="{0DE6609D-FCC9-47B4-BA14-0E383965CA98}" type="slidenum">
              <a:rPr lang="fr-FR" smtClean="0"/>
              <a:t>180</a:t>
            </a:fld>
            <a:endParaRPr lang="fr-FR" dirty="0"/>
          </a:p>
        </p:txBody>
      </p:sp>
      <p:sp>
        <p:nvSpPr>
          <p:cNvPr id="4" name="Espace réservé du numéro de diapositive 3">
            <a:extLst>
              <a:ext uri="{FF2B5EF4-FFF2-40B4-BE49-F238E27FC236}">
                <a16:creationId xmlns:a16="http://schemas.microsoft.com/office/drawing/2014/main" id="{44C0D4F2-1F20-7EEC-529C-DE0531C92F57}"/>
              </a:ext>
            </a:extLst>
          </p:cNvPr>
          <p:cNvSpPr>
            <a:spLocks noGrp="1"/>
          </p:cNvSpPr>
          <p:nvPr>
            <p:ph type="sldNum" sz="quarter" idx="12"/>
          </p:nvPr>
        </p:nvSpPr>
        <p:spPr/>
        <p:txBody>
          <a:bodyPr/>
          <a:lstStyle/>
          <a:p>
            <a:fld id="{F235458D-0C39-4FB1-9C4D-2BF0EF83C4C0}" type="slidenum">
              <a:rPr lang="fr-FR" smtClean="0"/>
              <a:t>180</a:t>
            </a:fld>
            <a:endParaRPr lang="fr-FR" dirty="0"/>
          </a:p>
        </p:txBody>
      </p:sp>
      <p:pic>
        <p:nvPicPr>
          <p:cNvPr id="2" name="Image 1">
            <a:extLst>
              <a:ext uri="{FF2B5EF4-FFF2-40B4-BE49-F238E27FC236}">
                <a16:creationId xmlns:a16="http://schemas.microsoft.com/office/drawing/2014/main" id="{A9A7A711-85F4-A3D9-C946-872A3C7D92E8}"/>
              </a:ext>
            </a:extLst>
          </p:cNvPr>
          <p:cNvPicPr>
            <a:picLocks noChangeAspect="1"/>
          </p:cNvPicPr>
          <p:nvPr/>
        </p:nvPicPr>
        <p:blipFill>
          <a:blip r:embed="rId4"/>
          <a:stretch>
            <a:fillRect/>
          </a:stretch>
        </p:blipFill>
        <p:spPr>
          <a:xfrm>
            <a:off x="469155" y="1519528"/>
            <a:ext cx="5553075" cy="1790700"/>
          </a:xfrm>
          <a:prstGeom prst="rect">
            <a:avLst/>
          </a:prstGeom>
        </p:spPr>
      </p:pic>
      <p:pic>
        <p:nvPicPr>
          <p:cNvPr id="7" name="Image 6">
            <a:extLst>
              <a:ext uri="{FF2B5EF4-FFF2-40B4-BE49-F238E27FC236}">
                <a16:creationId xmlns:a16="http://schemas.microsoft.com/office/drawing/2014/main" id="{F4234BC8-2023-ADC9-6C15-83AC6E413661}"/>
              </a:ext>
            </a:extLst>
          </p:cNvPr>
          <p:cNvPicPr>
            <a:picLocks noChangeAspect="1"/>
          </p:cNvPicPr>
          <p:nvPr/>
        </p:nvPicPr>
        <p:blipFill>
          <a:blip r:embed="rId5"/>
          <a:stretch>
            <a:fillRect/>
          </a:stretch>
        </p:blipFill>
        <p:spPr>
          <a:xfrm>
            <a:off x="6457767" y="1900528"/>
            <a:ext cx="5553075" cy="1409700"/>
          </a:xfrm>
          <a:prstGeom prst="rect">
            <a:avLst/>
          </a:prstGeom>
        </p:spPr>
      </p:pic>
      <p:pic>
        <p:nvPicPr>
          <p:cNvPr id="15" name="Image 14">
            <a:extLst>
              <a:ext uri="{FF2B5EF4-FFF2-40B4-BE49-F238E27FC236}">
                <a16:creationId xmlns:a16="http://schemas.microsoft.com/office/drawing/2014/main" id="{1F666CD4-B4CC-8C28-EEB8-10C2F6785A5F}"/>
              </a:ext>
            </a:extLst>
          </p:cNvPr>
          <p:cNvPicPr>
            <a:picLocks noChangeAspect="1"/>
          </p:cNvPicPr>
          <p:nvPr/>
        </p:nvPicPr>
        <p:blipFill>
          <a:blip r:embed="rId6"/>
          <a:stretch>
            <a:fillRect/>
          </a:stretch>
        </p:blipFill>
        <p:spPr>
          <a:xfrm>
            <a:off x="469155" y="3547772"/>
            <a:ext cx="5553075" cy="1600200"/>
          </a:xfrm>
          <a:prstGeom prst="rect">
            <a:avLst/>
          </a:prstGeom>
        </p:spPr>
      </p:pic>
      <p:pic>
        <p:nvPicPr>
          <p:cNvPr id="16" name="Image 15">
            <a:extLst>
              <a:ext uri="{FF2B5EF4-FFF2-40B4-BE49-F238E27FC236}">
                <a16:creationId xmlns:a16="http://schemas.microsoft.com/office/drawing/2014/main" id="{F5483820-61B1-1CE3-E795-29AFDEF199F0}"/>
              </a:ext>
            </a:extLst>
          </p:cNvPr>
          <p:cNvPicPr>
            <a:picLocks noChangeAspect="1"/>
          </p:cNvPicPr>
          <p:nvPr/>
        </p:nvPicPr>
        <p:blipFill>
          <a:blip r:embed="rId7"/>
          <a:stretch>
            <a:fillRect/>
          </a:stretch>
        </p:blipFill>
        <p:spPr>
          <a:xfrm>
            <a:off x="6457767" y="3547772"/>
            <a:ext cx="5553075" cy="1028700"/>
          </a:xfrm>
          <a:prstGeom prst="rect">
            <a:avLst/>
          </a:prstGeom>
        </p:spPr>
      </p:pic>
    </p:spTree>
    <p:extLst>
      <p:ext uri="{BB962C8B-B14F-4D97-AF65-F5344CB8AC3E}">
        <p14:creationId xmlns:p14="http://schemas.microsoft.com/office/powerpoint/2010/main" val="36195083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B22B2-C617-8839-C013-03685DD71E16}"/>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FFA08CC-407B-530A-C546-ED51F1978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3337E013-5C67-3C1C-ED13-29E78D30369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FAD0F4CA-F041-9BE4-6187-CDAADC35C600}"/>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37E3E99A-C7C5-32C2-08DB-9FC82466D6F1}"/>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BE7A441B-1113-2F8D-9820-A2884CA2C154}"/>
              </a:ext>
            </a:extLst>
          </p:cNvPr>
          <p:cNvSpPr txBox="1"/>
          <p:nvPr/>
        </p:nvSpPr>
        <p:spPr>
          <a:xfrm>
            <a:off x="469157" y="876579"/>
            <a:ext cx="10838576" cy="5416868"/>
          </a:xfrm>
          <a:prstGeom prst="rect">
            <a:avLst/>
          </a:prstGeom>
          <a:noFill/>
        </p:spPr>
        <p:txBody>
          <a:bodyPr wrap="square" rtlCol="0">
            <a:spAutoFit/>
          </a:bodyPr>
          <a:lstStyle/>
          <a:p>
            <a:pPr marL="342900" indent="-342900" algn="just">
              <a:buFontTx/>
              <a:buChar char="-"/>
            </a:pPr>
            <a:r>
              <a:rPr lang="fr-FR" sz="2400" b="1" dirty="0"/>
              <a:t>Il est proposé :</a:t>
            </a:r>
          </a:p>
          <a:p>
            <a:pPr marL="342900" indent="-342900" algn="just">
              <a:buFontTx/>
              <a:buChar char="-"/>
            </a:pPr>
            <a:endParaRPr lang="fr-FR" sz="1000" b="1" dirty="0"/>
          </a:p>
          <a:p>
            <a:pPr marL="800100" lvl="1" indent="-342900" algn="just">
              <a:buFontTx/>
              <a:buChar char="-"/>
            </a:pPr>
            <a:r>
              <a:rPr lang="fr-FR" sz="2400" b="1" dirty="0"/>
              <a:t>D’approuver, par nature et par chapitre, les budgets primitifs 2025 des budgets suivants : ​</a:t>
            </a:r>
          </a:p>
          <a:p>
            <a:pPr marL="1257300" lvl="2" indent="-342900" algn="just">
              <a:buFontTx/>
              <a:buChar char="-"/>
            </a:pPr>
            <a:r>
              <a:rPr lang="fr-FR" sz="2200" b="1" dirty="0"/>
              <a:t>Budget principal ​</a:t>
            </a:r>
          </a:p>
          <a:p>
            <a:pPr marL="1257300" lvl="2" indent="-342900" algn="just">
              <a:buFontTx/>
              <a:buChar char="-"/>
            </a:pPr>
            <a:r>
              <a:rPr lang="fr-FR" sz="2200" b="1" dirty="0"/>
              <a:t>Budget annexe des ordures ménagères ​</a:t>
            </a:r>
          </a:p>
          <a:p>
            <a:pPr marL="1257300" lvl="2" indent="-342900" algn="just">
              <a:buFontTx/>
              <a:buChar char="-"/>
            </a:pPr>
            <a:r>
              <a:rPr lang="fr-FR" sz="2200" b="1" dirty="0"/>
              <a:t>Budget annexe transports​</a:t>
            </a:r>
          </a:p>
          <a:p>
            <a:pPr marL="1257300" lvl="2" indent="-342900" algn="just">
              <a:buFontTx/>
              <a:buChar char="-"/>
            </a:pPr>
            <a:r>
              <a:rPr lang="fr-FR" sz="2200" b="1" dirty="0"/>
              <a:t>Budget annexe de l’office de tourisme​</a:t>
            </a:r>
          </a:p>
          <a:p>
            <a:pPr marL="1257300" lvl="2" indent="-342900" algn="just">
              <a:buFontTx/>
              <a:buChar char="-"/>
            </a:pPr>
            <a:r>
              <a:rPr lang="fr-FR" sz="2200" b="1" dirty="0"/>
              <a:t>Budget annexe de l’hôtel d’entreprises​</a:t>
            </a:r>
          </a:p>
          <a:p>
            <a:pPr marL="1257300" lvl="2" indent="-342900" algn="just">
              <a:buFontTx/>
              <a:buChar char="-"/>
            </a:pPr>
            <a:r>
              <a:rPr lang="fr-FR" sz="2200" b="1" dirty="0"/>
              <a:t>Budget annexe ZAE de Croix Mare​</a:t>
            </a:r>
          </a:p>
          <a:p>
            <a:pPr marL="1257300" lvl="2" indent="-342900" algn="just">
              <a:buFontTx/>
              <a:buChar char="-"/>
            </a:pPr>
            <a:r>
              <a:rPr lang="fr-FR" sz="2200" b="1" dirty="0"/>
              <a:t>Budget annexe ZAE Auzebosc extension ​</a:t>
            </a:r>
          </a:p>
          <a:p>
            <a:pPr marL="1257300" lvl="2" indent="-342900" algn="just">
              <a:buFontTx/>
              <a:buChar char="-"/>
            </a:pPr>
            <a:r>
              <a:rPr lang="fr-FR" sz="2200" b="1" dirty="0"/>
              <a:t>Budget annexe ZAE Valliquerville extension</a:t>
            </a:r>
            <a:r>
              <a:rPr lang="fr-FR" sz="2400" b="1" dirty="0"/>
              <a:t>​</a:t>
            </a:r>
          </a:p>
          <a:p>
            <a:pPr marL="1257300" lvl="2" indent="-342900" algn="just">
              <a:buFontTx/>
              <a:buChar char="-"/>
            </a:pPr>
            <a:endParaRPr lang="fr-FR" sz="1400" b="1" dirty="0"/>
          </a:p>
          <a:p>
            <a:pPr marL="800100" lvl="1" indent="-342900" algn="just">
              <a:buFontTx/>
              <a:buChar char="-"/>
            </a:pPr>
            <a:r>
              <a:rPr lang="fr-FR" sz="2400" b="1" dirty="0"/>
              <a:t>De fixer, pour les budgets relevant de la nomenclature M57, un seuil de fongibilité des crédits à 7,5 % des dépenses réelles de chaque section (hors chapitre 012 et restes à réaliser).</a:t>
            </a:r>
          </a:p>
        </p:txBody>
      </p:sp>
      <p:sp>
        <p:nvSpPr>
          <p:cNvPr id="8" name="ZoneTexte 7">
            <a:extLst>
              <a:ext uri="{FF2B5EF4-FFF2-40B4-BE49-F238E27FC236}">
                <a16:creationId xmlns:a16="http://schemas.microsoft.com/office/drawing/2014/main" id="{A2D1AAF9-E5D9-1860-A126-D1E8526911B3}"/>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Budget primitif 2025</a:t>
            </a:r>
          </a:p>
        </p:txBody>
      </p:sp>
      <p:sp>
        <p:nvSpPr>
          <p:cNvPr id="3" name="Espace réservé du pied de page 2">
            <a:extLst>
              <a:ext uri="{FF2B5EF4-FFF2-40B4-BE49-F238E27FC236}">
                <a16:creationId xmlns:a16="http://schemas.microsoft.com/office/drawing/2014/main" id="{DB509F1B-5538-E064-C2B6-FEA46EB5B4E4}"/>
              </a:ext>
            </a:extLst>
          </p:cNvPr>
          <p:cNvSpPr>
            <a:spLocks noGrp="1"/>
          </p:cNvSpPr>
          <p:nvPr>
            <p:ph type="ftr" sz="quarter" idx="11"/>
          </p:nvPr>
        </p:nvSpPr>
        <p:spPr/>
        <p:txBody>
          <a:bodyPr/>
          <a:lstStyle/>
          <a:p>
            <a:fld id="{0DE6609D-FCC9-47B4-BA14-0E383965CA98}" type="slidenum">
              <a:rPr lang="fr-FR" smtClean="0"/>
              <a:t>181</a:t>
            </a:fld>
            <a:endParaRPr lang="fr-FR" dirty="0"/>
          </a:p>
        </p:txBody>
      </p:sp>
      <p:sp>
        <p:nvSpPr>
          <p:cNvPr id="4" name="Espace réservé du numéro de diapositive 3">
            <a:extLst>
              <a:ext uri="{FF2B5EF4-FFF2-40B4-BE49-F238E27FC236}">
                <a16:creationId xmlns:a16="http://schemas.microsoft.com/office/drawing/2014/main" id="{4CFC820B-BFC0-A38B-647D-024C86CB6CF7}"/>
              </a:ext>
            </a:extLst>
          </p:cNvPr>
          <p:cNvSpPr>
            <a:spLocks noGrp="1"/>
          </p:cNvSpPr>
          <p:nvPr>
            <p:ph type="sldNum" sz="quarter" idx="12"/>
          </p:nvPr>
        </p:nvSpPr>
        <p:spPr/>
        <p:txBody>
          <a:bodyPr/>
          <a:lstStyle/>
          <a:p>
            <a:fld id="{F235458D-0C39-4FB1-9C4D-2BF0EF83C4C0}" type="slidenum">
              <a:rPr lang="fr-FR" smtClean="0"/>
              <a:t>181</a:t>
            </a:fld>
            <a:endParaRPr lang="fr-FR" dirty="0"/>
          </a:p>
        </p:txBody>
      </p:sp>
    </p:spTree>
    <p:extLst>
      <p:ext uri="{BB962C8B-B14F-4D97-AF65-F5344CB8AC3E}">
        <p14:creationId xmlns:p14="http://schemas.microsoft.com/office/powerpoint/2010/main" val="191584917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D669D-9F2E-4651-823D-5D8A961A52E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283B54A6-9C43-D1AF-9169-BB841CF1B9E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33EAE6D5-DA5D-350F-8615-21EDD4919B18}"/>
              </a:ext>
            </a:extLst>
          </p:cNvPr>
          <p:cNvSpPr txBox="1">
            <a:spLocks/>
          </p:cNvSpPr>
          <p:nvPr/>
        </p:nvSpPr>
        <p:spPr>
          <a:xfrm>
            <a:off x="843396" y="3075057"/>
            <a:ext cx="10505209" cy="707886"/>
          </a:xfrm>
          <a:prstGeom prst="rect">
            <a:avLst/>
          </a:prstGeom>
          <a:noFill/>
        </p:spPr>
        <p:txBody>
          <a:bodyPr wrap="square" rtlCol="0">
            <a:spAutoFit/>
          </a:bodyPr>
          <a:lstStyle/>
          <a:p>
            <a:pPr algn="ctr"/>
            <a:r>
              <a:rPr lang="fr-FR" sz="4000" b="1" dirty="0"/>
              <a:t>QUESTIONS DIVERSES</a:t>
            </a:r>
          </a:p>
        </p:txBody>
      </p:sp>
      <p:pic>
        <p:nvPicPr>
          <p:cNvPr id="17" name="Image 16" descr="Une image contenant texte, Police, Graphique, logo&#10;&#10;Description générée automatiquement">
            <a:extLst>
              <a:ext uri="{FF2B5EF4-FFF2-40B4-BE49-F238E27FC236}">
                <a16:creationId xmlns:a16="http://schemas.microsoft.com/office/drawing/2014/main" id="{6B0212DA-0A7F-E15E-9A4C-4089DA990DB0}"/>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93082338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B378B-B9EE-9B90-6D0F-1256748DBE2C}"/>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45880A27-C80D-11D2-049A-C13F680CE4C5}"/>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A34309B6-EFD0-A900-01D2-5FADDB95A1B8}"/>
              </a:ext>
            </a:extLst>
          </p:cNvPr>
          <p:cNvSpPr txBox="1">
            <a:spLocks noGrp="1" noRot="1" noMove="1" noResize="1" noEditPoints="1" noAdjustHandles="1" noChangeArrowheads="1" noChangeShapeType="1"/>
          </p:cNvSpPr>
          <p:nvPr/>
        </p:nvSpPr>
        <p:spPr>
          <a:xfrm>
            <a:off x="843396" y="1589809"/>
            <a:ext cx="10505209" cy="2431435"/>
          </a:xfrm>
          <a:prstGeom prst="rect">
            <a:avLst/>
          </a:prstGeom>
          <a:noFill/>
        </p:spPr>
        <p:txBody>
          <a:bodyPr wrap="square" rtlCol="0">
            <a:spAutoFit/>
          </a:bodyPr>
          <a:lstStyle/>
          <a:p>
            <a:pPr algn="ctr"/>
            <a:r>
              <a:rPr lang="fr-FR" sz="4000" b="1" dirty="0"/>
              <a:t>PROCHAINES SÉANCES</a:t>
            </a:r>
          </a:p>
          <a:p>
            <a:pPr algn="ctr"/>
            <a:endParaRPr lang="fr-FR" sz="4000" b="1" dirty="0"/>
          </a:p>
          <a:p>
            <a:pPr algn="ctr"/>
            <a:r>
              <a:rPr lang="fr-FR" sz="2400" dirty="0"/>
              <a:t>Séance 1</a:t>
            </a:r>
          </a:p>
          <a:p>
            <a:pPr algn="ctr"/>
            <a:r>
              <a:rPr lang="fr-FR" sz="2400" dirty="0"/>
              <a:t>Séance 2</a:t>
            </a:r>
          </a:p>
          <a:p>
            <a:pPr algn="ctr"/>
            <a:r>
              <a:rPr lang="fr-FR" sz="2400" dirty="0"/>
              <a:t>…</a:t>
            </a:r>
            <a:endParaRPr lang="fr-FR" sz="2000" dirty="0"/>
          </a:p>
        </p:txBody>
      </p:sp>
      <p:pic>
        <p:nvPicPr>
          <p:cNvPr id="17" name="Image 16" descr="Une image contenant texte, Police, Graphique, logo&#10;&#10;Description générée automatiquement">
            <a:extLst>
              <a:ext uri="{FF2B5EF4-FFF2-40B4-BE49-F238E27FC236}">
                <a16:creationId xmlns:a16="http://schemas.microsoft.com/office/drawing/2014/main" id="{1E3EC070-29F9-6350-900B-73FB159DA09A}"/>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242487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3FCC0-C7AE-42D8-4C45-566693D47DBC}"/>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0B601BE-7216-B0CF-79E8-5A777616B67A}"/>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158444A8-D9C4-25B7-B99C-B9A5B2CF02FE}"/>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1EB8BA80-B466-7947-C51F-6E754E094770}"/>
              </a:ext>
            </a:extLst>
          </p:cNvPr>
          <p:cNvSpPr txBox="1">
            <a:spLocks noGrp="1" noRot="1" noMove="1" noResize="1" noEditPoints="1" noAdjustHandles="1" noChangeArrowheads="1" noChangeShapeType="1"/>
          </p:cNvSpPr>
          <p:nvPr/>
        </p:nvSpPr>
        <p:spPr>
          <a:xfrm>
            <a:off x="3231450" y="2207190"/>
            <a:ext cx="377026" cy="523220"/>
          </a:xfrm>
          <a:prstGeom prst="rect">
            <a:avLst/>
          </a:prstGeom>
          <a:noFill/>
        </p:spPr>
        <p:txBody>
          <a:bodyPr wrap="none" rtlCol="0">
            <a:spAutoFit/>
          </a:bodyPr>
          <a:lstStyle/>
          <a:p>
            <a:r>
              <a:rPr lang="fr-FR" sz="2800" b="1" dirty="0"/>
              <a:t>5</a:t>
            </a:r>
          </a:p>
        </p:txBody>
      </p:sp>
      <p:sp>
        <p:nvSpPr>
          <p:cNvPr id="9" name="ZoneTexte 8">
            <a:extLst>
              <a:ext uri="{FF2B5EF4-FFF2-40B4-BE49-F238E27FC236}">
                <a16:creationId xmlns:a16="http://schemas.microsoft.com/office/drawing/2014/main" id="{BD1BC856-E575-8C5F-43AC-D537DFE201B7}"/>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87E7D6ED-B36B-AABE-58E3-8875A584487A}"/>
              </a:ext>
            </a:extLst>
          </p:cNvPr>
          <p:cNvSpPr txBox="1">
            <a:spLocks noGrp="1" noRot="1" noMove="1" noResize="1" noEditPoints="1" noAdjustHandles="1" noChangeArrowheads="1" noChangeShapeType="1"/>
          </p:cNvSpPr>
          <p:nvPr/>
        </p:nvSpPr>
        <p:spPr>
          <a:xfrm>
            <a:off x="3231450" y="1635318"/>
            <a:ext cx="3505255" cy="523220"/>
          </a:xfrm>
          <a:prstGeom prst="rect">
            <a:avLst/>
          </a:prstGeom>
          <a:noFill/>
        </p:spPr>
        <p:txBody>
          <a:bodyPr wrap="none" rtlCol="0">
            <a:spAutoFit/>
          </a:bodyPr>
          <a:lstStyle/>
          <a:p>
            <a:r>
              <a:rPr lang="fr-FR" sz="2800" b="1" dirty="0"/>
              <a:t>M. Jacques CAHARD</a:t>
            </a:r>
          </a:p>
        </p:txBody>
      </p:sp>
      <p:sp>
        <p:nvSpPr>
          <p:cNvPr id="3" name="ZoneTexte 2">
            <a:extLst>
              <a:ext uri="{FF2B5EF4-FFF2-40B4-BE49-F238E27FC236}">
                <a16:creationId xmlns:a16="http://schemas.microsoft.com/office/drawing/2014/main" id="{4F3C1CD0-519F-4ED0-9E5A-EDBE08C2D3A9}"/>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DDE12C41-D815-6FD0-5048-E2380EA7A671}"/>
              </a:ext>
            </a:extLst>
          </p:cNvPr>
          <p:cNvSpPr txBox="1">
            <a:spLocks noGrp="1" noRot="1" noMove="1" noResize="1" noEditPoints="1" noAdjustHandles="1" noChangeArrowheads="1" noChangeShapeType="1"/>
          </p:cNvSpPr>
          <p:nvPr/>
        </p:nvSpPr>
        <p:spPr>
          <a:xfrm>
            <a:off x="3231451" y="2779062"/>
            <a:ext cx="5810950" cy="1384995"/>
          </a:xfrm>
          <a:prstGeom prst="rect">
            <a:avLst/>
          </a:prstGeom>
          <a:noFill/>
        </p:spPr>
        <p:txBody>
          <a:bodyPr wrap="square" rtlCol="0">
            <a:spAutoFit/>
          </a:bodyPr>
          <a:lstStyle/>
          <a:p>
            <a:r>
              <a:rPr lang="fr-FR" sz="2800" b="1" dirty="0"/>
              <a:t>Quartier d'affaires La </a:t>
            </a:r>
            <a:r>
              <a:rPr lang="fr-FR" sz="2800" b="1" dirty="0" err="1"/>
              <a:t>Moutardière</a:t>
            </a:r>
            <a:r>
              <a:rPr lang="fr-FR" sz="2800" b="1" dirty="0"/>
              <a:t>, bail à construction, Chambre de Commerce et d'Industrie</a:t>
            </a:r>
          </a:p>
        </p:txBody>
      </p:sp>
      <p:pic>
        <p:nvPicPr>
          <p:cNvPr id="15" name="Image 14" descr="Une image contenant Graphique, symbole, conception&#10;&#10;Description générée automatiquement">
            <a:extLst>
              <a:ext uri="{FF2B5EF4-FFF2-40B4-BE49-F238E27FC236}">
                <a16:creationId xmlns:a16="http://schemas.microsoft.com/office/drawing/2014/main" id="{CBDFA216-D079-2664-E564-B09F842CDC9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282264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C5EC0-E3BD-B566-F7F2-E0000796E2A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F8E2129-E1E1-22F1-8FB2-38F958902601}"/>
              </a:ext>
            </a:extLst>
          </p:cNvPr>
          <p:cNvPicPr>
            <a:picLocks noGrp="1" noRot="1" noChangeAspect="1" noMove="1" noResize="1" noEditPoints="1" noAdjustHandles="1" noChangeArrowheads="1" noChangeShapeType="1" noCrop="1"/>
          </p:cNvPicPr>
          <p:nvPr/>
        </p:nvPicPr>
        <p:blipFill>
          <a:blip r:embed="rId3"/>
          <a:stretch>
            <a:fillRect/>
          </a:stretch>
        </p:blipFill>
        <p:spPr>
          <a:xfrm rot="5400000">
            <a:off x="7303524" y="1969523"/>
            <a:ext cx="6857998" cy="2918955"/>
          </a:xfrm>
          <a:prstGeom prst="rect">
            <a:avLst/>
          </a:prstGeom>
        </p:spPr>
      </p:pic>
      <p:sp>
        <p:nvSpPr>
          <p:cNvPr id="2" name="ZoneTexte 1">
            <a:extLst>
              <a:ext uri="{FF2B5EF4-FFF2-40B4-BE49-F238E27FC236}">
                <a16:creationId xmlns:a16="http://schemas.microsoft.com/office/drawing/2014/main" id="{5429F3F4-B352-6AA1-3948-0CBCFED357BB}"/>
              </a:ext>
            </a:extLst>
          </p:cNvPr>
          <p:cNvSpPr txBox="1">
            <a:spLocks/>
          </p:cNvSpPr>
          <p:nvPr/>
        </p:nvSpPr>
        <p:spPr>
          <a:xfrm>
            <a:off x="1543383" y="3075057"/>
            <a:ext cx="7278467" cy="707886"/>
          </a:xfrm>
          <a:prstGeom prst="rect">
            <a:avLst/>
          </a:prstGeom>
          <a:noFill/>
        </p:spPr>
        <p:txBody>
          <a:bodyPr wrap="none" rtlCol="0">
            <a:spAutoFit/>
          </a:bodyPr>
          <a:lstStyle/>
          <a:p>
            <a:r>
              <a:rPr lang="fr-FR" sz="4000" b="1"/>
              <a:t>Communication des décisions</a:t>
            </a:r>
          </a:p>
        </p:txBody>
      </p:sp>
      <p:pic>
        <p:nvPicPr>
          <p:cNvPr id="15" name="Image 14" descr="Une image contenant Graphique, symbole, conception&#10;&#10;Description générée automatiquement">
            <a:extLst>
              <a:ext uri="{FF2B5EF4-FFF2-40B4-BE49-F238E27FC236}">
                <a16:creationId xmlns:a16="http://schemas.microsoft.com/office/drawing/2014/main" id="{09A788D1-09A5-728B-4945-AB56E9512E1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1626442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55FAF-E948-CBD5-E4AD-BDD30FD8713E}"/>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872C350-1EAD-CB2E-5C81-CCAE4C0D7A5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9583DFA1-015D-2269-08AE-57BCAD440513}"/>
              </a:ext>
            </a:extLst>
          </p:cNvPr>
          <p:cNvSpPr txBox="1">
            <a:spLocks noGrp="1" noRot="1" noMove="1" noResize="1" noEditPoints="1" noAdjustHandles="1" noChangeArrowheads="1" noChangeShapeType="1"/>
          </p:cNvSpPr>
          <p:nvPr/>
        </p:nvSpPr>
        <p:spPr>
          <a:xfrm>
            <a:off x="843396" y="1589809"/>
            <a:ext cx="10505209" cy="4801314"/>
          </a:xfrm>
          <a:prstGeom prst="rect">
            <a:avLst/>
          </a:prstGeom>
          <a:noFill/>
        </p:spPr>
        <p:txBody>
          <a:bodyPr wrap="square" rtlCol="0">
            <a:spAutoFit/>
          </a:bodyPr>
          <a:lstStyle/>
          <a:p>
            <a:pPr marL="285750" indent="-285750">
              <a:buFont typeface="Arial" panose="020B0604020202020204" pitchFamily="34" charset="0"/>
              <a:buChar char="•"/>
            </a:pPr>
            <a:r>
              <a:rPr lang="fr-FR" dirty="0"/>
              <a:t>Le </a:t>
            </a:r>
            <a:r>
              <a:rPr lang="fr-FR" b="1" dirty="0"/>
              <a:t>phasage</a:t>
            </a:r>
            <a:r>
              <a:rPr lang="fr-FR" dirty="0"/>
              <a:t> du projet de quartier d’affaires « La </a:t>
            </a:r>
            <a:r>
              <a:rPr lang="fr-FR" dirty="0" err="1"/>
              <a:t>Moutardière</a:t>
            </a:r>
            <a:r>
              <a:rPr lang="fr-FR" dirty="0"/>
              <a:t> » prévoit dans un </a:t>
            </a:r>
            <a:r>
              <a:rPr lang="fr-FR" b="1" dirty="0"/>
              <a:t>premier temps</a:t>
            </a:r>
            <a:r>
              <a:rPr lang="fr-FR" dirty="0"/>
              <a:t>, la </a:t>
            </a:r>
            <a:r>
              <a:rPr lang="fr-FR" b="1" dirty="0"/>
              <a:t>construction d’un premier bâtiment</a:t>
            </a:r>
            <a:r>
              <a:rPr lang="fr-FR" dirty="0"/>
              <a:t>, qui servira en priorité à reloger les activités compatibles, actuellement locataires du bâtiment principal de la </a:t>
            </a:r>
            <a:r>
              <a:rPr lang="fr-FR" dirty="0" err="1"/>
              <a:t>Moutardière</a:t>
            </a:r>
            <a:r>
              <a:rPr lang="fr-FR" dirty="0"/>
              <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 relogement permettra de procéder ensuite aux travaux de démolition/réhabilitation du bâtiment historique de la </a:t>
            </a:r>
            <a:r>
              <a:rPr lang="fr-FR" dirty="0" err="1"/>
              <a:t>Moutardière</a:t>
            </a:r>
            <a:r>
              <a:rPr lang="fr-FR" dirty="0"/>
              <a:t>, prévus sur la phase suivante du projet.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 bâtiment mixte accueillera à la fois des ateliers et des bureaux, sur une </a:t>
            </a:r>
            <a:r>
              <a:rPr lang="fr-FR" dirty="0" err="1"/>
              <a:t>par-celle</a:t>
            </a:r>
            <a:r>
              <a:rPr lang="fr-FR" dirty="0"/>
              <a:t> d’environ          2669 m².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a:t>Afin d’associer divers partenaires à ce projet</a:t>
            </a:r>
            <a:r>
              <a:rPr lang="fr-FR" dirty="0"/>
              <a:t>, permettant notamment de répartir les coûts d’investissement, il a été proposé à la </a:t>
            </a:r>
            <a:r>
              <a:rPr lang="fr-FR" b="1" dirty="0"/>
              <a:t>Chambre de Commerce et d’Industrie Rouen Métropole</a:t>
            </a:r>
            <a:r>
              <a:rPr lang="fr-FR" dirty="0"/>
              <a:t> de porter cette opération de construction et la gestion de ce premier bâtiment locatif.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CCI a donné un </a:t>
            </a:r>
            <a:r>
              <a:rPr lang="fr-FR" b="1" dirty="0"/>
              <a:t>accord de principe </a:t>
            </a:r>
            <a:r>
              <a:rPr lang="fr-FR" dirty="0"/>
              <a:t>pour réaliser ce projet sur ses </a:t>
            </a:r>
            <a:r>
              <a:rPr lang="fr-FR" b="1" dirty="0"/>
              <a:t>fonds propres </a:t>
            </a:r>
            <a:r>
              <a:rPr lang="fr-FR" dirty="0"/>
              <a:t>et </a:t>
            </a:r>
            <a:r>
              <a:rPr lang="fr-FR" b="1" dirty="0"/>
              <a:t>à ses risques</a:t>
            </a:r>
            <a:r>
              <a:rPr lang="fr-FR" dirty="0"/>
              <a:t>, ce qui met en avant le potentiel que ce quartier d’affaires représente. </a:t>
            </a:r>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E4EEDDAF-7D78-9F25-67B1-7B29FCD8166F}"/>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73224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D7941-33BF-DA67-F5EE-DDD1A532FFD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5B5FE150-A248-9526-BB4D-C776FA80F5F5}"/>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B76431D3-2FD5-B7C8-8310-0639C852EFB7}"/>
              </a:ext>
            </a:extLst>
          </p:cNvPr>
          <p:cNvSpPr txBox="1">
            <a:spLocks noGrp="1" noRot="1" noMove="1" noResize="1" noEditPoints="1" noAdjustHandles="1" noChangeArrowheads="1" noChangeShapeType="1"/>
          </p:cNvSpPr>
          <p:nvPr/>
        </p:nvSpPr>
        <p:spPr>
          <a:xfrm>
            <a:off x="843396" y="1589809"/>
            <a:ext cx="10505209" cy="5078313"/>
          </a:xfrm>
          <a:prstGeom prst="rect">
            <a:avLst/>
          </a:prstGeom>
          <a:noFill/>
        </p:spPr>
        <p:txBody>
          <a:bodyPr wrap="square" rtlCol="0">
            <a:spAutoFit/>
          </a:bodyPr>
          <a:lstStyle/>
          <a:p>
            <a:pPr marL="285750" indent="-285750">
              <a:buFont typeface="Arial" panose="020B0604020202020204" pitchFamily="34" charset="0"/>
              <a:buChar char="•"/>
            </a:pPr>
            <a:r>
              <a:rPr lang="fr-FR" dirty="0"/>
              <a:t>En tant qu’établissement public, la CCI pourra bénéficier de </a:t>
            </a:r>
            <a:r>
              <a:rPr lang="fr-FR" b="1" dirty="0"/>
              <a:t>subventions</a:t>
            </a:r>
            <a:r>
              <a:rPr lang="fr-FR" dirty="0"/>
              <a:t> pour ce projet, notamment la subvention « aux bâtiments locatifs à destination des entreprises » prévue à notre </a:t>
            </a:r>
            <a:r>
              <a:rPr lang="fr-FR" b="1" dirty="0"/>
              <a:t>Contrat de Territoire Région - Département 2023-2027</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Par ailleurs, Yvetot Normandie repense son mode de production de foncier économique en passant d'une logique d'aménagement-commercialisation à un modèle de </a:t>
            </a:r>
            <a:r>
              <a:rPr lang="fr-FR" b="1" dirty="0"/>
              <a:t>maîtrise publique de ce foncier à long terme</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C’est pourquoi il est prévu de commercialiser ce quartier d’affaires via des </a:t>
            </a:r>
            <a:r>
              <a:rPr lang="fr-FR" b="1" dirty="0"/>
              <a:t>baux à construction</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Ainsi, c’est un bail à construction qui serait signé entre le concessionnaire (qui en aura récupéré la propriété auprès de l’EPFN pour réaliser l’aménagement et commercialiser le parc), et la CCI, locataire du terrain sur lequel elle construira ce bâtiment.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CCI, qui en a accepté le principe, sera ainsi propriétaire du bâtiment et titulaire de droit réel sur le terrain pendant toute la durée de son bail à construction. Ce terrain restera néanmoins la propriété du concessionnaire jusqu’à la fin de la concession date à laquelle il deviendra propriété d’Yvetot Normandie.</a:t>
            </a:r>
          </a:p>
        </p:txBody>
      </p:sp>
      <p:pic>
        <p:nvPicPr>
          <p:cNvPr id="17" name="Image 16" descr="Une image contenant texte, Police, Graphique, logo&#10;&#10;Description générée automatiquement">
            <a:extLst>
              <a:ext uri="{FF2B5EF4-FFF2-40B4-BE49-F238E27FC236}">
                <a16:creationId xmlns:a16="http://schemas.microsoft.com/office/drawing/2014/main" id="{BF542AD7-94B6-DCC2-C0B7-7082B4ABB210}"/>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447351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95A27-33F7-D193-891A-6DEFD9CF004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19BDF145-4D61-D394-D2D0-CFA56297CF0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6BBD785A-530A-BC2C-7BA1-DDAAE7C252DE}"/>
              </a:ext>
            </a:extLst>
          </p:cNvPr>
          <p:cNvSpPr txBox="1">
            <a:spLocks noGrp="1" noRot="1" noMove="1" noResize="1" noEditPoints="1" noAdjustHandles="1" noChangeArrowheads="1" noChangeShapeType="1"/>
          </p:cNvSpPr>
          <p:nvPr/>
        </p:nvSpPr>
        <p:spPr>
          <a:xfrm>
            <a:off x="843396" y="1589809"/>
            <a:ext cx="10505209" cy="3970318"/>
          </a:xfrm>
          <a:prstGeom prst="rect">
            <a:avLst/>
          </a:prstGeom>
          <a:noFill/>
        </p:spPr>
        <p:txBody>
          <a:bodyPr wrap="square" rtlCol="0">
            <a:spAutoFit/>
          </a:bodyPr>
          <a:lstStyle/>
          <a:p>
            <a:pPr marL="285750" indent="-285750">
              <a:buFont typeface="Arial" panose="020B0604020202020204" pitchFamily="34" charset="0"/>
              <a:buChar char="•"/>
            </a:pPr>
            <a:r>
              <a:rPr lang="fr-FR" dirty="0"/>
              <a:t>Il est envisagé un bail à construction de </a:t>
            </a:r>
            <a:r>
              <a:rPr lang="fr-FR" b="1" dirty="0"/>
              <a:t>50 ans </a:t>
            </a:r>
            <a:r>
              <a:rPr lang="fr-FR" dirty="0"/>
              <a:t>avec une </a:t>
            </a:r>
            <a:r>
              <a:rPr lang="fr-FR" b="1" dirty="0"/>
              <a:t>redevance capitalisée de 60 000 € HT </a:t>
            </a:r>
            <a:r>
              <a:rPr lang="fr-FR" dirty="0"/>
              <a:t>à verser à la signature du bail, et une </a:t>
            </a:r>
            <a:r>
              <a:rPr lang="fr-FR" b="1" dirty="0"/>
              <a:t>redevance échelonnée de 2 400 € HT/an </a:t>
            </a:r>
            <a:r>
              <a:rPr lang="fr-FR" dirty="0"/>
              <a:t>sur la durée du bail (avec application d’une révision selon l’indice ICC).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CCI a donné son accord sur ces modalités.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CCI a délibéré le 16 décembre 2024 pour approuver le lancement d’une </a:t>
            </a:r>
            <a:r>
              <a:rPr lang="fr-FR" b="1" dirty="0"/>
              <a:t>étude de faisabilité </a:t>
            </a:r>
            <a:r>
              <a:rPr lang="fr-FR" dirty="0"/>
              <a:t>sur ce projet, sur lequel elle a déjà fléché 2 millions d’euros (le complément de financement sera composé de la subvention Région et d’un emprunt de la CCI). </a:t>
            </a:r>
          </a:p>
          <a:p>
            <a:pPr marL="285750" indent="-285750">
              <a:buFont typeface="Arial" panose="020B0604020202020204" pitchFamily="34" charset="0"/>
              <a:buChar char="•"/>
            </a:pPr>
            <a:endParaRPr lang="fr-FR" dirty="0"/>
          </a:p>
          <a:p>
            <a:r>
              <a:rPr lang="fr-FR" sz="2000" b="1" u="sng" dirty="0"/>
              <a:t>Il est proposé</a:t>
            </a:r>
            <a:r>
              <a:rPr lang="fr-FR" dirty="0"/>
              <a:t> de donner un accord de principe sur la signature par le concessionnaire d’un bail à construction entre la CCI et le concessionnaire selon les modalités indiquées ci-avant.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6531FF39-0C9C-D70B-F6F1-86FAB95B9456}"/>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54114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05820-AC14-5D84-3E5A-02E2B398373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41D03495-4AB6-AFC5-338D-C16C068EA9BA}"/>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7AF04CBA-7175-CD04-AD24-306EE4F2A30E}"/>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3ABFB41F-42F9-4AC9-F9F9-10414F5E1214}"/>
              </a:ext>
            </a:extLst>
          </p:cNvPr>
          <p:cNvSpPr txBox="1">
            <a:spLocks noGrp="1" noRot="1" noMove="1" noResize="1" noEditPoints="1" noAdjustHandles="1" noChangeArrowheads="1" noChangeShapeType="1"/>
          </p:cNvSpPr>
          <p:nvPr/>
        </p:nvSpPr>
        <p:spPr>
          <a:xfrm>
            <a:off x="3231450" y="2207190"/>
            <a:ext cx="377026" cy="523220"/>
          </a:xfrm>
          <a:prstGeom prst="rect">
            <a:avLst/>
          </a:prstGeom>
          <a:noFill/>
        </p:spPr>
        <p:txBody>
          <a:bodyPr wrap="none" rtlCol="0">
            <a:spAutoFit/>
          </a:bodyPr>
          <a:lstStyle/>
          <a:p>
            <a:r>
              <a:rPr lang="fr-FR" sz="2800" b="1" dirty="0"/>
              <a:t>6</a:t>
            </a:r>
          </a:p>
        </p:txBody>
      </p:sp>
      <p:sp>
        <p:nvSpPr>
          <p:cNvPr id="9" name="ZoneTexte 8">
            <a:extLst>
              <a:ext uri="{FF2B5EF4-FFF2-40B4-BE49-F238E27FC236}">
                <a16:creationId xmlns:a16="http://schemas.microsoft.com/office/drawing/2014/main" id="{8DC93E83-E3D7-37A5-BC4A-CC710D01613F}"/>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8CF3A64A-9B38-B7D5-1596-7978D1F38D6A}"/>
              </a:ext>
            </a:extLst>
          </p:cNvPr>
          <p:cNvSpPr txBox="1">
            <a:spLocks noGrp="1" noRot="1" noMove="1" noResize="1" noEditPoints="1" noAdjustHandles="1" noChangeArrowheads="1" noChangeShapeType="1"/>
          </p:cNvSpPr>
          <p:nvPr/>
        </p:nvSpPr>
        <p:spPr>
          <a:xfrm>
            <a:off x="3231450" y="1635318"/>
            <a:ext cx="3505255" cy="523220"/>
          </a:xfrm>
          <a:prstGeom prst="rect">
            <a:avLst/>
          </a:prstGeom>
          <a:noFill/>
        </p:spPr>
        <p:txBody>
          <a:bodyPr wrap="none" rtlCol="0">
            <a:spAutoFit/>
          </a:bodyPr>
          <a:lstStyle/>
          <a:p>
            <a:r>
              <a:rPr lang="fr-FR" sz="2800" b="1" dirty="0"/>
              <a:t>M. Jacques CAHARD</a:t>
            </a:r>
          </a:p>
        </p:txBody>
      </p:sp>
      <p:sp>
        <p:nvSpPr>
          <p:cNvPr id="3" name="ZoneTexte 2">
            <a:extLst>
              <a:ext uri="{FF2B5EF4-FFF2-40B4-BE49-F238E27FC236}">
                <a16:creationId xmlns:a16="http://schemas.microsoft.com/office/drawing/2014/main" id="{D055AACB-2F35-51DB-D7C4-0626A86F839F}"/>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476D1C3E-CE65-5DD8-1C79-46FB1E39CFF1}"/>
              </a:ext>
            </a:extLst>
          </p:cNvPr>
          <p:cNvSpPr txBox="1">
            <a:spLocks noGrp="1" noRot="1" noMove="1" noResize="1" noEditPoints="1" noAdjustHandles="1" noChangeArrowheads="1" noChangeShapeType="1"/>
          </p:cNvSpPr>
          <p:nvPr/>
        </p:nvSpPr>
        <p:spPr>
          <a:xfrm>
            <a:off x="3231451" y="2779062"/>
            <a:ext cx="5810950" cy="1815882"/>
          </a:xfrm>
          <a:prstGeom prst="rect">
            <a:avLst/>
          </a:prstGeom>
          <a:noFill/>
        </p:spPr>
        <p:txBody>
          <a:bodyPr wrap="square" rtlCol="0">
            <a:spAutoFit/>
          </a:bodyPr>
          <a:lstStyle/>
          <a:p>
            <a:r>
              <a:rPr lang="fr-FR" sz="2800" b="1" dirty="0"/>
              <a:t>Quartier d'affaires La </a:t>
            </a:r>
            <a:r>
              <a:rPr lang="fr-FR" sz="2800" b="1" dirty="0" err="1"/>
              <a:t>Moutardière</a:t>
            </a:r>
            <a:r>
              <a:rPr lang="fr-FR" sz="2800" b="1" dirty="0"/>
              <a:t>, lancement de la consultation pour la désignation d'un aménageur concessionnaire</a:t>
            </a:r>
          </a:p>
        </p:txBody>
      </p:sp>
      <p:pic>
        <p:nvPicPr>
          <p:cNvPr id="15" name="Image 14" descr="Une image contenant Graphique, symbole, conception&#10;&#10;Description générée automatiquement">
            <a:extLst>
              <a:ext uri="{FF2B5EF4-FFF2-40B4-BE49-F238E27FC236}">
                <a16:creationId xmlns:a16="http://schemas.microsoft.com/office/drawing/2014/main" id="{7F23B742-FB0F-8DFD-9835-7F883C13814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3868213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585FA-B855-1AEE-1905-E4DD9B0FF06C}"/>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F4903770-DFB5-E82B-CA5C-772C5121C5B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436AB24E-24FF-6188-84A7-B2A4E89D9379}"/>
              </a:ext>
            </a:extLst>
          </p:cNvPr>
          <p:cNvSpPr txBox="1">
            <a:spLocks noGrp="1" noRot="1" noMove="1" noResize="1" noEditPoints="1" noAdjustHandles="1" noChangeArrowheads="1" noChangeShapeType="1"/>
          </p:cNvSpPr>
          <p:nvPr/>
        </p:nvSpPr>
        <p:spPr>
          <a:xfrm>
            <a:off x="843396" y="1589809"/>
            <a:ext cx="10505209" cy="5632311"/>
          </a:xfrm>
          <a:prstGeom prst="rect">
            <a:avLst/>
          </a:prstGeom>
          <a:noFill/>
        </p:spPr>
        <p:txBody>
          <a:bodyPr wrap="square" rtlCol="0">
            <a:spAutoFit/>
          </a:bodyPr>
          <a:lstStyle/>
          <a:p>
            <a:pPr marL="285750" indent="-285750">
              <a:buFont typeface="Arial" panose="020B0604020202020204" pitchFamily="34" charset="0"/>
              <a:buChar char="•"/>
            </a:pPr>
            <a:r>
              <a:rPr lang="fr-FR" b="1" dirty="0"/>
              <a:t>HISTORIQUE DU PROJET</a:t>
            </a:r>
          </a:p>
          <a:p>
            <a:pPr marL="285750" indent="-285750">
              <a:buFont typeface="Arial" panose="020B0604020202020204" pitchFamily="34" charset="0"/>
              <a:buChar char="•"/>
            </a:pPr>
            <a:endParaRPr lang="fr-FR" dirty="0"/>
          </a:p>
          <a:p>
            <a:r>
              <a:rPr lang="fr-FR" b="1" dirty="0"/>
              <a:t>Etudes et concertation avec les élus, la population, les acteurs économiques : </a:t>
            </a:r>
          </a:p>
          <a:p>
            <a:endParaRPr lang="fr-FR" dirty="0"/>
          </a:p>
          <a:p>
            <a:pPr marL="742950" lvl="1" indent="-285750">
              <a:buFont typeface="Arial" panose="020B0604020202020204" pitchFamily="34" charset="0"/>
              <a:buChar char="•"/>
            </a:pPr>
            <a:r>
              <a:rPr lang="fr-FR" dirty="0"/>
              <a:t>2018 - 2020 : étude d’urbanisme de requalification du quartier gare d’Yvetot</a:t>
            </a:r>
          </a:p>
          <a:p>
            <a:pPr marL="1200150" lvl="2" indent="-285750">
              <a:buFont typeface="Arial" panose="020B0604020202020204" pitchFamily="34" charset="0"/>
              <a:buChar char="•"/>
            </a:pPr>
            <a:r>
              <a:rPr lang="fr-FR" dirty="0"/>
              <a:t>3 Ateliers avec les habitants, les acteurs économiques, 4 Comités de pilotages avec les élus, 1 commission urbanisme conjointe Ville et CCYN</a:t>
            </a:r>
          </a:p>
          <a:p>
            <a:pPr marL="285750"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15/04/2021 : séminaire des élus communautaires où le projet est présenté</a:t>
            </a:r>
          </a:p>
          <a:p>
            <a:endParaRPr lang="fr-FR" dirty="0"/>
          </a:p>
          <a:p>
            <a:pPr marL="742950" lvl="1" indent="-285750">
              <a:buFont typeface="Arial" panose="020B0604020202020204" pitchFamily="34" charset="0"/>
              <a:buChar char="•"/>
            </a:pPr>
            <a:r>
              <a:rPr lang="fr-FR" dirty="0"/>
              <a:t>21/10/2021 : délibération pour le portage des études techniques par l’EPFN </a:t>
            </a:r>
          </a:p>
          <a:p>
            <a:endParaRPr lang="fr-FR" dirty="0"/>
          </a:p>
          <a:p>
            <a:pPr marL="742950" lvl="1" indent="-285750">
              <a:buFont typeface="Arial" panose="020B0604020202020204" pitchFamily="34" charset="0"/>
              <a:buChar char="•"/>
            </a:pPr>
            <a:r>
              <a:rPr lang="fr-FR" dirty="0"/>
              <a:t>2022 - 2023 : étude de marché et de programmation </a:t>
            </a:r>
          </a:p>
          <a:p>
            <a:pPr marL="1200150" lvl="2" indent="-285750">
              <a:buFont typeface="Arial" panose="020B0604020202020204" pitchFamily="34" charset="0"/>
              <a:buChar char="•"/>
            </a:pPr>
            <a:r>
              <a:rPr lang="fr-FR" dirty="0"/>
              <a:t>11 entretiens avec des acteurs économiques, 3 comités de pilotage, présentation en réunion des VP, en commission Economie, en bureau</a:t>
            </a:r>
          </a:p>
          <a:p>
            <a:pPr marL="285750"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22/06/2023 : délibération pour lancer la concertation préalable et présentation du programme et du budget en conseil communautaire  </a:t>
            </a:r>
          </a:p>
          <a:p>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013BF133-4A62-F71E-E2B8-7675CA0B6B76}"/>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1712135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8DA42-6875-CDFC-75D4-71B59182C3A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5CEBD523-EFB9-F0DF-7307-3A39AC8D76A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DF2131D8-053E-D585-F119-01AB780EC0E9}"/>
              </a:ext>
            </a:extLst>
          </p:cNvPr>
          <p:cNvSpPr txBox="1">
            <a:spLocks noGrp="1" noRot="1" noMove="1" noResize="1" noEditPoints="1" noAdjustHandles="1" noChangeArrowheads="1" noChangeShapeType="1"/>
          </p:cNvSpPr>
          <p:nvPr/>
        </p:nvSpPr>
        <p:spPr>
          <a:xfrm>
            <a:off x="843396" y="1589809"/>
            <a:ext cx="10505209" cy="4801314"/>
          </a:xfrm>
          <a:prstGeom prst="rect">
            <a:avLst/>
          </a:prstGeom>
          <a:noFill/>
        </p:spPr>
        <p:txBody>
          <a:bodyPr wrap="square" rtlCol="0">
            <a:spAutoFit/>
          </a:bodyPr>
          <a:lstStyle/>
          <a:p>
            <a:pPr marL="742950" lvl="1" indent="-285750">
              <a:buFont typeface="Arial" panose="020B0604020202020204" pitchFamily="34" charset="0"/>
              <a:buChar char="•"/>
            </a:pPr>
            <a:r>
              <a:rPr lang="fr-FR" dirty="0"/>
              <a:t>15/02/2024 : délibération pour tirer le bilan de la concertation et validation du programme de l’opération</a:t>
            </a:r>
          </a:p>
          <a:p>
            <a:pPr marL="285750" indent="-285750">
              <a:buFont typeface="Arial" panose="020B0604020202020204" pitchFamily="34" charset="0"/>
              <a:buChar char="•"/>
            </a:pPr>
            <a:endParaRPr lang="fr-FR" dirty="0"/>
          </a:p>
          <a:p>
            <a:r>
              <a:rPr lang="fr-FR" b="1" dirty="0"/>
              <a:t>Foncier :</a:t>
            </a:r>
          </a:p>
          <a:p>
            <a:endParaRPr lang="fr-FR" dirty="0"/>
          </a:p>
          <a:p>
            <a:pPr marL="742950" lvl="1" indent="-285750">
              <a:buFont typeface="Arial" panose="020B0604020202020204" pitchFamily="34" charset="0"/>
              <a:buChar char="•"/>
            </a:pPr>
            <a:r>
              <a:rPr lang="fr-FR" dirty="0"/>
              <a:t>2021-2024 : échanges et négociations avec le propriétaire de la </a:t>
            </a:r>
            <a:r>
              <a:rPr lang="fr-FR" dirty="0" err="1"/>
              <a:t>Moutardière</a:t>
            </a:r>
            <a:endParaRPr lang="fr-FR" dirty="0"/>
          </a:p>
          <a:p>
            <a:pPr marL="285750"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24/02/22 : délibération pour le portage foncier de l’opération par l’EPFN</a:t>
            </a: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20/07/2022 : acquisition du terrain Environnement Forêt</a:t>
            </a:r>
          </a:p>
          <a:p>
            <a:pPr marL="285750"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2023-2024-2025 : </a:t>
            </a:r>
          </a:p>
          <a:p>
            <a:pPr marL="1200150" lvl="2" indent="-285750">
              <a:buFont typeface="Arial" panose="020B0604020202020204" pitchFamily="34" charset="0"/>
              <a:buChar char="•"/>
            </a:pPr>
            <a:r>
              <a:rPr lang="fr-FR" dirty="0"/>
              <a:t>Rencontres et échanges avec les riverains et avis favorable de la copropriété Caroline pour la cession de leur accès qui sera mutualisé avec l’accès au quartier d’affaires</a:t>
            </a:r>
          </a:p>
          <a:p>
            <a:pPr marL="1200150" lvl="2" indent="-285750">
              <a:buFont typeface="Arial" panose="020B0604020202020204" pitchFamily="34" charset="0"/>
              <a:buChar char="•"/>
            </a:pPr>
            <a:r>
              <a:rPr lang="fr-FR" dirty="0"/>
              <a:t>Avis favorable de l’hôpital pour céder la parcelle pour permettre le carrefour d’entrée principal au projet</a:t>
            </a:r>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91F912F0-E794-5410-818A-8F9BEC7D75B4}"/>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1737950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8086-D4D9-E18D-D047-55439D505B5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1CF9F7C-05BA-0905-AC70-8456D436AEF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4B6BE4FD-0D68-836D-EC85-E5FBB39BEE90}"/>
              </a:ext>
            </a:extLst>
          </p:cNvPr>
          <p:cNvSpPr txBox="1">
            <a:spLocks noGrp="1" noRot="1" noMove="1" noResize="1" noEditPoints="1" noAdjustHandles="1" noChangeArrowheads="1" noChangeShapeType="1"/>
          </p:cNvSpPr>
          <p:nvPr/>
        </p:nvSpPr>
        <p:spPr>
          <a:xfrm>
            <a:off x="843396" y="1589809"/>
            <a:ext cx="10505209" cy="4247317"/>
          </a:xfrm>
          <a:prstGeom prst="rect">
            <a:avLst/>
          </a:prstGeom>
          <a:noFill/>
        </p:spPr>
        <p:txBody>
          <a:bodyPr wrap="square" rtlCol="0">
            <a:spAutoFit/>
          </a:bodyPr>
          <a:lstStyle/>
          <a:p>
            <a:pPr marL="742950" lvl="1" indent="-285750">
              <a:buFont typeface="Arial" panose="020B0604020202020204" pitchFamily="34" charset="0"/>
              <a:buChar char="•"/>
            </a:pPr>
            <a:r>
              <a:rPr lang="fr-FR" dirty="0"/>
              <a:t>11/04/24 : délibération pour confier la DUP à l’EPFN + délibération périmètre d’études</a:t>
            </a: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19/12/24 : délibération pour signer la convention EPFN qui regroupe toutes les conventions précédentes</a:t>
            </a:r>
          </a:p>
          <a:p>
            <a:pPr marL="742950" lvl="1" indent="-285750">
              <a:buFont typeface="Arial" panose="020B0604020202020204" pitchFamily="34" charset="0"/>
              <a:buChar char="•"/>
            </a:pPr>
            <a:endParaRPr lang="fr-FR" dirty="0"/>
          </a:p>
          <a:p>
            <a:r>
              <a:rPr lang="fr-FR" b="1" dirty="0"/>
              <a:t>Financement : </a:t>
            </a:r>
          </a:p>
          <a:p>
            <a:endParaRPr lang="fr-FR" dirty="0"/>
          </a:p>
          <a:p>
            <a:pPr marL="742950" lvl="1" indent="-285750">
              <a:buFont typeface="Arial" panose="020B0604020202020204" pitchFamily="34" charset="0"/>
              <a:buChar char="•"/>
            </a:pPr>
            <a:r>
              <a:rPr lang="fr-FR" dirty="0"/>
              <a:t>Études préalables financées à 80 % par le fonds friches de l’EPFN/Région et le fonds friches de l’État avec France Relance</a:t>
            </a: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Projet inscrit au CRTE (1,3 M€ DETR fléchée), au Contrat de territoire 2024-2027 (1,3 M€ pour ce projet) et sollicitation Région pour le FEDER (1,7 M€) sur la phase 1 d’aménagement</a:t>
            </a:r>
          </a:p>
          <a:p>
            <a:pPr marL="742950" lvl="1" indent="-285750">
              <a:buFont typeface="Arial" panose="020B0604020202020204" pitchFamily="34" charset="0"/>
              <a:buChar char="•"/>
            </a:pPr>
            <a:endParaRPr lang="fr-FR" dirty="0"/>
          </a:p>
          <a:p>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5094278A-DB2F-164C-1B4F-69CE5FFAB2E3}"/>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421854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F0644-CA31-05C3-65C4-0388FC3B14A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DEB6208-ED72-AE28-06CC-761CA5117DF5}"/>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36473991-2D68-024B-6615-D5ED46AC916D}"/>
              </a:ext>
            </a:extLst>
          </p:cNvPr>
          <p:cNvSpPr txBox="1">
            <a:spLocks noGrp="1" noRot="1" noMove="1" noResize="1" noEditPoints="1" noAdjustHandles="1" noChangeArrowheads="1" noChangeShapeType="1"/>
          </p:cNvSpPr>
          <p:nvPr/>
        </p:nvSpPr>
        <p:spPr>
          <a:xfrm>
            <a:off x="843396" y="1589809"/>
            <a:ext cx="10505209" cy="2308324"/>
          </a:xfrm>
          <a:prstGeom prst="rect">
            <a:avLst/>
          </a:prstGeom>
          <a:noFill/>
        </p:spPr>
        <p:txBody>
          <a:bodyPr wrap="square" rtlCol="0">
            <a:spAutoFit/>
          </a:bodyPr>
          <a:lstStyle/>
          <a:p>
            <a:pPr marL="285750" indent="-285750">
              <a:buFont typeface="Arial" panose="020B0604020202020204" pitchFamily="34" charset="0"/>
              <a:buChar char="•"/>
            </a:pPr>
            <a:r>
              <a:rPr lang="fr-FR" b="1" dirty="0"/>
              <a:t>PÉRIMÈTRE DE LA CONCESSION</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périmètre de l’opération, d’une surface d’environ 2,8 ha, est composé du site à proprement parler de la </a:t>
            </a:r>
            <a:r>
              <a:rPr lang="fr-FR" dirty="0" err="1"/>
              <a:t>Moutardière</a:t>
            </a:r>
            <a:r>
              <a:rPr lang="fr-FR" dirty="0"/>
              <a:t> et de l’ancien site de l’entreprise Environnement Forêt, et des emprises liées à la gestion des accès qui seront délimités plus précisément avec l’aménageur.</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AD4C9EFE-6594-E056-7BFD-4818285A9ECB}"/>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pic>
        <p:nvPicPr>
          <p:cNvPr id="3" name="Image 2" descr="Une image contenant texte, diagramme, capture d’écran, ligne&#10;&#10;Description générée automatiquement">
            <a:extLst>
              <a:ext uri="{FF2B5EF4-FFF2-40B4-BE49-F238E27FC236}">
                <a16:creationId xmlns:a16="http://schemas.microsoft.com/office/drawing/2014/main" id="{82880D63-D72B-AE00-4276-63BFE5097F33}"/>
              </a:ext>
            </a:extLst>
          </p:cNvPr>
          <p:cNvPicPr>
            <a:picLocks noChangeAspect="1"/>
          </p:cNvPicPr>
          <p:nvPr/>
        </p:nvPicPr>
        <p:blipFill>
          <a:blip r:embed="rId4"/>
          <a:stretch>
            <a:fillRect/>
          </a:stretch>
        </p:blipFill>
        <p:spPr>
          <a:xfrm>
            <a:off x="3338589" y="3292141"/>
            <a:ext cx="5514822" cy="3274407"/>
          </a:xfrm>
          <a:prstGeom prst="rect">
            <a:avLst/>
          </a:prstGeom>
        </p:spPr>
      </p:pic>
    </p:spTree>
    <p:extLst>
      <p:ext uri="{BB962C8B-B14F-4D97-AF65-F5344CB8AC3E}">
        <p14:creationId xmlns:p14="http://schemas.microsoft.com/office/powerpoint/2010/main" val="4078408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DA67D-E9A7-5D68-E8A6-92C9A5FD964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E9A9E815-2DB4-8313-8425-A5B94638A47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61CE1D6D-96FD-CF19-386F-127126414B95}"/>
              </a:ext>
            </a:extLst>
          </p:cNvPr>
          <p:cNvSpPr txBox="1">
            <a:spLocks noGrp="1" noRot="1" noMove="1" noResize="1" noEditPoints="1" noAdjustHandles="1" noChangeArrowheads="1" noChangeShapeType="1"/>
          </p:cNvSpPr>
          <p:nvPr/>
        </p:nvSpPr>
        <p:spPr>
          <a:xfrm>
            <a:off x="843396" y="1589809"/>
            <a:ext cx="10505209" cy="4785926"/>
          </a:xfrm>
          <a:prstGeom prst="rect">
            <a:avLst/>
          </a:prstGeom>
          <a:noFill/>
        </p:spPr>
        <p:txBody>
          <a:bodyPr wrap="square" rtlCol="0">
            <a:spAutoFit/>
          </a:bodyPr>
          <a:lstStyle/>
          <a:p>
            <a:pPr marL="285750" indent="-285750">
              <a:buFont typeface="Arial" panose="020B0604020202020204" pitchFamily="34" charset="0"/>
              <a:buChar char="•"/>
            </a:pPr>
            <a:r>
              <a:rPr lang="fr-FR" dirty="0"/>
              <a:t>L’aménagement de ce site permettra :   </a:t>
            </a:r>
          </a:p>
          <a:p>
            <a:pPr marL="285750" indent="-285750">
              <a:buFont typeface="Arial" panose="020B0604020202020204" pitchFamily="34" charset="0"/>
              <a:buChar char="•"/>
            </a:pPr>
            <a:endParaRPr lang="fr-FR" dirty="0"/>
          </a:p>
          <a:p>
            <a:pPr marL="742950" lvl="1" indent="-285750">
              <a:spcAft>
                <a:spcPts val="600"/>
              </a:spcAft>
              <a:buFont typeface="Arial" panose="020B0604020202020204" pitchFamily="34" charset="0"/>
              <a:buChar char="•"/>
            </a:pPr>
            <a:r>
              <a:rPr lang="fr-FR" dirty="0"/>
              <a:t>De développer l'attractivité du territoire d’Yvetot Normandie et de favoriser la création d'emplois ; </a:t>
            </a:r>
          </a:p>
          <a:p>
            <a:pPr marL="742950" lvl="1" indent="-285750">
              <a:spcAft>
                <a:spcPts val="600"/>
              </a:spcAft>
              <a:buFont typeface="Arial" panose="020B0604020202020204" pitchFamily="34" charset="0"/>
              <a:buChar char="•"/>
            </a:pPr>
            <a:r>
              <a:rPr lang="fr-FR" dirty="0"/>
              <a:t>De répondre à la demande de locaux en location sur le secteur urbain ; </a:t>
            </a:r>
          </a:p>
          <a:p>
            <a:pPr marL="742950" lvl="1" indent="-285750">
              <a:spcAft>
                <a:spcPts val="600"/>
              </a:spcAft>
              <a:buFont typeface="Arial" panose="020B0604020202020204" pitchFamily="34" charset="0"/>
              <a:buChar char="•"/>
            </a:pPr>
            <a:r>
              <a:rPr lang="fr-FR" dirty="0"/>
              <a:t>De proposer un parcours d’accueil des entreprises tout au long de leur vie, comme le prévoit la stratégie de développement économique d’Yvetot Normandie, en créant une pépinière d’entreprises avec espace </a:t>
            </a:r>
            <a:r>
              <a:rPr lang="fr-FR" dirty="0" err="1"/>
              <a:t>co-working</a:t>
            </a:r>
            <a:r>
              <a:rPr lang="fr-FR" dirty="0"/>
              <a:t>, des hôtels d’entreprises et du foncier à louer ; </a:t>
            </a:r>
          </a:p>
          <a:p>
            <a:pPr marL="742950" lvl="1" indent="-285750">
              <a:spcAft>
                <a:spcPts val="600"/>
              </a:spcAft>
              <a:buFont typeface="Arial" panose="020B0604020202020204" pitchFamily="34" charset="0"/>
              <a:buChar char="•"/>
            </a:pPr>
            <a:r>
              <a:rPr lang="fr-FR" dirty="0"/>
              <a:t>De développer une offre à vocation économique complémentaire à celle des parcs d’existants ; </a:t>
            </a:r>
          </a:p>
          <a:p>
            <a:pPr marL="742950" lvl="1" indent="-285750">
              <a:spcAft>
                <a:spcPts val="600"/>
              </a:spcAft>
              <a:buFont typeface="Arial" panose="020B0604020202020204" pitchFamily="34" charset="0"/>
              <a:buChar char="•"/>
            </a:pPr>
            <a:r>
              <a:rPr lang="fr-FR" dirty="0"/>
              <a:t>D’affirmer l’identité du lieu, son caractère innovant et sa conception environnementale, vecteur d’image pour le territoire ; </a:t>
            </a:r>
          </a:p>
          <a:p>
            <a:pPr marL="742950" lvl="1" indent="-285750">
              <a:spcAft>
                <a:spcPts val="600"/>
              </a:spcAft>
              <a:buFont typeface="Arial" panose="020B0604020202020204" pitchFamily="34" charset="0"/>
              <a:buChar char="•"/>
            </a:pPr>
            <a:r>
              <a:rPr lang="fr-FR" dirty="0"/>
              <a:t>De repenser et requalifier le quartier de la </a:t>
            </a:r>
            <a:r>
              <a:rPr lang="fr-FR" dirty="0" err="1"/>
              <a:t>Moutardière</a:t>
            </a:r>
            <a:r>
              <a:rPr lang="fr-FR" dirty="0"/>
              <a:t>, au pied de la gare, qui est l’une des portes d’entrée du territoire, par un projet qualitatif ; </a:t>
            </a:r>
          </a:p>
          <a:p>
            <a:pPr marL="742950" lvl="1" indent="-285750">
              <a:spcAft>
                <a:spcPts val="600"/>
              </a:spcAft>
              <a:buFont typeface="Arial" panose="020B0604020202020204" pitchFamily="34" charset="0"/>
              <a:buChar char="•"/>
            </a:pPr>
            <a:r>
              <a:rPr lang="fr-FR" dirty="0"/>
              <a:t>De valoriser le patrimoine bâti industriel au cœur d’un nouveau quartier attractif ; </a:t>
            </a:r>
          </a:p>
          <a:p>
            <a:pPr marL="742950" lvl="1" indent="-285750">
              <a:buFont typeface="Arial" panose="020B0604020202020204" pitchFamily="34" charset="0"/>
              <a:buChar char="•"/>
            </a:pPr>
            <a:r>
              <a:rPr lang="fr-FR" dirty="0"/>
              <a:t>D’améliorer l’attractivité économique du territoire tout en recyclant un site en friche, dans le cadre des objectifs du ZAN. </a:t>
            </a:r>
          </a:p>
        </p:txBody>
      </p:sp>
      <p:pic>
        <p:nvPicPr>
          <p:cNvPr id="17" name="Image 16" descr="Une image contenant texte, Police, Graphique, logo&#10;&#10;Description générée automatiquement">
            <a:extLst>
              <a:ext uri="{FF2B5EF4-FFF2-40B4-BE49-F238E27FC236}">
                <a16:creationId xmlns:a16="http://schemas.microsoft.com/office/drawing/2014/main" id="{19760F5C-EEC0-831F-C552-C366EB6FA0A9}"/>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064060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F7363-214F-CC78-1D77-878FA36BF35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9CFFE984-0420-8084-C59B-FDE914C926C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47D70D28-46C5-73AB-8AB9-AE0DB14CC2AA}"/>
              </a:ext>
            </a:extLst>
          </p:cNvPr>
          <p:cNvSpPr txBox="1">
            <a:spLocks noGrp="1" noRot="1" noMove="1" noResize="1" noEditPoints="1" noAdjustHandles="1" noChangeArrowheads="1" noChangeShapeType="1"/>
          </p:cNvSpPr>
          <p:nvPr/>
        </p:nvSpPr>
        <p:spPr>
          <a:xfrm>
            <a:off x="843396" y="1589809"/>
            <a:ext cx="10505209" cy="450892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b="1" dirty="0"/>
              <a:t>En tranche ferme :  </a:t>
            </a:r>
          </a:p>
          <a:p>
            <a:pPr marL="742950" lvl="1" indent="-285750">
              <a:spcAft>
                <a:spcPts val="600"/>
              </a:spcAft>
              <a:buFont typeface="Arial" panose="020B0604020202020204" pitchFamily="34" charset="0"/>
              <a:buChar char="•"/>
            </a:pPr>
            <a:r>
              <a:rPr lang="fr-FR" dirty="0"/>
              <a:t>L’</a:t>
            </a:r>
            <a:r>
              <a:rPr lang="fr-FR" b="1" dirty="0"/>
              <a:t>aménagement d’une dizaine de lots </a:t>
            </a:r>
            <a:r>
              <a:rPr lang="fr-FR" dirty="0"/>
              <a:t>commercialisés en priorité via des baux à construction, répartis comme suit :  </a:t>
            </a:r>
          </a:p>
          <a:p>
            <a:pPr marL="1200150" lvl="2" indent="-285750">
              <a:spcAft>
                <a:spcPts val="600"/>
              </a:spcAft>
              <a:buFont typeface="Arial" panose="020B0604020202020204" pitchFamily="34" charset="0"/>
              <a:buChar char="•"/>
            </a:pPr>
            <a:r>
              <a:rPr lang="fr-FR" dirty="0"/>
              <a:t>Une offre de </a:t>
            </a:r>
            <a:r>
              <a:rPr lang="fr-FR" b="1" dirty="0"/>
              <a:t>locaux tertiaires et mixtes </a:t>
            </a:r>
            <a:r>
              <a:rPr lang="fr-FR" dirty="0"/>
              <a:t>avec 70 % d’activités et 30 % de bureaux accompagnants sur environ 8300 m² de SDP ;  </a:t>
            </a:r>
          </a:p>
          <a:p>
            <a:pPr marL="1200150" lvl="2" indent="-285750">
              <a:spcAft>
                <a:spcPts val="600"/>
              </a:spcAft>
              <a:buFont typeface="Arial" panose="020B0604020202020204" pitchFamily="34" charset="0"/>
              <a:buChar char="•"/>
            </a:pPr>
            <a:r>
              <a:rPr lang="fr-FR" dirty="0"/>
              <a:t>Un </a:t>
            </a:r>
            <a:r>
              <a:rPr lang="fr-FR" b="1" dirty="0"/>
              <a:t>hôtel</a:t>
            </a:r>
            <a:r>
              <a:rPr lang="fr-FR" dirty="0"/>
              <a:t> de 60 à 80 chambres, représentant 2 600 m² SDP, en lien avec la gare. </a:t>
            </a:r>
          </a:p>
          <a:p>
            <a:pPr marL="742950" lvl="1" indent="-285750">
              <a:spcAft>
                <a:spcPts val="600"/>
              </a:spcAft>
              <a:buFont typeface="Arial" panose="020B0604020202020204" pitchFamily="34" charset="0"/>
              <a:buChar char="•"/>
            </a:pPr>
            <a:r>
              <a:rPr lang="fr-FR" dirty="0"/>
              <a:t>La </a:t>
            </a:r>
            <a:r>
              <a:rPr lang="fr-FR" b="1" dirty="0"/>
              <a:t>construction d’un cœur d’activité tertiaire</a:t>
            </a:r>
            <a:r>
              <a:rPr lang="fr-FR" dirty="0"/>
              <a:t>, composé d’une pépinière, d’un espace de coworking et de restauration, autour du bâtiment principal réhabilité (la nef de la </a:t>
            </a:r>
            <a:r>
              <a:rPr lang="fr-FR" dirty="0" err="1"/>
              <a:t>Moutardière</a:t>
            </a:r>
            <a:r>
              <a:rPr lang="fr-FR" dirty="0"/>
              <a:t>) représentant environ 1435 m² ; </a:t>
            </a:r>
          </a:p>
          <a:p>
            <a:pPr marL="742950" lvl="1" indent="-285750">
              <a:spcAft>
                <a:spcPts val="600"/>
              </a:spcAft>
              <a:buFont typeface="Arial" panose="020B0604020202020204" pitchFamily="34" charset="0"/>
              <a:buChar char="•"/>
            </a:pPr>
            <a:r>
              <a:rPr lang="fr-FR" dirty="0"/>
              <a:t>La réalisation de travaux d’infrastructures (voirie, réseaux secs et humides, espaces libres, espaces verts et paysagers et installations diverses), étant notamment déclinés comme suit :  </a:t>
            </a:r>
          </a:p>
          <a:p>
            <a:pPr marL="1200150" lvl="2" indent="-285750">
              <a:spcAft>
                <a:spcPts val="600"/>
              </a:spcAft>
              <a:buFont typeface="Arial" panose="020B0604020202020204" pitchFamily="34" charset="0"/>
              <a:buChar char="•"/>
            </a:pPr>
            <a:r>
              <a:rPr lang="fr-FR" dirty="0"/>
              <a:t>Une trame verte structurante (franges et continuité paysagère interne, le tout formant un maillage complet support de biodiversité) ; </a:t>
            </a:r>
          </a:p>
          <a:p>
            <a:pPr marL="1200150" lvl="2" indent="-285750">
              <a:spcAft>
                <a:spcPts val="600"/>
              </a:spcAft>
              <a:buFont typeface="Arial" panose="020B0604020202020204" pitchFamily="34" charset="0"/>
              <a:buChar char="•"/>
            </a:pPr>
            <a:r>
              <a:rPr lang="fr-FR" dirty="0"/>
              <a:t>Une trame bleue (noues, bassin de rétention)</a:t>
            </a:r>
          </a:p>
        </p:txBody>
      </p:sp>
      <p:pic>
        <p:nvPicPr>
          <p:cNvPr id="17" name="Image 16" descr="Une image contenant texte, Police, Graphique, logo&#10;&#10;Description générée automatiquement">
            <a:extLst>
              <a:ext uri="{FF2B5EF4-FFF2-40B4-BE49-F238E27FC236}">
                <a16:creationId xmlns:a16="http://schemas.microsoft.com/office/drawing/2014/main" id="{31D9F2AB-0008-6CEA-8311-E4EA264076D3}"/>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17258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63F56-87B2-1FBE-665D-0777CA4EDBC8}"/>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5AC582D-1309-D89B-895D-1E0F16272C8A}"/>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79FA9564-7257-EC85-D9FD-B0305E4CBCE8}"/>
              </a:ext>
            </a:extLst>
          </p:cNvPr>
          <p:cNvSpPr txBox="1">
            <a:spLocks noGrp="1" noRot="1" noMove="1" noResize="1" noEditPoints="1" noAdjustHandles="1" noChangeArrowheads="1" noChangeShapeType="1"/>
          </p:cNvSpPr>
          <p:nvPr/>
        </p:nvSpPr>
        <p:spPr>
          <a:xfrm>
            <a:off x="843396" y="1589809"/>
            <a:ext cx="10505209"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dirty="0">
                <a:solidFill>
                  <a:srgbClr val="000000"/>
                </a:solidFill>
                <a:latin typeface="Aptos" panose="020B0004020202020204" pitchFamily="34" charset="0"/>
              </a:rPr>
              <a:t>D2025-008-AH - Demande de subvention Promotion Touristique</a:t>
            </a:r>
          </a:p>
          <a:p>
            <a:pPr marL="285750" indent="-285750">
              <a:buFont typeface="Arial" panose="020B0604020202020204" pitchFamily="34" charset="0"/>
              <a:buChar char="•"/>
            </a:pPr>
            <a:endParaRPr lang="fr-FR" dirty="0">
              <a:solidFill>
                <a:srgbClr val="000000"/>
              </a:solidFill>
              <a:latin typeface="Aptos" panose="020B0004020202020204" pitchFamily="34" charset="0"/>
            </a:endParaRPr>
          </a:p>
          <a:p>
            <a:pPr marL="285750" indent="-285750">
              <a:buFont typeface="Arial" panose="020B0604020202020204" pitchFamily="34" charset="0"/>
              <a:buChar char="•"/>
            </a:pPr>
            <a:r>
              <a:rPr lang="fr-FR" dirty="0">
                <a:solidFill>
                  <a:srgbClr val="000000"/>
                </a:solidFill>
                <a:latin typeface="Aptos"/>
              </a:rPr>
              <a:t>D2025-009-SH - Location de l’atelier n° 2 de l’hôtel d’entreprise de Saint Martin de l’If pour la société VIEL RENOVATION BOIS</a:t>
            </a:r>
          </a:p>
          <a:p>
            <a:pPr marL="285750" indent="-285750">
              <a:buFont typeface="Arial" panose="020B0604020202020204" pitchFamily="34" charset="0"/>
              <a:buChar char="•"/>
            </a:pPr>
            <a:endParaRPr lang="fr-FR" dirty="0">
              <a:solidFill>
                <a:srgbClr val="000000"/>
              </a:solidFill>
              <a:latin typeface="Aptos" panose="020B0004020202020204" pitchFamily="34" charset="0"/>
            </a:endParaRPr>
          </a:p>
          <a:p>
            <a:pPr marL="285750" indent="-285750">
              <a:buFont typeface="Arial" panose="020B0604020202020204" pitchFamily="34" charset="0"/>
              <a:buChar char="•"/>
            </a:pPr>
            <a:r>
              <a:rPr lang="fr-FR" dirty="0">
                <a:solidFill>
                  <a:srgbClr val="000000"/>
                </a:solidFill>
                <a:latin typeface="Aptos" panose="020B0004020202020204" pitchFamily="34" charset="0"/>
              </a:rPr>
              <a:t>D2025-010-AH - Demande de subvention Maison des Services de l’Intercommunalité</a:t>
            </a:r>
          </a:p>
          <a:p>
            <a:pPr marL="285750" indent="-285750">
              <a:buFont typeface="Arial" panose="020B0604020202020204" pitchFamily="34" charset="0"/>
              <a:buChar char="•"/>
            </a:pPr>
            <a:endParaRPr lang="fr-FR" dirty="0">
              <a:solidFill>
                <a:srgbClr val="000000"/>
              </a:solidFill>
              <a:latin typeface="Aptos" panose="020B0004020202020204" pitchFamily="34" charset="0"/>
            </a:endParaRPr>
          </a:p>
          <a:p>
            <a:pPr marL="285750" indent="-285750">
              <a:buFont typeface="Arial" panose="020B0604020202020204" pitchFamily="34" charset="0"/>
              <a:buChar char="•"/>
            </a:pPr>
            <a:r>
              <a:rPr lang="fr-FR" dirty="0">
                <a:solidFill>
                  <a:srgbClr val="000000"/>
                </a:solidFill>
                <a:latin typeface="Aptos" panose="020B0004020202020204" pitchFamily="34" charset="0"/>
              </a:rPr>
              <a:t>D2025-011-SP - Demande de subvention au titre du fonctionnement du conservatoire de musique Intercommunal</a:t>
            </a:r>
          </a:p>
        </p:txBody>
      </p:sp>
      <p:pic>
        <p:nvPicPr>
          <p:cNvPr id="17" name="Image 16" descr="Une image contenant texte, Police, Graphique, logo&#10;&#10;Description générée automatiquement">
            <a:extLst>
              <a:ext uri="{FF2B5EF4-FFF2-40B4-BE49-F238E27FC236}">
                <a16:creationId xmlns:a16="http://schemas.microsoft.com/office/drawing/2014/main" id="{7F68836A-3D8B-DD39-F646-80AB66EDB582}"/>
              </a:ext>
            </a:extLst>
          </p:cNvPr>
          <p:cNvPicPr>
            <a:picLocks noGrp="1" noRot="1" noChangeAspect="1" noMove="1" noResize="1" noEditPoints="1" noAdjustHandles="1" noChangeArrowheads="1" noChangeShapeType="1" noCrop="1"/>
          </p:cNvPicPr>
          <p:nvPr/>
        </p:nvPicPr>
        <p:blipFill>
          <a:blip r:embed="rId4">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688735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A0090-5095-BBF2-E033-CF290B644C31}"/>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AF6BB7D-48EA-E8EB-C4ED-11A9E8B7E8B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765FF8C6-D29F-7608-AFDE-C4C8B5C096FC}"/>
              </a:ext>
            </a:extLst>
          </p:cNvPr>
          <p:cNvSpPr txBox="1">
            <a:spLocks noGrp="1" noRot="1" noMove="1" noResize="1" noEditPoints="1" noAdjustHandles="1" noChangeArrowheads="1" noChangeShapeType="1"/>
          </p:cNvSpPr>
          <p:nvPr/>
        </p:nvSpPr>
        <p:spPr>
          <a:xfrm>
            <a:off x="843396" y="1589809"/>
            <a:ext cx="10505209" cy="3954929"/>
          </a:xfrm>
          <a:prstGeom prst="rect">
            <a:avLst/>
          </a:prstGeom>
          <a:noFill/>
        </p:spPr>
        <p:txBody>
          <a:bodyPr wrap="square" rtlCol="0">
            <a:spAutoFit/>
          </a:bodyPr>
          <a:lstStyle/>
          <a:p>
            <a:pPr marL="1200150" lvl="2" indent="-285750">
              <a:spcAft>
                <a:spcPts val="600"/>
              </a:spcAft>
              <a:buFont typeface="Arial" panose="020B0604020202020204" pitchFamily="34" charset="0"/>
              <a:buChar char="•"/>
            </a:pPr>
            <a:r>
              <a:rPr lang="fr-FR" dirty="0"/>
              <a:t>Une </a:t>
            </a:r>
            <a:r>
              <a:rPr lang="fr-FR" b="1" dirty="0"/>
              <a:t>trame viaire </a:t>
            </a:r>
            <a:r>
              <a:rPr lang="fr-FR" dirty="0"/>
              <a:t>composée de : </a:t>
            </a:r>
          </a:p>
          <a:p>
            <a:pPr marL="1657350" lvl="3" indent="-285750">
              <a:spcAft>
                <a:spcPts val="600"/>
              </a:spcAft>
              <a:buFont typeface="Arial" panose="020B0604020202020204" pitchFamily="34" charset="0"/>
              <a:buChar char="•"/>
            </a:pPr>
            <a:r>
              <a:rPr lang="fr-FR" dirty="0"/>
              <a:t>Pour les véhicules, des voiries à double sens issues du réaménagement de voies existantes et de création de voies nouvelles, avec bornes de recharge. </a:t>
            </a:r>
          </a:p>
          <a:p>
            <a:pPr marL="1657350" lvl="3" indent="-285750">
              <a:spcAft>
                <a:spcPts val="600"/>
              </a:spcAft>
              <a:buFont typeface="Arial" panose="020B0604020202020204" pitchFamily="34" charset="0"/>
              <a:buChar char="•"/>
            </a:pPr>
            <a:r>
              <a:rPr lang="fr-FR" dirty="0"/>
              <a:t>Pour les modes actifs, un maillage de cheminements doux (piétons, cycles) connecté à la gare, avec des stationnement 2 roues. </a:t>
            </a:r>
          </a:p>
          <a:p>
            <a:pPr marL="1657350" lvl="3" indent="-285750">
              <a:spcAft>
                <a:spcPts val="600"/>
              </a:spcAft>
              <a:buFont typeface="Arial" panose="020B0604020202020204" pitchFamily="34" charset="0"/>
              <a:buChar char="•"/>
            </a:pPr>
            <a:r>
              <a:rPr lang="fr-FR" dirty="0"/>
              <a:t>Une reconfiguration des accès au futur quartier d’affaires avec la création d’un carrefour avec la rue des Champs  </a:t>
            </a:r>
          </a:p>
          <a:p>
            <a:pPr>
              <a:spcAft>
                <a:spcPts val="600"/>
              </a:spcAft>
            </a:pPr>
            <a:endParaRPr lang="fr-FR" dirty="0"/>
          </a:p>
          <a:p>
            <a:pPr marL="285750" indent="-285750">
              <a:spcAft>
                <a:spcPts val="600"/>
              </a:spcAft>
              <a:buFont typeface="Arial" panose="020B0604020202020204" pitchFamily="34" charset="0"/>
              <a:buChar char="•"/>
            </a:pPr>
            <a:r>
              <a:rPr lang="fr-FR" b="1" dirty="0"/>
              <a:t>En tranches optionnelles : </a:t>
            </a:r>
            <a:r>
              <a:rPr lang="fr-FR" dirty="0"/>
              <a:t> </a:t>
            </a:r>
          </a:p>
          <a:p>
            <a:pPr marL="742950" lvl="1" indent="-285750">
              <a:spcAft>
                <a:spcPts val="600"/>
              </a:spcAft>
              <a:buFont typeface="Arial" panose="020B0604020202020204" pitchFamily="34" charset="0"/>
              <a:buChar char="•"/>
            </a:pPr>
            <a:r>
              <a:rPr lang="fr-FR" dirty="0"/>
              <a:t>La construction d’un bâtiment mixte (artisanat/tertiaire) pour reloger les entreprises de la </a:t>
            </a:r>
            <a:r>
              <a:rPr lang="fr-FR" dirty="0" err="1"/>
              <a:t>Moutardière</a:t>
            </a:r>
            <a:r>
              <a:rPr lang="fr-FR" dirty="0"/>
              <a:t> (en option si la CCI ne confirmait pas la réalisation de cet investissement) ; </a:t>
            </a:r>
          </a:p>
          <a:p>
            <a:pPr marL="742950" lvl="1" indent="-285750">
              <a:spcAft>
                <a:spcPts val="600"/>
              </a:spcAft>
              <a:buFont typeface="Arial" panose="020B0604020202020204" pitchFamily="34" charset="0"/>
              <a:buChar char="•"/>
            </a:pPr>
            <a:r>
              <a:rPr lang="fr-FR" dirty="0"/>
              <a:t>La construction d’un bâtiment tertiaire supplémentaire. </a:t>
            </a:r>
          </a:p>
        </p:txBody>
      </p:sp>
      <p:pic>
        <p:nvPicPr>
          <p:cNvPr id="17" name="Image 16" descr="Une image contenant texte, Police, Graphique, logo&#10;&#10;Description générée automatiquement">
            <a:extLst>
              <a:ext uri="{FF2B5EF4-FFF2-40B4-BE49-F238E27FC236}">
                <a16:creationId xmlns:a16="http://schemas.microsoft.com/office/drawing/2014/main" id="{96490A86-88C3-68B2-4F9C-91BA1A641D17}"/>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4229325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ED5EC-0E92-FA54-DC67-AF7C9B41AAD6}"/>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D9C655C-3D6A-CDA3-BA39-A1CDD7D88EA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97D0A391-B5F0-BB33-1A06-8A7001551372}"/>
              </a:ext>
            </a:extLst>
          </p:cNvPr>
          <p:cNvSpPr txBox="1">
            <a:spLocks noGrp="1" noRot="1" noMove="1" noResize="1" noEditPoints="1" noAdjustHandles="1" noChangeArrowheads="1" noChangeShapeType="1"/>
          </p:cNvSpPr>
          <p:nvPr/>
        </p:nvSpPr>
        <p:spPr>
          <a:xfrm>
            <a:off x="843396" y="1589809"/>
            <a:ext cx="10505209" cy="3970318"/>
          </a:xfrm>
          <a:prstGeom prst="rect">
            <a:avLst/>
          </a:prstGeom>
          <a:noFill/>
        </p:spPr>
        <p:txBody>
          <a:bodyPr wrap="square" rtlCol="0">
            <a:spAutoFit/>
          </a:bodyPr>
          <a:lstStyle/>
          <a:p>
            <a:pPr marL="285750" indent="-285750">
              <a:buFont typeface="Arial" panose="020B0604020202020204" pitchFamily="34" charset="0"/>
              <a:buChar char="•"/>
            </a:pPr>
            <a:r>
              <a:rPr lang="fr-FR" b="1" dirty="0"/>
              <a:t>Choix de la concession d’aménagement : </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Pour répondre aux enjeux de ce projet, au regard de ces caractéristiques et </a:t>
            </a:r>
            <a:r>
              <a:rPr lang="fr-FR" b="1" dirty="0"/>
              <a:t>compte tenu notamment des moyens humains, techniques et financiers à engager pour réaliser cette opération</a:t>
            </a:r>
            <a:r>
              <a:rPr lang="fr-FR" dirty="0"/>
              <a:t>, il est proposé d’en confier la réalisation à un </a:t>
            </a:r>
            <a:r>
              <a:rPr lang="fr-FR" b="1" dirty="0"/>
              <a:t>aménageur</a:t>
            </a:r>
            <a:r>
              <a:rPr lang="fr-FR" dirty="0"/>
              <a:t> dans le cadre d’une </a:t>
            </a:r>
            <a:r>
              <a:rPr lang="fr-FR" b="1" dirty="0"/>
              <a:t>concession d’aménagement sans transfert de risque économique </a:t>
            </a:r>
            <a:r>
              <a:rPr lang="fr-FR" dirty="0"/>
              <a:t>sur le futur concessionnaire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a:t>Durée de la concession :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durée prévisionnelle de la concession d'aménagement est fixée à </a:t>
            </a:r>
            <a:r>
              <a:rPr lang="fr-FR" b="1" dirty="0"/>
              <a:t>20 ans</a:t>
            </a:r>
            <a:r>
              <a:rPr lang="fr-FR" dirty="0"/>
              <a:t>, comprenant une phase d'aménagement et de constructions (5 à 7 ans), puis une phase d'exploitation des opérations immobilières (12 à 15 ans). </a:t>
            </a:r>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889077DD-E1C5-6FE8-3722-D8E3832624B9}"/>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557056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7883C-37AE-28A7-5B0B-72107D77C24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B677A44B-E0E4-7885-E379-CEA209BCF03E}"/>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DD930F87-B0DC-F9EE-00E3-A60C79A6BCCE}"/>
              </a:ext>
            </a:extLst>
          </p:cNvPr>
          <p:cNvSpPr txBox="1">
            <a:spLocks noGrp="1" noRot="1" noMove="1" noResize="1" noEditPoints="1" noAdjustHandles="1" noChangeArrowheads="1" noChangeShapeType="1"/>
          </p:cNvSpPr>
          <p:nvPr/>
        </p:nvSpPr>
        <p:spPr>
          <a:xfrm>
            <a:off x="843396" y="1589809"/>
            <a:ext cx="10505209" cy="4801314"/>
          </a:xfrm>
          <a:prstGeom prst="rect">
            <a:avLst/>
          </a:prstGeom>
          <a:noFill/>
        </p:spPr>
        <p:txBody>
          <a:bodyPr wrap="square" rtlCol="0">
            <a:spAutoFit/>
          </a:bodyPr>
          <a:lstStyle/>
          <a:p>
            <a:pPr marL="285750" indent="-285750">
              <a:buFont typeface="Arial" panose="020B0604020202020204" pitchFamily="34" charset="0"/>
              <a:buChar char="•"/>
            </a:pPr>
            <a:r>
              <a:rPr lang="fr-FR" b="1" dirty="0"/>
              <a:t>Missions confiées au futur concessionnaire :</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dirty="0"/>
              <a:t>Les missions confiées au futur concessionnaire couvriront l’ensemble des tâches nécessaires à la réalisation complète de l’opération d’aménagement, dans le respect des exigences fixées dans le traité de concession d’aménagement.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concessionnaire aura notamment pour </a:t>
            </a:r>
            <a:r>
              <a:rPr lang="fr-FR" b="1" dirty="0"/>
              <a:t>principales missions </a:t>
            </a:r>
            <a:r>
              <a:rPr lang="fr-FR" dirty="0"/>
              <a:t>: </a:t>
            </a:r>
          </a:p>
          <a:p>
            <a:pPr marL="742950" lvl="1" indent="-285750">
              <a:buFont typeface="Arial" panose="020B0604020202020204" pitchFamily="34" charset="0"/>
              <a:buChar char="•"/>
            </a:pPr>
            <a:r>
              <a:rPr lang="fr-FR" dirty="0"/>
              <a:t>Constituer une </a:t>
            </a:r>
            <a:r>
              <a:rPr lang="fr-FR" b="1" dirty="0"/>
              <a:t>équipe pluridisciplinaire</a:t>
            </a:r>
            <a:r>
              <a:rPr lang="fr-FR" dirty="0"/>
              <a:t>, </a:t>
            </a:r>
          </a:p>
          <a:p>
            <a:pPr marL="742950" lvl="1" indent="-285750">
              <a:buFont typeface="Arial" panose="020B0604020202020204" pitchFamily="34" charset="0"/>
              <a:buChar char="•"/>
            </a:pPr>
            <a:r>
              <a:rPr lang="fr-FR" b="1" dirty="0"/>
              <a:t>Réaliser les études</a:t>
            </a:r>
            <a:r>
              <a:rPr lang="fr-FR" dirty="0"/>
              <a:t>, </a:t>
            </a:r>
          </a:p>
          <a:p>
            <a:pPr marL="742950" lvl="1" indent="-285750">
              <a:buFont typeface="Arial" panose="020B0604020202020204" pitchFamily="34" charset="0"/>
              <a:buChar char="•"/>
            </a:pPr>
            <a:r>
              <a:rPr lang="fr-FR" dirty="0"/>
              <a:t>Réaliser </a:t>
            </a:r>
            <a:r>
              <a:rPr lang="fr-FR" b="1" dirty="0"/>
              <a:t>toutes démarches et procédures administratives et réglementaires </a:t>
            </a:r>
            <a:r>
              <a:rPr lang="fr-FR" dirty="0"/>
              <a:t>préalables,</a:t>
            </a:r>
          </a:p>
          <a:p>
            <a:pPr marL="742950" lvl="1" indent="-285750">
              <a:buFont typeface="Arial" panose="020B0604020202020204" pitchFamily="34" charset="0"/>
              <a:buChar char="•"/>
            </a:pPr>
            <a:r>
              <a:rPr lang="fr-FR" dirty="0"/>
              <a:t>Proposer et animer un dialogue constructif via des actions de communication et participation du public au projet pour favoriser son appropriation tout au long de la réalisation de l’opération</a:t>
            </a:r>
          </a:p>
          <a:p>
            <a:pPr marL="742950" lvl="1" indent="-285750">
              <a:buFont typeface="Arial" panose="020B0604020202020204" pitchFamily="34" charset="0"/>
              <a:buChar char="•"/>
            </a:pPr>
            <a:r>
              <a:rPr lang="fr-FR" dirty="0"/>
              <a:t>Obtenir la </a:t>
            </a:r>
            <a:r>
              <a:rPr lang="fr-FR" b="1" dirty="0"/>
              <a:t>maitrise foncière </a:t>
            </a:r>
            <a:r>
              <a:rPr lang="fr-FR" dirty="0"/>
              <a:t>de l’ensemble de terrains d’assiette de l’opération, </a:t>
            </a:r>
          </a:p>
          <a:p>
            <a:pPr marL="742950" lvl="1" indent="-285750">
              <a:buFont typeface="Arial" panose="020B0604020202020204" pitchFamily="34" charset="0"/>
              <a:buChar char="•"/>
            </a:pPr>
            <a:r>
              <a:rPr lang="fr-FR" dirty="0"/>
              <a:t>Assurer la </a:t>
            </a:r>
            <a:r>
              <a:rPr lang="fr-FR" b="1" dirty="0"/>
              <a:t>gestion immobilière et locative </a:t>
            </a:r>
            <a:r>
              <a:rPr lang="fr-FR" dirty="0"/>
              <a:t>des bâtiments du site dès leur acquisition par l’EPFN jusqu’à leurs démolitions,</a:t>
            </a:r>
          </a:p>
          <a:p>
            <a:pPr marL="742950" lvl="1" indent="-285750">
              <a:buFont typeface="Arial" panose="020B0604020202020204" pitchFamily="34" charset="0"/>
              <a:buChar char="•"/>
            </a:pPr>
            <a:r>
              <a:rPr lang="fr-FR" dirty="0"/>
              <a:t>Assurer </a:t>
            </a:r>
            <a:r>
              <a:rPr lang="fr-FR" b="1" dirty="0"/>
              <a:t>l’entretien et le gardiennage </a:t>
            </a:r>
            <a:r>
              <a:rPr lang="fr-FR" dirty="0"/>
              <a:t>du site, </a:t>
            </a:r>
          </a:p>
          <a:p>
            <a:pPr marL="742950" lvl="1" indent="-285750">
              <a:buFont typeface="Arial" panose="020B0604020202020204" pitchFamily="34" charset="0"/>
              <a:buChar char="•"/>
            </a:pPr>
            <a:r>
              <a:rPr lang="fr-FR" b="1" dirty="0"/>
              <a:t>Réaliser tous les travaux d’aménagement et de construction </a:t>
            </a:r>
            <a:r>
              <a:rPr lang="fr-FR" dirty="0"/>
              <a:t>suivant le programme, </a:t>
            </a:r>
          </a:p>
        </p:txBody>
      </p:sp>
      <p:pic>
        <p:nvPicPr>
          <p:cNvPr id="17" name="Image 16" descr="Une image contenant texte, Police, Graphique, logo&#10;&#10;Description générée automatiquement">
            <a:extLst>
              <a:ext uri="{FF2B5EF4-FFF2-40B4-BE49-F238E27FC236}">
                <a16:creationId xmlns:a16="http://schemas.microsoft.com/office/drawing/2014/main" id="{0286EC51-0536-0507-0926-ADC32D7B514A}"/>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400051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AF872-6A6F-946D-AD8D-6FD08388D105}"/>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B57CE8D-66D7-75B2-9601-662CF182E28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6300B345-844C-8124-3477-417E33C73BF8}"/>
              </a:ext>
            </a:extLst>
          </p:cNvPr>
          <p:cNvSpPr txBox="1">
            <a:spLocks noGrp="1" noRot="1" noMove="1" noResize="1" noEditPoints="1" noAdjustHandles="1" noChangeArrowheads="1" noChangeShapeType="1"/>
          </p:cNvSpPr>
          <p:nvPr/>
        </p:nvSpPr>
        <p:spPr>
          <a:xfrm>
            <a:off x="843396" y="1589809"/>
            <a:ext cx="10505209" cy="5078313"/>
          </a:xfrm>
          <a:prstGeom prst="rect">
            <a:avLst/>
          </a:prstGeom>
          <a:noFill/>
        </p:spPr>
        <p:txBody>
          <a:bodyPr wrap="square" rtlCol="0">
            <a:spAutoFit/>
          </a:bodyPr>
          <a:lstStyle/>
          <a:p>
            <a:pPr marL="742950" lvl="1" indent="-285750">
              <a:buFont typeface="Arial" panose="020B0604020202020204" pitchFamily="34" charset="0"/>
              <a:buChar char="•"/>
            </a:pPr>
            <a:r>
              <a:rPr lang="fr-FR" dirty="0"/>
              <a:t>Assurer la </a:t>
            </a:r>
            <a:r>
              <a:rPr lang="fr-FR" b="1" dirty="0"/>
              <a:t>commercialisation</a:t>
            </a:r>
            <a:r>
              <a:rPr lang="fr-FR" dirty="0"/>
              <a:t> via la location des lots à bâtir via des baux à construction en priorité, recouvrir les redevances périodiques,</a:t>
            </a:r>
          </a:p>
          <a:p>
            <a:pPr marL="742950" lvl="1" indent="-285750">
              <a:buFont typeface="Arial" panose="020B0604020202020204" pitchFamily="34" charset="0"/>
              <a:buChar char="•"/>
            </a:pPr>
            <a:r>
              <a:rPr lang="fr-FR" dirty="0"/>
              <a:t>Obtenir une </a:t>
            </a:r>
            <a:r>
              <a:rPr lang="fr-FR" b="1" dirty="0"/>
              <a:t>labellisation environnementale </a:t>
            </a:r>
            <a:r>
              <a:rPr lang="fr-FR" dirty="0"/>
              <a:t>de l’opération, </a:t>
            </a:r>
          </a:p>
          <a:p>
            <a:pPr marL="742950" lvl="1" indent="-285750">
              <a:buFont typeface="Arial" panose="020B0604020202020204" pitchFamily="34" charset="0"/>
              <a:buChar char="•"/>
            </a:pPr>
            <a:r>
              <a:rPr lang="fr-FR" dirty="0"/>
              <a:t>Assurer </a:t>
            </a:r>
            <a:r>
              <a:rPr lang="fr-FR" b="1" dirty="0"/>
              <a:t>l’ensemble des tâches d’ordonnancement, de coordination et de pilotage de l’opération</a:t>
            </a:r>
            <a:r>
              <a:rPr lang="fr-FR" dirty="0"/>
              <a:t>, ainsi que l’ensemble des tâches de gestion administrative, juridique, technique et financière nécessaire à la bonne réalisation de l’opération, </a:t>
            </a:r>
          </a:p>
          <a:p>
            <a:pPr marL="742950" lvl="1" indent="-285750">
              <a:buFont typeface="Arial" panose="020B0604020202020204" pitchFamily="34" charset="0"/>
              <a:buChar char="•"/>
            </a:pPr>
            <a:r>
              <a:rPr lang="fr-FR" b="1" dirty="0"/>
              <a:t>Rechercher tous les financements </a:t>
            </a:r>
            <a:r>
              <a:rPr lang="fr-FR" dirty="0"/>
              <a:t>publics et privés possibles</a:t>
            </a:r>
          </a:p>
          <a:p>
            <a:pPr marL="742950" lvl="1" indent="-285750">
              <a:buFont typeface="Arial" panose="020B0604020202020204" pitchFamily="34" charset="0"/>
              <a:buChar char="•"/>
            </a:pPr>
            <a:r>
              <a:rPr lang="fr-FR" dirty="0"/>
              <a:t>Elaborer une méthodologie permettant d’assurer le suivi de l’opération,</a:t>
            </a:r>
          </a:p>
          <a:p>
            <a:pPr marL="742950" lvl="1" indent="-285750">
              <a:buFont typeface="Arial" panose="020B0604020202020204" pitchFamily="34" charset="0"/>
              <a:buChar char="•"/>
            </a:pPr>
            <a:r>
              <a:rPr lang="fr-FR" dirty="0"/>
              <a:t>Clore l’opération d’aménagement sur les plans juridique, technique, foncier et financier.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a:t>
            </a:r>
            <a:r>
              <a:rPr lang="fr-FR" b="1" dirty="0"/>
              <a:t>montant total maximum</a:t>
            </a:r>
            <a:r>
              <a:rPr lang="fr-FR" dirty="0"/>
              <a:t> de cette opération d’aménagement (produits/dépenses) est estimé à hauteur de </a:t>
            </a:r>
            <a:r>
              <a:rPr lang="fr-FR" b="1" dirty="0"/>
              <a:t>23 M€ HT</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 est rappelé que nonobstant l’absence de transfert du risque économique pesant sur le concessionnaire, </a:t>
            </a:r>
            <a:r>
              <a:rPr lang="fr-FR" b="1" dirty="0"/>
              <a:t>une participation de la Communauté de Communes dans le financement de l’opération sera nécessaire</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07DE081A-80D3-892D-C515-78ABE515EF2A}"/>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445064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4913-06CC-9B76-D0AE-8A0D1774EB3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2D65DEE4-09CD-6E70-A8B7-63BCD264811B}"/>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1ADE9566-EF63-9969-5FE1-5FA3B945B6F3}"/>
              </a:ext>
            </a:extLst>
          </p:cNvPr>
          <p:cNvSpPr txBox="1">
            <a:spLocks noGrp="1" noRot="1" noMove="1" noResize="1" noEditPoints="1" noAdjustHandles="1" noChangeArrowheads="1" noChangeShapeType="1"/>
          </p:cNvSpPr>
          <p:nvPr/>
        </p:nvSpPr>
        <p:spPr>
          <a:xfrm>
            <a:off x="843396" y="1589809"/>
            <a:ext cx="10505209" cy="5062924"/>
          </a:xfrm>
          <a:prstGeom prst="rect">
            <a:avLst/>
          </a:prstGeom>
          <a:noFill/>
        </p:spPr>
        <p:txBody>
          <a:bodyPr wrap="square" rtlCol="0">
            <a:spAutoFit/>
          </a:bodyPr>
          <a:lstStyle/>
          <a:p>
            <a:pPr marL="285750" indent="-285750">
              <a:buFont typeface="Arial" panose="020B0604020202020204" pitchFamily="34" charset="0"/>
              <a:buChar char="•"/>
            </a:pPr>
            <a:r>
              <a:rPr lang="fr-FR" dirty="0"/>
              <a:t>Au regard de l’importance de la conception globale du projet, il est décidé d’opter pour une </a:t>
            </a:r>
            <a:r>
              <a:rPr lang="fr-FR" b="1" dirty="0"/>
              <a:t>procédure (formalisée) avec négociation</a:t>
            </a:r>
            <a:r>
              <a:rPr lang="fr-FR" dirty="0"/>
              <a:t>. </a:t>
            </a:r>
          </a:p>
          <a:p>
            <a:pPr marL="285750" indent="-285750">
              <a:buFont typeface="Arial" panose="020B0604020202020204" pitchFamily="34" charset="0"/>
              <a:buChar char="•"/>
            </a:pPr>
            <a:endParaRPr lang="fr-FR" dirty="0"/>
          </a:p>
          <a:p>
            <a:pPr marL="285750" indent="-285750">
              <a:spcAft>
                <a:spcPts val="600"/>
              </a:spcAft>
              <a:buFont typeface="Arial" panose="020B0604020202020204" pitchFamily="34" charset="0"/>
              <a:buChar char="•"/>
            </a:pPr>
            <a:r>
              <a:rPr lang="fr-FR" dirty="0"/>
              <a:t>La consultation est pensée selon les caractéristiques suivantes :  </a:t>
            </a:r>
          </a:p>
          <a:p>
            <a:pPr marL="742950" lvl="1" indent="-285750">
              <a:spcAft>
                <a:spcPts val="600"/>
              </a:spcAft>
              <a:buFont typeface="Arial" panose="020B0604020202020204" pitchFamily="34" charset="0"/>
              <a:buChar char="•"/>
            </a:pPr>
            <a:r>
              <a:rPr lang="fr-FR" dirty="0"/>
              <a:t>Une première phase dédiée à </a:t>
            </a:r>
            <a:r>
              <a:rPr lang="fr-FR" b="1" dirty="0"/>
              <a:t>l’examen et la sélection des candidatures</a:t>
            </a:r>
            <a:r>
              <a:rPr lang="fr-FR" dirty="0"/>
              <a:t>, avec une limitation entre 1 et 4 candidats admis à déposer une offre, </a:t>
            </a:r>
          </a:p>
          <a:p>
            <a:pPr marL="742950" lvl="1" indent="-285750">
              <a:spcAft>
                <a:spcPts val="600"/>
              </a:spcAft>
              <a:buFont typeface="Arial" panose="020B0604020202020204" pitchFamily="34" charset="0"/>
              <a:buChar char="•"/>
            </a:pPr>
            <a:r>
              <a:rPr lang="fr-FR" dirty="0"/>
              <a:t>Une deuxième phase dédiée à </a:t>
            </a:r>
            <a:r>
              <a:rPr lang="fr-FR" b="1" dirty="0"/>
              <a:t>l’examen et la sélection des offres initiales</a:t>
            </a:r>
            <a:r>
              <a:rPr lang="fr-FR" dirty="0"/>
              <a:t>, avec une limitation du nombre des candidats (entre 1 et 3 candidats) admis à participer à la phase de négociation, </a:t>
            </a:r>
          </a:p>
          <a:p>
            <a:pPr marL="742950" lvl="1" indent="-285750">
              <a:spcAft>
                <a:spcPts val="600"/>
              </a:spcAft>
              <a:buFont typeface="Arial" panose="020B0604020202020204" pitchFamily="34" charset="0"/>
              <a:buChar char="•"/>
            </a:pPr>
            <a:r>
              <a:rPr lang="fr-FR" dirty="0"/>
              <a:t>L’organisation d’une </a:t>
            </a:r>
            <a:r>
              <a:rPr lang="fr-FR" b="1" dirty="0"/>
              <a:t>visite du site </a:t>
            </a:r>
            <a:r>
              <a:rPr lang="fr-FR" dirty="0"/>
              <a:t>avec les candidats admis à négocier, sous réserve de l’accord du propriétaire </a:t>
            </a:r>
          </a:p>
          <a:p>
            <a:pPr marL="742950" lvl="1" indent="-285750">
              <a:spcAft>
                <a:spcPts val="600"/>
              </a:spcAft>
              <a:buFont typeface="Arial" panose="020B0604020202020204" pitchFamily="34" charset="0"/>
              <a:buChar char="•"/>
            </a:pPr>
            <a:r>
              <a:rPr lang="fr-FR" dirty="0"/>
              <a:t>Une phase de </a:t>
            </a:r>
            <a:r>
              <a:rPr lang="fr-FR" b="1" dirty="0"/>
              <a:t>négociation</a:t>
            </a:r>
            <a:r>
              <a:rPr lang="fr-FR" dirty="0"/>
              <a:t>,  </a:t>
            </a:r>
          </a:p>
          <a:p>
            <a:pPr marL="742950" lvl="1" indent="-285750">
              <a:spcAft>
                <a:spcPts val="600"/>
              </a:spcAft>
              <a:buFont typeface="Arial" panose="020B0604020202020204" pitchFamily="34" charset="0"/>
              <a:buChar char="•"/>
            </a:pPr>
            <a:r>
              <a:rPr lang="fr-FR" b="1" dirty="0"/>
              <a:t>L’examen et la sélection des offres finales</a:t>
            </a:r>
            <a:r>
              <a:rPr lang="fr-FR" dirty="0"/>
              <a:t>, </a:t>
            </a:r>
          </a:p>
          <a:p>
            <a:pPr marL="742950" lvl="1" indent="-285750">
              <a:spcAft>
                <a:spcPts val="600"/>
              </a:spcAft>
              <a:buFont typeface="Arial" panose="020B0604020202020204" pitchFamily="34" charset="0"/>
              <a:buChar char="•"/>
            </a:pPr>
            <a:r>
              <a:rPr lang="fr-FR" dirty="0"/>
              <a:t>La mise au point du contrat </a:t>
            </a:r>
          </a:p>
          <a:p>
            <a:pPr marL="742950" lvl="1" indent="-285750">
              <a:buFont typeface="Arial" panose="020B0604020202020204" pitchFamily="34" charset="0"/>
              <a:buChar char="•"/>
            </a:pPr>
            <a:r>
              <a:rPr lang="fr-FR" dirty="0"/>
              <a:t>Le choix de l’aménageur concessionnaire.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1E7D6440-B18D-BEDD-82C2-01127CAA29E7}"/>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147808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B94A3-5986-B353-694B-E0252F51DE5F}"/>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4E2ED55F-34E7-ACD3-B6A7-782DF3BA4D6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6597337C-F858-03AF-7529-C2183174E7B8}"/>
              </a:ext>
            </a:extLst>
          </p:cNvPr>
          <p:cNvSpPr txBox="1">
            <a:spLocks noGrp="1" noRot="1" noMove="1" noResize="1" noEditPoints="1" noAdjustHandles="1" noChangeArrowheads="1" noChangeShapeType="1"/>
          </p:cNvSpPr>
          <p:nvPr/>
        </p:nvSpPr>
        <p:spPr>
          <a:xfrm>
            <a:off x="843396" y="1589809"/>
            <a:ext cx="10505209" cy="467820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dirty="0"/>
              <a:t>La </a:t>
            </a:r>
            <a:r>
              <a:rPr lang="fr-FR" b="1" dirty="0"/>
              <a:t>sélection des candidats</a:t>
            </a:r>
            <a:r>
              <a:rPr lang="fr-FR" dirty="0"/>
              <a:t> admis à participer à la phase d’offres sera effectuée par le représentant de la CCYN, sur l’avis de la commission spécifique sur la base des </a:t>
            </a:r>
            <a:r>
              <a:rPr lang="fr-FR" b="1" dirty="0"/>
              <a:t>critères suivants </a:t>
            </a:r>
            <a:r>
              <a:rPr lang="fr-FR" dirty="0"/>
              <a:t>: </a:t>
            </a:r>
          </a:p>
          <a:p>
            <a:pPr marL="742950" lvl="1" indent="-285750">
              <a:buFont typeface="Arial" panose="020B0604020202020204" pitchFamily="34" charset="0"/>
              <a:buChar char="•"/>
            </a:pPr>
            <a:r>
              <a:rPr lang="fr-FR" dirty="0"/>
              <a:t>Adéquation des capacités professionnelles et techniques </a:t>
            </a:r>
          </a:p>
          <a:p>
            <a:pPr marL="742950" lvl="1" indent="-285750">
              <a:buFont typeface="Arial" panose="020B0604020202020204" pitchFamily="34" charset="0"/>
              <a:buChar char="•"/>
            </a:pPr>
            <a:r>
              <a:rPr lang="fr-FR" dirty="0"/>
              <a:t>Pertinence et Qualité des références des candidats sur des opérations d’aménagement similaires</a:t>
            </a:r>
          </a:p>
          <a:p>
            <a:pPr marL="742950" lvl="1" indent="-285750">
              <a:buFont typeface="Arial" panose="020B0604020202020204" pitchFamily="34" charset="0"/>
              <a:buChar char="•"/>
            </a:pPr>
            <a:r>
              <a:rPr lang="fr-FR" dirty="0"/>
              <a:t>Adéquation des capacités économiques et financières</a:t>
            </a:r>
          </a:p>
          <a:p>
            <a:endParaRPr lang="fr-FR" dirty="0"/>
          </a:p>
          <a:p>
            <a:pPr marL="285750" indent="-285750">
              <a:buFont typeface="Arial" panose="020B0604020202020204" pitchFamily="34" charset="0"/>
              <a:buChar char="•"/>
            </a:pPr>
            <a:r>
              <a:rPr lang="fr-FR" dirty="0"/>
              <a:t>A la réception des offres initiales, il sera procédé à une sélection des candidats admis à participer à la </a:t>
            </a:r>
            <a:r>
              <a:rPr lang="fr-FR" b="1" dirty="0"/>
              <a:t>phase de négociation </a:t>
            </a:r>
            <a:r>
              <a:rPr lang="fr-FR" dirty="0"/>
              <a:t>à partir des critères de sélection fixés dans le règlement de sélection. </a:t>
            </a:r>
          </a:p>
          <a:p>
            <a:pPr marL="285750" indent="-285750">
              <a:buFont typeface="Arial" panose="020B0604020202020204" pitchFamily="34" charset="0"/>
              <a:buChar char="•"/>
            </a:pPr>
            <a:endParaRPr lang="fr-FR" dirty="0"/>
          </a:p>
          <a:p>
            <a:pPr marL="285750" indent="-285750">
              <a:spcAft>
                <a:spcPts val="600"/>
              </a:spcAft>
              <a:buFont typeface="Arial" panose="020B0604020202020204" pitchFamily="34" charset="0"/>
              <a:buChar char="•"/>
            </a:pPr>
            <a:r>
              <a:rPr lang="fr-FR" dirty="0"/>
              <a:t>A l’issue de cette phase de négociation et à la réception des </a:t>
            </a:r>
            <a:r>
              <a:rPr lang="fr-FR" b="1" dirty="0"/>
              <a:t>offres finales</a:t>
            </a:r>
            <a:r>
              <a:rPr lang="fr-FR" dirty="0"/>
              <a:t>, le traité de concession d’aménagement sera confié au candidat ayant présenté l’offre économiquement la plus avantageuse sur la base des </a:t>
            </a:r>
            <a:r>
              <a:rPr lang="fr-FR" b="1" dirty="0"/>
              <a:t>critères de sélection suivants </a:t>
            </a:r>
            <a:r>
              <a:rPr lang="fr-FR" dirty="0"/>
              <a:t>: </a:t>
            </a:r>
          </a:p>
          <a:p>
            <a:pPr marL="742950" lvl="1" indent="-285750">
              <a:buFont typeface="Arial" panose="020B0604020202020204" pitchFamily="34" charset="0"/>
              <a:buChar char="•"/>
            </a:pPr>
            <a:r>
              <a:rPr lang="fr-FR" dirty="0"/>
              <a:t>Critère financier (30%),</a:t>
            </a:r>
          </a:p>
          <a:p>
            <a:pPr marL="742950" lvl="1" indent="-285750">
              <a:buFont typeface="Arial" panose="020B0604020202020204" pitchFamily="34" charset="0"/>
              <a:buChar char="•"/>
            </a:pPr>
            <a:r>
              <a:rPr lang="fr-FR" dirty="0"/>
              <a:t>Critère technique (60%), </a:t>
            </a:r>
          </a:p>
          <a:p>
            <a:pPr marL="742950" lvl="1" indent="-285750">
              <a:buFont typeface="Arial" panose="020B0604020202020204" pitchFamily="34" charset="0"/>
              <a:buChar char="•"/>
            </a:pPr>
            <a:r>
              <a:rPr lang="fr-FR" dirty="0"/>
              <a:t>Qualité des propositions en matière de développement durable (10%).  </a:t>
            </a:r>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00B3D830-D21E-D0AA-1221-A71D8B3D4B08}"/>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822013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8B5A4-93A7-A545-715D-4C25CAA27D3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A0C37752-78A1-5391-0E1B-5EF3F16C3FF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71B0D202-49D6-53FD-C41D-82118D3BD75F}"/>
              </a:ext>
            </a:extLst>
          </p:cNvPr>
          <p:cNvSpPr txBox="1">
            <a:spLocks noGrp="1" noRot="1" noMove="1" noResize="1" noEditPoints="1" noAdjustHandles="1" noChangeArrowheads="1" noChangeShapeType="1"/>
          </p:cNvSpPr>
          <p:nvPr/>
        </p:nvSpPr>
        <p:spPr>
          <a:xfrm>
            <a:off x="843396" y="1589809"/>
            <a:ext cx="10505209" cy="2308324"/>
          </a:xfrm>
          <a:prstGeom prst="rect">
            <a:avLst/>
          </a:prstGeom>
          <a:noFill/>
        </p:spPr>
        <p:txBody>
          <a:bodyPr wrap="square" rtlCol="0">
            <a:spAutoFit/>
          </a:bodyPr>
          <a:lstStyle/>
          <a:p>
            <a:pPr marL="285750" indent="-285750">
              <a:buFont typeface="Arial" panose="020B0604020202020204" pitchFamily="34" charset="0"/>
              <a:buChar char="•"/>
            </a:pPr>
            <a:r>
              <a:rPr lang="fr-FR" dirty="0"/>
              <a:t>L’aménageur le mieux classé sera désigné par le Conseil communautaire, sur proposition du représentant habilité à mener les discussions et à signer la concession d’aménagement et sur l’avis émis par la CAO dédiée à l’opération.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A date, le lancement de la procédure de passation est envisagé au mois d’avril 2025.</a:t>
            </a:r>
          </a:p>
          <a:p>
            <a:r>
              <a:rPr lang="fr-FR" dirty="0"/>
              <a:t>  </a:t>
            </a:r>
          </a:p>
          <a:p>
            <a:pPr marL="285750" indent="-285750">
              <a:buFont typeface="Arial" panose="020B0604020202020204" pitchFamily="34" charset="0"/>
              <a:buChar char="•"/>
            </a:pPr>
            <a:r>
              <a:rPr lang="fr-FR" dirty="0"/>
              <a:t>La date prévisionnelle d’attribution de la concession est envisagée au mois de février 2026. </a:t>
            </a:r>
          </a:p>
          <a:p>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0C91BEA4-AC88-2630-3881-5BD0C6DAAA6B}"/>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54048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64208-2DED-DDBA-0672-0DB1E6B65740}"/>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E6100706-DDAD-BD08-DAB4-8045218ACF0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9F1FF31C-E4D7-24AE-A8F1-56C918495D15}"/>
              </a:ext>
            </a:extLst>
          </p:cNvPr>
          <p:cNvSpPr txBox="1">
            <a:spLocks noGrp="1" noRot="1" noMove="1" noResize="1" noEditPoints="1" noAdjustHandles="1" noChangeArrowheads="1" noChangeShapeType="1"/>
          </p:cNvSpPr>
          <p:nvPr/>
        </p:nvSpPr>
        <p:spPr>
          <a:xfrm>
            <a:off x="843396" y="1589809"/>
            <a:ext cx="10505209" cy="4278094"/>
          </a:xfrm>
          <a:prstGeom prst="rect">
            <a:avLst/>
          </a:prstGeom>
          <a:noFill/>
        </p:spPr>
        <p:txBody>
          <a:bodyPr wrap="square" rtlCol="0">
            <a:spAutoFit/>
          </a:bodyPr>
          <a:lstStyle/>
          <a:p>
            <a:r>
              <a:rPr lang="fr-FR" sz="2000" b="1" u="sng" dirty="0"/>
              <a:t>Il est proposé : </a:t>
            </a:r>
          </a:p>
          <a:p>
            <a:endParaRPr lang="fr-FR" dirty="0"/>
          </a:p>
          <a:p>
            <a:pPr marL="285750" indent="-285750">
              <a:buFont typeface="Arial" panose="020B0604020202020204" pitchFamily="34" charset="0"/>
              <a:buChar char="•"/>
            </a:pPr>
            <a:r>
              <a:rPr lang="fr-FR" dirty="0"/>
              <a:t>D’approuver les modalités de publicité et d’organisation de la procédure de passation telles que définies précédemment en vue de l’attribution du traité de concession d’aménagement portant sur la réalisation de l’opération d’aménagement du quartier d’affaires de la gare d’Yvetot.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D’autoriser Monsieur le Président à lancer la procédure de passation correspondante en vue de désigner l’aménageur dont l’offre est la mieux-disante pour l’exécution du traité de concession d’aménagement décrit précédemment, sans transfert du risque économique.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De désigner Monsieur le Président comme étant la personne habilitée à engager les discussions en vue de la conclusion du traité de concession d’aménagement et à signer la convention et tous les documents nécessaires à la mise en œuvre de cette délibération. </a:t>
            </a:r>
          </a:p>
          <a:p>
            <a:endParaRPr lang="fr-FR" dirty="0"/>
          </a:p>
          <a:p>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70AC87AA-459D-3394-C8DD-0B5D39B449BF}"/>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429527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C7FAD-A0CF-C17F-F4BC-BA6500CB21E6}"/>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8D08AC83-B63C-21CE-EAF2-9A4A99F53B77}"/>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21F67E0C-5DF6-6A05-87E0-BF6BB6A96373}"/>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B9C73F57-B9D8-97CD-813D-7C988553E805}"/>
              </a:ext>
            </a:extLst>
          </p:cNvPr>
          <p:cNvSpPr txBox="1">
            <a:spLocks noGrp="1" noRot="1" noMove="1" noResize="1" noEditPoints="1" noAdjustHandles="1" noChangeArrowheads="1" noChangeShapeType="1"/>
          </p:cNvSpPr>
          <p:nvPr/>
        </p:nvSpPr>
        <p:spPr>
          <a:xfrm>
            <a:off x="3231450" y="2207190"/>
            <a:ext cx="377026" cy="523220"/>
          </a:xfrm>
          <a:prstGeom prst="rect">
            <a:avLst/>
          </a:prstGeom>
          <a:noFill/>
        </p:spPr>
        <p:txBody>
          <a:bodyPr wrap="none" rtlCol="0">
            <a:spAutoFit/>
          </a:bodyPr>
          <a:lstStyle/>
          <a:p>
            <a:r>
              <a:rPr lang="fr-FR" sz="2800" b="1" dirty="0"/>
              <a:t>7</a:t>
            </a:r>
          </a:p>
        </p:txBody>
      </p:sp>
      <p:sp>
        <p:nvSpPr>
          <p:cNvPr id="9" name="ZoneTexte 8">
            <a:extLst>
              <a:ext uri="{FF2B5EF4-FFF2-40B4-BE49-F238E27FC236}">
                <a16:creationId xmlns:a16="http://schemas.microsoft.com/office/drawing/2014/main" id="{9864BF0A-CF46-7784-D518-4658857B10A2}"/>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572ECF87-7875-D21E-0465-722099133B15}"/>
              </a:ext>
            </a:extLst>
          </p:cNvPr>
          <p:cNvSpPr txBox="1">
            <a:spLocks noGrp="1" noRot="1" noMove="1" noResize="1" noEditPoints="1" noAdjustHandles="1" noChangeArrowheads="1" noChangeShapeType="1"/>
          </p:cNvSpPr>
          <p:nvPr/>
        </p:nvSpPr>
        <p:spPr>
          <a:xfrm>
            <a:off x="3231450" y="1635318"/>
            <a:ext cx="4007379" cy="523220"/>
          </a:xfrm>
          <a:prstGeom prst="rect">
            <a:avLst/>
          </a:prstGeom>
          <a:noFill/>
        </p:spPr>
        <p:txBody>
          <a:bodyPr wrap="none" rtlCol="0">
            <a:spAutoFit/>
          </a:bodyPr>
          <a:lstStyle/>
          <a:p>
            <a:r>
              <a:rPr lang="fr-FR" sz="2800" b="1" dirty="0"/>
              <a:t>M. Gérard CHARASSIER</a:t>
            </a:r>
          </a:p>
        </p:txBody>
      </p:sp>
      <p:sp>
        <p:nvSpPr>
          <p:cNvPr id="3" name="ZoneTexte 2">
            <a:extLst>
              <a:ext uri="{FF2B5EF4-FFF2-40B4-BE49-F238E27FC236}">
                <a16:creationId xmlns:a16="http://schemas.microsoft.com/office/drawing/2014/main" id="{E61BCF9D-4829-368C-A655-2B6540C06777}"/>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AB39125C-110D-D3D9-EE7B-19179F8982E1}"/>
              </a:ext>
            </a:extLst>
          </p:cNvPr>
          <p:cNvSpPr txBox="1">
            <a:spLocks noGrp="1" noRot="1" noMove="1" noResize="1" noEditPoints="1" noAdjustHandles="1" noChangeArrowheads="1" noChangeShapeType="1"/>
          </p:cNvSpPr>
          <p:nvPr/>
        </p:nvSpPr>
        <p:spPr>
          <a:xfrm>
            <a:off x="3231451" y="2779062"/>
            <a:ext cx="5810950" cy="1384995"/>
          </a:xfrm>
          <a:prstGeom prst="rect">
            <a:avLst/>
          </a:prstGeom>
          <a:noFill/>
        </p:spPr>
        <p:txBody>
          <a:bodyPr wrap="square" rtlCol="0">
            <a:spAutoFit/>
          </a:bodyPr>
          <a:lstStyle/>
          <a:p>
            <a:r>
              <a:rPr lang="fr-FR" sz="2800" b="1" dirty="0"/>
              <a:t>Quartier d'affaires La </a:t>
            </a:r>
            <a:r>
              <a:rPr lang="fr-FR" sz="2800" b="1" dirty="0" err="1"/>
              <a:t>Moutardière</a:t>
            </a:r>
            <a:r>
              <a:rPr lang="fr-FR" sz="2800" b="1" dirty="0"/>
              <a:t>, commission d'appel d'offres, appel à candidature</a:t>
            </a:r>
          </a:p>
        </p:txBody>
      </p:sp>
      <p:pic>
        <p:nvPicPr>
          <p:cNvPr id="15" name="Image 14" descr="Une image contenant Graphique, symbole, conception&#10;&#10;Description générée automatiquement">
            <a:extLst>
              <a:ext uri="{FF2B5EF4-FFF2-40B4-BE49-F238E27FC236}">
                <a16:creationId xmlns:a16="http://schemas.microsoft.com/office/drawing/2014/main" id="{2560522B-D6BF-11B8-FF77-FAABA8D95AC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1095667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A9762-E045-2CB5-FC0B-0E79C81D953E}"/>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F4043C37-AEF0-2284-2395-81D1EF3EC2F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9F51FE53-EA48-5091-96ED-9DEF29DD842F}"/>
              </a:ext>
            </a:extLst>
          </p:cNvPr>
          <p:cNvSpPr txBox="1">
            <a:spLocks noGrp="1" noRot="1" noMove="1" noResize="1" noEditPoints="1" noAdjustHandles="1" noChangeArrowheads="1" noChangeShapeType="1"/>
          </p:cNvSpPr>
          <p:nvPr/>
        </p:nvSpPr>
        <p:spPr>
          <a:xfrm>
            <a:off x="843396" y="1589809"/>
            <a:ext cx="10505209" cy="5078313"/>
          </a:xfrm>
          <a:prstGeom prst="rect">
            <a:avLst/>
          </a:prstGeom>
          <a:noFill/>
        </p:spPr>
        <p:txBody>
          <a:bodyPr wrap="square" rtlCol="0">
            <a:spAutoFit/>
          </a:bodyPr>
          <a:lstStyle/>
          <a:p>
            <a:pPr marL="285750" indent="-285750">
              <a:buFont typeface="Arial" panose="020B0604020202020204" pitchFamily="34" charset="0"/>
              <a:buChar char="•"/>
            </a:pPr>
            <a:r>
              <a:rPr lang="fr-FR" dirty="0"/>
              <a:t>L'article L. 1414-2 du CGCT dispose que « pour les marchés publics passés selon une procédure formalisée dont la valeur estimée hors taxe prise individuellement est égale ou supérieure aux seuils européens qui figurent en annexe du code de la commande publique […] le titulaire est choisi par une commission d'appel d'offres composée conformément aux dispositions de l’article L. 1411-5.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CAO a pour mission : </a:t>
            </a:r>
          </a:p>
          <a:p>
            <a:pPr marL="742950" lvl="1" indent="-285750">
              <a:buFont typeface="Arial" panose="020B0604020202020204" pitchFamily="34" charset="0"/>
              <a:buChar char="•"/>
            </a:pPr>
            <a:r>
              <a:rPr lang="fr-FR" dirty="0"/>
              <a:t>D’analyser les candidatures et les offres des entreprises ; </a:t>
            </a:r>
          </a:p>
          <a:p>
            <a:pPr marL="742950" lvl="1" indent="-285750">
              <a:buFont typeface="Arial" panose="020B0604020202020204" pitchFamily="34" charset="0"/>
              <a:buChar char="•"/>
            </a:pPr>
            <a:r>
              <a:rPr lang="fr-FR" dirty="0"/>
              <a:t>D’attribuer le marché à l’entreprise présentant l’offre économiquement la plus avantageuse ;</a:t>
            </a:r>
          </a:p>
          <a:p>
            <a:pPr marL="742950" lvl="1" indent="-285750">
              <a:buFont typeface="Arial" panose="020B0604020202020204" pitchFamily="34" charset="0"/>
              <a:buChar char="•"/>
            </a:pPr>
            <a:r>
              <a:rPr lang="fr-FR" dirty="0"/>
              <a:t>De donner un avis sur tout projet d’avenant à un marché public entraînant une </a:t>
            </a:r>
            <a:r>
              <a:rPr lang="fr-FR" dirty="0" err="1"/>
              <a:t>augmenta-tion</a:t>
            </a:r>
            <a:r>
              <a:rPr lang="fr-FR" dirty="0"/>
              <a:t> du montant global supérieure à 5 %.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Par délibérations n° 2020_09_26 et n° 2020_10_01, nous avons procédé à la création et à la désignation des membres de la CAO.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Cette dernière est compétente pour tous les marchés de la collectivité relevant de son domaine d’intervention. </a:t>
            </a:r>
          </a:p>
          <a:p>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9645B161-75EC-5ECB-A075-9A2A63E06928}"/>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65575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4A11082-B200-3E67-0C31-83AD5DF99E0F}"/>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9121D210-F6C6-3D2F-3203-C2EDFF170C98}"/>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745E80C9-0B8B-9C37-66FD-B4A33F855536}"/>
              </a:ext>
            </a:extLst>
          </p:cNvPr>
          <p:cNvSpPr txBox="1">
            <a:spLocks noGrp="1" noRot="1" noMove="1" noResize="1" noEditPoints="1" noAdjustHandles="1" noChangeArrowheads="1" noChangeShapeType="1"/>
          </p:cNvSpPr>
          <p:nvPr/>
        </p:nvSpPr>
        <p:spPr>
          <a:xfrm>
            <a:off x="3231450" y="2207190"/>
            <a:ext cx="377026" cy="523220"/>
          </a:xfrm>
          <a:prstGeom prst="rect">
            <a:avLst/>
          </a:prstGeom>
          <a:noFill/>
        </p:spPr>
        <p:txBody>
          <a:bodyPr wrap="none" rtlCol="0">
            <a:spAutoFit/>
          </a:bodyPr>
          <a:lstStyle/>
          <a:p>
            <a:r>
              <a:rPr lang="fr-FR" sz="2800" b="1" dirty="0"/>
              <a:t>1</a:t>
            </a:r>
          </a:p>
        </p:txBody>
      </p:sp>
      <p:sp>
        <p:nvSpPr>
          <p:cNvPr id="9" name="ZoneTexte 8">
            <a:extLst>
              <a:ext uri="{FF2B5EF4-FFF2-40B4-BE49-F238E27FC236}">
                <a16:creationId xmlns:a16="http://schemas.microsoft.com/office/drawing/2014/main" id="{00B16F9B-55BC-0EFC-FFB4-E1CB774631CD}"/>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7AF97F81-F822-5BCF-71AC-82E964CF1955}"/>
              </a:ext>
            </a:extLst>
          </p:cNvPr>
          <p:cNvSpPr txBox="1">
            <a:spLocks noGrp="1" noRot="1" noMove="1" noResize="1" noEditPoints="1" noAdjustHandles="1" noChangeArrowheads="1" noChangeShapeType="1"/>
          </p:cNvSpPr>
          <p:nvPr/>
        </p:nvSpPr>
        <p:spPr>
          <a:xfrm>
            <a:off x="3231450" y="1635318"/>
            <a:ext cx="4007379" cy="523220"/>
          </a:xfrm>
          <a:prstGeom prst="rect">
            <a:avLst/>
          </a:prstGeom>
          <a:noFill/>
        </p:spPr>
        <p:txBody>
          <a:bodyPr wrap="none" rtlCol="0">
            <a:spAutoFit/>
          </a:bodyPr>
          <a:lstStyle/>
          <a:p>
            <a:r>
              <a:rPr lang="fr-FR" sz="2800" b="1" dirty="0"/>
              <a:t>M. Gérard CHARASSIER</a:t>
            </a:r>
          </a:p>
        </p:txBody>
      </p:sp>
      <p:sp>
        <p:nvSpPr>
          <p:cNvPr id="3" name="ZoneTexte 2">
            <a:extLst>
              <a:ext uri="{FF2B5EF4-FFF2-40B4-BE49-F238E27FC236}">
                <a16:creationId xmlns:a16="http://schemas.microsoft.com/office/drawing/2014/main" id="{2234F37E-E61A-DBE0-597A-44BE75CC754D}"/>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89E35235-58AD-7F8D-03D3-3F408E911106}"/>
              </a:ext>
            </a:extLst>
          </p:cNvPr>
          <p:cNvSpPr txBox="1">
            <a:spLocks noGrp="1" noRot="1" noMove="1" noResize="1" noEditPoints="1" noAdjustHandles="1" noChangeArrowheads="1" noChangeShapeType="1"/>
          </p:cNvSpPr>
          <p:nvPr/>
        </p:nvSpPr>
        <p:spPr>
          <a:xfrm>
            <a:off x="3231451" y="2779062"/>
            <a:ext cx="5810950" cy="954107"/>
          </a:xfrm>
          <a:prstGeom prst="rect">
            <a:avLst/>
          </a:prstGeom>
          <a:noFill/>
        </p:spPr>
        <p:txBody>
          <a:bodyPr wrap="square" rtlCol="0">
            <a:spAutoFit/>
          </a:bodyPr>
          <a:lstStyle/>
          <a:p>
            <a:r>
              <a:rPr lang="fr-FR" sz="2800" b="1" dirty="0"/>
              <a:t>Adoption du procès-verbal de la séance du 6 mars 2025</a:t>
            </a:r>
          </a:p>
        </p:txBody>
      </p:sp>
      <p:pic>
        <p:nvPicPr>
          <p:cNvPr id="15" name="Image 14" descr="Une image contenant Graphique, symbole, conception&#10;&#10;Description générée automatiquement">
            <a:extLst>
              <a:ext uri="{FF2B5EF4-FFF2-40B4-BE49-F238E27FC236}">
                <a16:creationId xmlns:a16="http://schemas.microsoft.com/office/drawing/2014/main" id="{44CF3B83-44C6-96DD-6740-02ACEE9A587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2825282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E60B6-AB73-DCE7-5CE0-EADD01511C7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D13E6EE-FBC3-208D-4912-56311800258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2130D8C8-A191-F965-6AFC-01CF746C5B55}"/>
              </a:ext>
            </a:extLst>
          </p:cNvPr>
          <p:cNvSpPr txBox="1">
            <a:spLocks noGrp="1" noRot="1" noMove="1" noResize="1" noEditPoints="1" noAdjustHandles="1" noChangeArrowheads="1" noChangeShapeType="1"/>
          </p:cNvSpPr>
          <p:nvPr/>
        </p:nvSpPr>
        <p:spPr>
          <a:xfrm>
            <a:off x="843396" y="1589809"/>
            <a:ext cx="10505209" cy="5078313"/>
          </a:xfrm>
          <a:prstGeom prst="rect">
            <a:avLst/>
          </a:prstGeom>
          <a:noFill/>
        </p:spPr>
        <p:txBody>
          <a:bodyPr wrap="square" rtlCol="0">
            <a:spAutoFit/>
          </a:bodyPr>
          <a:lstStyle/>
          <a:p>
            <a:pPr marL="285750" indent="-285750">
              <a:buFont typeface="Arial" panose="020B0604020202020204" pitchFamily="34" charset="0"/>
              <a:buChar char="•"/>
            </a:pPr>
            <a:r>
              <a:rPr lang="fr-FR" dirty="0"/>
              <a:t>La consultation relative à la concession d’aménagement La </a:t>
            </a:r>
            <a:r>
              <a:rPr lang="fr-FR" dirty="0" err="1"/>
              <a:t>Moutardière</a:t>
            </a:r>
            <a:r>
              <a:rPr lang="fr-FR" dirty="0"/>
              <a:t> suppose l’intervention de la Commission d’Appel d’Offres (CAO). Compte-tenu de l’ampleur et des particularités du projet La </a:t>
            </a:r>
            <a:r>
              <a:rPr lang="fr-FR" dirty="0" err="1"/>
              <a:t>Moutardière</a:t>
            </a:r>
            <a:r>
              <a:rPr lang="fr-FR" dirty="0"/>
              <a:t>, </a:t>
            </a:r>
            <a:r>
              <a:rPr lang="fr-FR" b="1" dirty="0"/>
              <a:t>il est proposé de créer une CAO spécifique qui ne traitera que de ce dossier</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Pour rappel, la CAO est présidée par le </a:t>
            </a:r>
            <a:r>
              <a:rPr lang="fr-FR" b="1" dirty="0"/>
              <a:t>Président</a:t>
            </a:r>
            <a:r>
              <a:rPr lang="fr-FR" dirty="0"/>
              <a:t> de la collectivité et est composée de </a:t>
            </a:r>
            <a:r>
              <a:rPr lang="fr-FR" b="1" dirty="0"/>
              <a:t>cinq membres </a:t>
            </a:r>
            <a:r>
              <a:rPr lang="fr-FR" dirty="0"/>
              <a:t>(cinq titulaires et cinq suppléants) de l'assemblée délibérante élus en son sein à la représentation proportionnelle au plus fort reste sans panachage ni vote préférentiel (D. 1411-3).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composition de celle-ci doit assurer le respect du principe de la représentation proportionnelle des différentes tendances en son sein.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L’élection a lieu au scrutin secret sauf accord unanime contraire (L. 2121-21). Il n’y a pas d’élection dans le cas où une seule liste a été présentée après appel de candidatures.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L'article D. 1411-5 du Code général des collectivité territoriale prévoit que, préalablement aux opérations électorales de désignation des membres titulaires et suppléants de la CAO, le conseil communautaire doit fixer les conditions de dépôt des listes.</a:t>
            </a:r>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0C508EEE-F8B0-DFE7-7A36-DC56DD839C53}"/>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227304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4FA9C-5A6C-B9D5-DB68-AF74C2BFC473}"/>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F8B75E38-A07B-E182-C9E5-AB55AAC4A1E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7854EE0A-007D-5008-F01C-EB7E1810B9A2}"/>
              </a:ext>
            </a:extLst>
          </p:cNvPr>
          <p:cNvSpPr txBox="1">
            <a:spLocks noGrp="1" noRot="1" noMove="1" noResize="1" noEditPoints="1" noAdjustHandles="1" noChangeArrowheads="1" noChangeShapeType="1"/>
          </p:cNvSpPr>
          <p:nvPr/>
        </p:nvSpPr>
        <p:spPr>
          <a:xfrm>
            <a:off x="843396" y="1589809"/>
            <a:ext cx="10505209" cy="3123932"/>
          </a:xfrm>
          <a:prstGeom prst="rect">
            <a:avLst/>
          </a:prstGeom>
          <a:noFill/>
        </p:spPr>
        <p:txBody>
          <a:bodyPr wrap="square" rtlCol="0">
            <a:spAutoFit/>
          </a:bodyPr>
          <a:lstStyle/>
          <a:p>
            <a:r>
              <a:rPr lang="fr-FR" sz="2000" b="1" u="sng" dirty="0"/>
              <a:t>Il est proposé</a:t>
            </a:r>
            <a:r>
              <a:rPr lang="fr-FR" dirty="0"/>
              <a:t> de fixer les conditions de dépôt des listes de la Commission d’Appel d’Offres comme  suit :</a:t>
            </a:r>
          </a:p>
          <a:p>
            <a:pPr marL="742950" lvl="1" indent="-285750">
              <a:spcAft>
                <a:spcPts val="600"/>
              </a:spcAft>
              <a:buFont typeface="Arial" panose="020B0604020202020204" pitchFamily="34" charset="0"/>
              <a:buChar char="•"/>
            </a:pPr>
            <a:r>
              <a:rPr lang="fr-FR" dirty="0"/>
              <a:t>les listes seront déposées sous enveloppe cachetées auprès du Président d'Yvetot </a:t>
            </a:r>
            <a:r>
              <a:rPr lang="fr-FR" dirty="0" err="1"/>
              <a:t>Norman-die</a:t>
            </a:r>
            <a:r>
              <a:rPr lang="fr-FR" dirty="0"/>
              <a:t> en début de conseil communautaire ayant pour objet la désignation des membres de cette commission, </a:t>
            </a:r>
          </a:p>
          <a:p>
            <a:pPr marL="742950" lvl="1" indent="-285750">
              <a:spcAft>
                <a:spcPts val="600"/>
              </a:spcAft>
              <a:buFont typeface="Arial" panose="020B0604020202020204" pitchFamily="34" charset="0"/>
              <a:buChar char="•"/>
            </a:pPr>
            <a:r>
              <a:rPr lang="fr-FR" dirty="0"/>
              <a:t>une ou plusieurs listes pourront être déposées,</a:t>
            </a:r>
          </a:p>
          <a:p>
            <a:pPr marL="742950" lvl="1" indent="-285750">
              <a:spcAft>
                <a:spcPts val="600"/>
              </a:spcAft>
              <a:buFont typeface="Arial" panose="020B0604020202020204" pitchFamily="34" charset="0"/>
              <a:buChar char="•"/>
            </a:pPr>
            <a:r>
              <a:rPr lang="fr-FR" dirty="0"/>
              <a:t>les listes pourront comporter moins de noms qu'il n'y a de sièges de titulaires et de </a:t>
            </a:r>
            <a:r>
              <a:rPr lang="fr-FR" dirty="0" err="1"/>
              <a:t>sup-pléants</a:t>
            </a:r>
            <a:r>
              <a:rPr lang="fr-FR" dirty="0"/>
              <a:t> à pourvoir (D. 1411-4),</a:t>
            </a:r>
          </a:p>
          <a:p>
            <a:pPr marL="742950" lvl="1" indent="-285750">
              <a:buFont typeface="Arial" panose="020B0604020202020204" pitchFamily="34" charset="0"/>
              <a:buChar char="•"/>
            </a:pPr>
            <a:r>
              <a:rPr lang="fr-FR" dirty="0"/>
              <a:t>les listes devront indiquer les noms et prénoms des candidats aux postes de titulaires et de suppléants.</a:t>
            </a:r>
          </a:p>
        </p:txBody>
      </p:sp>
      <p:pic>
        <p:nvPicPr>
          <p:cNvPr id="17" name="Image 16" descr="Une image contenant texte, Police, Graphique, logo&#10;&#10;Description générée automatiquement">
            <a:extLst>
              <a:ext uri="{FF2B5EF4-FFF2-40B4-BE49-F238E27FC236}">
                <a16:creationId xmlns:a16="http://schemas.microsoft.com/office/drawing/2014/main" id="{8355F9CF-D412-F3FE-04BF-B67DEA79B0A0}"/>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903971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790F2-4E45-4A9D-7D6C-B1FC3D10FFCD}"/>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3B76656-36AF-A5A1-AA2B-2188C1946711}"/>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49E3BED4-4E60-FEC9-0D5D-7B6D6C9404D8}"/>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E8F84CEE-7C13-4104-DEA0-77A47B12D779}"/>
              </a:ext>
            </a:extLst>
          </p:cNvPr>
          <p:cNvSpPr txBox="1">
            <a:spLocks noGrp="1" noRot="1" noMove="1" noResize="1" noEditPoints="1" noAdjustHandles="1" noChangeArrowheads="1" noChangeShapeType="1"/>
          </p:cNvSpPr>
          <p:nvPr/>
        </p:nvSpPr>
        <p:spPr>
          <a:xfrm>
            <a:off x="3231450" y="2207190"/>
            <a:ext cx="377026" cy="523220"/>
          </a:xfrm>
          <a:prstGeom prst="rect">
            <a:avLst/>
          </a:prstGeom>
          <a:noFill/>
        </p:spPr>
        <p:txBody>
          <a:bodyPr wrap="none" rtlCol="0">
            <a:spAutoFit/>
          </a:bodyPr>
          <a:lstStyle/>
          <a:p>
            <a:r>
              <a:rPr lang="fr-FR" sz="2800" b="1" dirty="0"/>
              <a:t>8</a:t>
            </a:r>
          </a:p>
        </p:txBody>
      </p:sp>
      <p:sp>
        <p:nvSpPr>
          <p:cNvPr id="9" name="ZoneTexte 8">
            <a:extLst>
              <a:ext uri="{FF2B5EF4-FFF2-40B4-BE49-F238E27FC236}">
                <a16:creationId xmlns:a16="http://schemas.microsoft.com/office/drawing/2014/main" id="{5F944813-0211-7A1A-EBBD-8DE84E1494FD}"/>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1E10F04E-0F53-3F8C-919B-EAD2FCAEC853}"/>
              </a:ext>
            </a:extLst>
          </p:cNvPr>
          <p:cNvSpPr txBox="1">
            <a:spLocks noGrp="1" noRot="1" noMove="1" noResize="1" noEditPoints="1" noAdjustHandles="1" noChangeArrowheads="1" noChangeShapeType="1"/>
          </p:cNvSpPr>
          <p:nvPr/>
        </p:nvSpPr>
        <p:spPr>
          <a:xfrm>
            <a:off x="3231450" y="1635318"/>
            <a:ext cx="4007379" cy="523220"/>
          </a:xfrm>
          <a:prstGeom prst="rect">
            <a:avLst/>
          </a:prstGeom>
          <a:noFill/>
        </p:spPr>
        <p:txBody>
          <a:bodyPr wrap="none" rtlCol="0">
            <a:spAutoFit/>
          </a:bodyPr>
          <a:lstStyle/>
          <a:p>
            <a:r>
              <a:rPr lang="fr-FR" sz="2800" b="1" dirty="0"/>
              <a:t>M. Gérard CHARASSIER</a:t>
            </a:r>
          </a:p>
        </p:txBody>
      </p:sp>
      <p:sp>
        <p:nvSpPr>
          <p:cNvPr id="3" name="ZoneTexte 2">
            <a:extLst>
              <a:ext uri="{FF2B5EF4-FFF2-40B4-BE49-F238E27FC236}">
                <a16:creationId xmlns:a16="http://schemas.microsoft.com/office/drawing/2014/main" id="{63E56A87-AC0A-524F-88BE-270C04AB81AC}"/>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ACF23F0E-819A-197C-C1E9-A8F1AC241BEE}"/>
              </a:ext>
            </a:extLst>
          </p:cNvPr>
          <p:cNvSpPr txBox="1">
            <a:spLocks noGrp="1" noRot="1" noMove="1" noResize="1" noEditPoints="1" noAdjustHandles="1" noChangeArrowheads="1" noChangeShapeType="1"/>
          </p:cNvSpPr>
          <p:nvPr/>
        </p:nvSpPr>
        <p:spPr>
          <a:xfrm>
            <a:off x="3231451" y="2779062"/>
            <a:ext cx="5810950" cy="523220"/>
          </a:xfrm>
          <a:prstGeom prst="rect">
            <a:avLst/>
          </a:prstGeom>
          <a:noFill/>
        </p:spPr>
        <p:txBody>
          <a:bodyPr wrap="square" rtlCol="0">
            <a:spAutoFit/>
          </a:bodyPr>
          <a:lstStyle/>
          <a:p>
            <a:r>
              <a:rPr lang="fr-FR" sz="2800" b="1" dirty="0"/>
              <a:t>Appel à projets citoyens YOU 2025</a:t>
            </a:r>
          </a:p>
        </p:txBody>
      </p:sp>
      <p:pic>
        <p:nvPicPr>
          <p:cNvPr id="15" name="Image 14" descr="Une image contenant Graphique, symbole, conception&#10;&#10;Description générée automatiquement">
            <a:extLst>
              <a:ext uri="{FF2B5EF4-FFF2-40B4-BE49-F238E27FC236}">
                <a16:creationId xmlns:a16="http://schemas.microsoft.com/office/drawing/2014/main" id="{D93B36C5-F6B6-E785-B485-0A82DF293B6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725149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4E148-C021-2A2D-1B12-0DB093E82819}"/>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51FE5747-C33F-4C95-41F7-68103C7D53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30939F87-88B7-1C4D-4E5D-1AB211503934}"/>
              </a:ext>
            </a:extLst>
          </p:cNvPr>
          <p:cNvSpPr txBox="1">
            <a:spLocks noGrp="1" noRot="1" noMove="1" noResize="1" noEditPoints="1" noAdjustHandles="1" noChangeArrowheads="1" noChangeShapeType="1"/>
          </p:cNvSpPr>
          <p:nvPr/>
        </p:nvSpPr>
        <p:spPr>
          <a:xfrm>
            <a:off x="843396" y="1589809"/>
            <a:ext cx="10505209" cy="3139321"/>
          </a:xfrm>
          <a:prstGeom prst="rect">
            <a:avLst/>
          </a:prstGeom>
          <a:noFill/>
        </p:spPr>
        <p:txBody>
          <a:bodyPr wrap="square" rtlCol="0">
            <a:spAutoFit/>
          </a:bodyPr>
          <a:lstStyle/>
          <a:p>
            <a:pPr marL="285750" indent="-285750">
              <a:buFont typeface="Arial" panose="020B0604020202020204" pitchFamily="34" charset="0"/>
              <a:buChar char="•"/>
            </a:pPr>
            <a:r>
              <a:rPr lang="fr-FR" dirty="0"/>
              <a:t>Depuis 2021, nous avons mis en place un fonds de participation qui a pour but de donner aux associations et aux habitants la possibilité de contribuer pleinement à la transition écologique de leur territoire.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19 associations ou collectifs d’habitants ont pu être aidés.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L’enveloppe initiale était de 15 000 € par an.</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bilan synthétique des dossiers déposés lors des 3 dernières années est le suivant : </a:t>
            </a:r>
          </a:p>
          <a:p>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0F8B58D4-1B24-9C86-C0E9-AD894FCA2572}"/>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pic>
        <p:nvPicPr>
          <p:cNvPr id="5" name="Image 4">
            <a:extLst>
              <a:ext uri="{FF2B5EF4-FFF2-40B4-BE49-F238E27FC236}">
                <a16:creationId xmlns:a16="http://schemas.microsoft.com/office/drawing/2014/main" id="{B0BF3628-C0B9-98D8-E8C1-5240BA28ED58}"/>
              </a:ext>
            </a:extLst>
          </p:cNvPr>
          <p:cNvPicPr>
            <a:picLocks noChangeAspect="1"/>
          </p:cNvPicPr>
          <p:nvPr/>
        </p:nvPicPr>
        <p:blipFill>
          <a:blip r:embed="rId4"/>
          <a:stretch>
            <a:fillRect/>
          </a:stretch>
        </p:blipFill>
        <p:spPr>
          <a:xfrm>
            <a:off x="1659458" y="4306588"/>
            <a:ext cx="8873083" cy="1774616"/>
          </a:xfrm>
          <a:prstGeom prst="rect">
            <a:avLst/>
          </a:prstGeom>
        </p:spPr>
      </p:pic>
    </p:spTree>
    <p:extLst>
      <p:ext uri="{BB962C8B-B14F-4D97-AF65-F5344CB8AC3E}">
        <p14:creationId xmlns:p14="http://schemas.microsoft.com/office/powerpoint/2010/main" val="3341497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2FC51-3167-D3BC-1AAA-006AF7545F6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AC685995-4DAB-A73D-13D5-0F2E3669481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DBC2268F-1D54-382B-2786-50F5C829933D}"/>
              </a:ext>
            </a:extLst>
          </p:cNvPr>
          <p:cNvSpPr txBox="1">
            <a:spLocks noGrp="1" noRot="1" noMove="1" noResize="1" noEditPoints="1" noAdjustHandles="1" noChangeArrowheads="1" noChangeShapeType="1"/>
          </p:cNvSpPr>
          <p:nvPr/>
        </p:nvSpPr>
        <p:spPr>
          <a:xfrm>
            <a:off x="843396" y="1589809"/>
            <a:ext cx="10505209" cy="4524315"/>
          </a:xfrm>
          <a:prstGeom prst="rect">
            <a:avLst/>
          </a:prstGeom>
          <a:noFill/>
        </p:spPr>
        <p:txBody>
          <a:bodyPr wrap="square" rtlCol="0">
            <a:spAutoFit/>
          </a:bodyPr>
          <a:lstStyle/>
          <a:p>
            <a:pPr marL="285750" indent="-285750">
              <a:buFont typeface="Arial" panose="020B0604020202020204" pitchFamily="34" charset="0"/>
              <a:buChar char="•"/>
            </a:pPr>
            <a:r>
              <a:rPr lang="fr-FR" dirty="0"/>
              <a:t>Au vu des montants d’aides sollicitées, la commission transition écologique et énergétique souhaite poursuivre ce dispositif pour l’année 2025, mais propose de réduire l’enveloppe à 10 000 €.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règlement de l’appel à projets citoyens est annexé à la délibération.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Pour rappel, les projets doivent avoir pour objectif de contribuer à la transition écologique du territoire (climat, biodiversité, ressources naturelles, énergie, économie circulaire, économie sociale et solidaire, air, santé…)</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projets peuvent être par exemple :</a:t>
            </a:r>
          </a:p>
          <a:p>
            <a:pPr marL="742950" lvl="1" indent="-285750">
              <a:buFont typeface="Arial" panose="020B0604020202020204" pitchFamily="34" charset="0"/>
              <a:buChar char="•"/>
            </a:pPr>
            <a:r>
              <a:rPr lang="fr-FR" dirty="0"/>
              <a:t>Ateliers participatifs de fabrication de composteurs, toilettes sèches</a:t>
            </a:r>
          </a:p>
          <a:p>
            <a:pPr marL="742950" lvl="1" indent="-285750">
              <a:buFont typeface="Arial" panose="020B0604020202020204" pitchFamily="34" charset="0"/>
              <a:buChar char="•"/>
            </a:pPr>
            <a:r>
              <a:rPr lang="fr-FR" dirty="0"/>
              <a:t>Plantation d’arbres fruitiers dans un quartier</a:t>
            </a:r>
          </a:p>
          <a:p>
            <a:pPr marL="742950" lvl="1" indent="-285750">
              <a:buFont typeface="Arial" panose="020B0604020202020204" pitchFamily="34" charset="0"/>
              <a:buChar char="•"/>
            </a:pPr>
            <a:r>
              <a:rPr lang="fr-FR" dirty="0"/>
              <a:t>Organisation d’un spectacle sur le thème du gaspillage alimentaire pour le grand public</a:t>
            </a:r>
          </a:p>
          <a:p>
            <a:pPr marL="742950" lvl="1" indent="-285750">
              <a:buFont typeface="Arial" panose="020B0604020202020204" pitchFamily="34" charset="0"/>
              <a:buChar char="•"/>
            </a:pPr>
            <a:r>
              <a:rPr lang="fr-FR" dirty="0"/>
              <a:t>Création d’un jardin partagé, nichoirs, ruches… dans un quartier</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1F1FA9F4-BB63-C26B-922D-F7706CF0F9EC}"/>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56179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FCCEF-D410-B776-7FD3-5AC00D73A33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830E9A1-D6B6-0A24-8099-CE0B82B6CA2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9AA0A1CA-1901-10F8-ABCB-107A29DF5A77}"/>
              </a:ext>
            </a:extLst>
          </p:cNvPr>
          <p:cNvSpPr txBox="1">
            <a:spLocks noGrp="1" noRot="1" noMove="1" noResize="1" noEditPoints="1" noAdjustHandles="1" noChangeArrowheads="1" noChangeShapeType="1"/>
          </p:cNvSpPr>
          <p:nvPr/>
        </p:nvSpPr>
        <p:spPr>
          <a:xfrm>
            <a:off x="843396" y="1589809"/>
            <a:ext cx="10505209" cy="4801314"/>
          </a:xfrm>
          <a:prstGeom prst="rect">
            <a:avLst/>
          </a:prstGeom>
          <a:noFill/>
        </p:spPr>
        <p:txBody>
          <a:bodyPr wrap="square" rtlCol="0">
            <a:spAutoFit/>
          </a:bodyPr>
          <a:lstStyle/>
          <a:p>
            <a:pPr marL="285750" indent="-285750">
              <a:buFont typeface="Arial" panose="020B0604020202020204" pitchFamily="34" charset="0"/>
              <a:buChar char="•"/>
            </a:pPr>
            <a:r>
              <a:rPr lang="fr-FR" dirty="0"/>
              <a:t>Les projets déposés feront l’objet d’une première expertise par le service transition écologique et énergétique pour vérifier :</a:t>
            </a:r>
          </a:p>
          <a:p>
            <a:pPr marL="742950" lvl="1" indent="-285750">
              <a:buFont typeface="Arial" panose="020B0604020202020204" pitchFamily="34" charset="0"/>
              <a:buChar char="•"/>
            </a:pPr>
            <a:r>
              <a:rPr lang="fr-FR" dirty="0"/>
              <a:t>Leur adéquation avec les critères d’éligibilité de l’appel à projets,</a:t>
            </a:r>
          </a:p>
          <a:p>
            <a:pPr marL="742950" lvl="1" indent="-285750">
              <a:buFont typeface="Arial" panose="020B0604020202020204" pitchFamily="34" charset="0"/>
              <a:buChar char="•"/>
            </a:pPr>
            <a:r>
              <a:rPr lang="fr-FR" dirty="0"/>
              <a:t>Leur faisabilité technique et financière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Puis ces derniers seront étudiés par la commission transition écologique et énergétique en fonction des critères définis d’éligibilité (impacts environnementaux sur le territoire, diminution des émissions de gaz à effet de serre, gain énergétique, nombre de personnes touchées…). La commission validera la subvention allouée.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 est proposé :</a:t>
            </a:r>
          </a:p>
          <a:p>
            <a:pPr marL="742950" lvl="1" indent="-285750">
              <a:buFont typeface="Arial" panose="020B0604020202020204" pitchFamily="34" charset="0"/>
              <a:buChar char="•"/>
            </a:pPr>
            <a:r>
              <a:rPr lang="fr-FR" dirty="0"/>
              <a:t>Que les projets inférieurs à 1 000 € soient directement soumis au Président qui validera l’attribution de la subvention. La commission puis le conseil communautaire seront ensuite informés ;</a:t>
            </a:r>
          </a:p>
          <a:p>
            <a:pPr marL="742950" lvl="1" indent="-285750">
              <a:buFont typeface="Arial" panose="020B0604020202020204" pitchFamily="34" charset="0"/>
              <a:buChar char="•"/>
            </a:pPr>
            <a:r>
              <a:rPr lang="fr-FR" dirty="0"/>
              <a:t>Que les projets égaux ou supérieurs à 1 000 € soient exposés à la commission transition écologique et énergétique pour avis. Ils seront présentés en conseil communautaire qui validera l’attribution de subvention. </a:t>
            </a:r>
          </a:p>
        </p:txBody>
      </p:sp>
      <p:pic>
        <p:nvPicPr>
          <p:cNvPr id="17" name="Image 16" descr="Une image contenant texte, Police, Graphique, logo&#10;&#10;Description générée automatiquement">
            <a:extLst>
              <a:ext uri="{FF2B5EF4-FFF2-40B4-BE49-F238E27FC236}">
                <a16:creationId xmlns:a16="http://schemas.microsoft.com/office/drawing/2014/main" id="{4C4EE3C5-830D-C364-6C25-6213527E1638}"/>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409600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0D892-2335-DE77-69BA-AA7543513A0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09A8BAA2-07C1-13DE-9D6C-17CB6DD834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3FDC7A3A-9C08-9E58-6709-2A2C4827C242}"/>
              </a:ext>
            </a:extLst>
          </p:cNvPr>
          <p:cNvSpPr txBox="1">
            <a:spLocks noGrp="1" noRot="1" noMove="1" noResize="1" noEditPoints="1" noAdjustHandles="1" noChangeArrowheads="1" noChangeShapeType="1"/>
          </p:cNvSpPr>
          <p:nvPr/>
        </p:nvSpPr>
        <p:spPr>
          <a:xfrm>
            <a:off x="843396" y="1589809"/>
            <a:ext cx="10505209" cy="5139869"/>
          </a:xfrm>
          <a:prstGeom prst="rect">
            <a:avLst/>
          </a:prstGeom>
          <a:noFill/>
        </p:spPr>
        <p:txBody>
          <a:bodyPr wrap="square" rtlCol="0">
            <a:spAutoFit/>
          </a:bodyPr>
          <a:lstStyle/>
          <a:p>
            <a:pPr marL="285750" indent="-285750">
              <a:buFont typeface="Arial" panose="020B0604020202020204" pitchFamily="34" charset="0"/>
              <a:buChar char="•"/>
            </a:pPr>
            <a:r>
              <a:rPr lang="fr-FR" dirty="0"/>
              <a:t>Le nombre de projets pouvant être déclarés lauréats n’est pas fixe : la pertinence et le coût du projet (qui doit être inférieur à l’enveloppe totale du fonds) conditionnent le nombre de lauréats.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projets pourront obtenir :</a:t>
            </a:r>
          </a:p>
          <a:p>
            <a:pPr marL="742950" lvl="1" indent="-285750">
              <a:buFont typeface="Arial" panose="020B0604020202020204" pitchFamily="34" charset="0"/>
              <a:buChar char="•"/>
            </a:pPr>
            <a:r>
              <a:rPr lang="fr-FR" dirty="0"/>
              <a:t>100 % des dépenses pour les projets inférieurs ou égaux à 500,00 € TTC ;</a:t>
            </a:r>
          </a:p>
          <a:p>
            <a:pPr marL="742950" lvl="1" indent="-285750">
              <a:buFont typeface="Arial" panose="020B0604020202020204" pitchFamily="34" charset="0"/>
              <a:buChar char="•"/>
            </a:pPr>
            <a:r>
              <a:rPr lang="fr-FR" dirty="0"/>
              <a:t>60 % des dépenses pour les projets allant de 500,01 € à 1999,99 € TTC ;</a:t>
            </a:r>
          </a:p>
          <a:p>
            <a:pPr marL="742950" lvl="1" indent="-285750">
              <a:buFont typeface="Arial" panose="020B0604020202020204" pitchFamily="34" charset="0"/>
              <a:buChar char="•"/>
            </a:pPr>
            <a:r>
              <a:rPr lang="fr-FR" dirty="0"/>
              <a:t>40 % des dépenses pour les projets allant de 2 000,00 € à 9 999,99 € TTC ;</a:t>
            </a:r>
          </a:p>
          <a:p>
            <a:pPr marL="742950" lvl="1" indent="-285750">
              <a:buFont typeface="Arial" panose="020B0604020202020204" pitchFamily="34" charset="0"/>
              <a:buChar char="•"/>
            </a:pPr>
            <a:r>
              <a:rPr lang="fr-FR" dirty="0"/>
              <a:t>30 % des dépenses pour les </a:t>
            </a:r>
            <a:r>
              <a:rPr lang="fr-FR"/>
              <a:t>projets supérieurs à 10 000 </a:t>
            </a:r>
            <a:r>
              <a:rPr lang="fr-FR" dirty="0"/>
              <a:t>€ et l’aide sera plafonnée à 5 000 € TTC.</a:t>
            </a:r>
          </a:p>
          <a:p>
            <a:pPr marL="742950" lvl="1" indent="-285750">
              <a:buFont typeface="Arial" panose="020B0604020202020204" pitchFamily="34" charset="0"/>
              <a:buChar char="•"/>
            </a:pPr>
            <a:endParaRPr lang="fr-FR" dirty="0"/>
          </a:p>
          <a:p>
            <a:r>
              <a:rPr lang="fr-FR" sz="2000" b="1" u="sng" dirty="0"/>
              <a:t>Il est proposé :</a:t>
            </a:r>
          </a:p>
          <a:p>
            <a:pPr marL="742950" lvl="1" indent="-285750">
              <a:spcAft>
                <a:spcPts val="600"/>
              </a:spcAft>
              <a:buFont typeface="Arial" panose="020B0604020202020204" pitchFamily="34" charset="0"/>
              <a:buChar char="•"/>
            </a:pPr>
            <a:r>
              <a:rPr lang="fr-FR" dirty="0"/>
              <a:t>D’approuver le lancement de l’appel à projet citoyen YOU 2025, fonds de participation « vert » à compter du 10 avril 2025.</a:t>
            </a:r>
          </a:p>
          <a:p>
            <a:pPr marL="742950" lvl="1" indent="-285750">
              <a:spcAft>
                <a:spcPts val="600"/>
              </a:spcAft>
              <a:buFont typeface="Arial" panose="020B0604020202020204" pitchFamily="34" charset="0"/>
              <a:buChar char="•"/>
            </a:pPr>
            <a:r>
              <a:rPr lang="fr-FR" dirty="0"/>
              <a:t>D’approuver le règlement de l’appel à projet tel que présenté en annexe.</a:t>
            </a:r>
          </a:p>
          <a:p>
            <a:pPr marL="742950" lvl="1" indent="-285750">
              <a:spcAft>
                <a:spcPts val="600"/>
              </a:spcAft>
              <a:buFont typeface="Arial" panose="020B0604020202020204" pitchFamily="34" charset="0"/>
              <a:buChar char="•"/>
            </a:pPr>
            <a:r>
              <a:rPr lang="fr-FR" dirty="0"/>
              <a:t>De doter cet appel à projet d’une enveloppe de 10 000 €.</a:t>
            </a:r>
          </a:p>
          <a:p>
            <a:pPr marL="742950" lvl="1" indent="-285750">
              <a:spcAft>
                <a:spcPts val="600"/>
              </a:spcAft>
              <a:buFont typeface="Arial" panose="020B0604020202020204" pitchFamily="34" charset="0"/>
              <a:buChar char="•"/>
            </a:pPr>
            <a:r>
              <a:rPr lang="fr-FR" dirty="0"/>
              <a:t>D’autoriser Monsieur le Président, ou son représentant, à signer les pièces relatives à ce dossier, et à verser les subventions au fil de l’eau aux candidats pour les projets inférieurs à 1 000 €.</a:t>
            </a:r>
          </a:p>
          <a:p>
            <a:pPr marL="742950" lvl="1" indent="-285750">
              <a:buFont typeface="Arial" panose="020B0604020202020204" pitchFamily="34" charset="0"/>
              <a:buChar char="•"/>
            </a:pPr>
            <a:r>
              <a:rPr lang="fr-FR" dirty="0"/>
              <a:t>Que les crédits nécessaires seront inscrits au budget principal 2025 aux chapitres 65 et 204.</a:t>
            </a:r>
          </a:p>
        </p:txBody>
      </p:sp>
      <p:pic>
        <p:nvPicPr>
          <p:cNvPr id="17" name="Image 16" descr="Une image contenant texte, Police, Graphique, logo&#10;&#10;Description générée automatiquement">
            <a:extLst>
              <a:ext uri="{FF2B5EF4-FFF2-40B4-BE49-F238E27FC236}">
                <a16:creationId xmlns:a16="http://schemas.microsoft.com/office/drawing/2014/main" id="{06F8BEB3-04E2-4727-4D9A-D62A4695F234}"/>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36795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F7146-DF54-AE49-B9A1-5F3D5F2E266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80557A8E-DB7F-2DA4-F504-55082E5EBF6C}"/>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DA135F1A-890D-619E-ADDB-87E42965A692}"/>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DDF8C20A-2B99-C43E-D4C8-170B866072FB}"/>
              </a:ext>
            </a:extLst>
          </p:cNvPr>
          <p:cNvSpPr txBox="1">
            <a:spLocks noGrp="1" noRot="1" noMove="1" noResize="1" noEditPoints="1" noAdjustHandles="1" noChangeArrowheads="1" noChangeShapeType="1"/>
          </p:cNvSpPr>
          <p:nvPr/>
        </p:nvSpPr>
        <p:spPr>
          <a:xfrm>
            <a:off x="3231450" y="2207190"/>
            <a:ext cx="377026" cy="523220"/>
          </a:xfrm>
          <a:prstGeom prst="rect">
            <a:avLst/>
          </a:prstGeom>
          <a:noFill/>
        </p:spPr>
        <p:txBody>
          <a:bodyPr wrap="none" rtlCol="0">
            <a:spAutoFit/>
          </a:bodyPr>
          <a:lstStyle/>
          <a:p>
            <a:r>
              <a:rPr lang="fr-FR" sz="2800" b="1" dirty="0"/>
              <a:t>9</a:t>
            </a:r>
          </a:p>
        </p:txBody>
      </p:sp>
      <p:sp>
        <p:nvSpPr>
          <p:cNvPr id="9" name="ZoneTexte 8">
            <a:extLst>
              <a:ext uri="{FF2B5EF4-FFF2-40B4-BE49-F238E27FC236}">
                <a16:creationId xmlns:a16="http://schemas.microsoft.com/office/drawing/2014/main" id="{0F5E133F-7193-61D2-EA53-2504F914F21D}"/>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2CD464BE-DAF2-10D5-F84A-0E2C7E4BFA40}"/>
              </a:ext>
            </a:extLst>
          </p:cNvPr>
          <p:cNvSpPr txBox="1">
            <a:spLocks noGrp="1" noRot="1" noMove="1" noResize="1" noEditPoints="1" noAdjustHandles="1" noChangeArrowheads="1" noChangeShapeType="1"/>
          </p:cNvSpPr>
          <p:nvPr/>
        </p:nvSpPr>
        <p:spPr>
          <a:xfrm>
            <a:off x="3231450" y="1635318"/>
            <a:ext cx="4007379" cy="523220"/>
          </a:xfrm>
          <a:prstGeom prst="rect">
            <a:avLst/>
          </a:prstGeom>
          <a:noFill/>
        </p:spPr>
        <p:txBody>
          <a:bodyPr wrap="none" rtlCol="0">
            <a:spAutoFit/>
          </a:bodyPr>
          <a:lstStyle/>
          <a:p>
            <a:r>
              <a:rPr lang="fr-FR" sz="2800" b="1" dirty="0"/>
              <a:t>M. Gérard CHARASSIER</a:t>
            </a:r>
          </a:p>
        </p:txBody>
      </p:sp>
      <p:sp>
        <p:nvSpPr>
          <p:cNvPr id="3" name="ZoneTexte 2">
            <a:extLst>
              <a:ext uri="{FF2B5EF4-FFF2-40B4-BE49-F238E27FC236}">
                <a16:creationId xmlns:a16="http://schemas.microsoft.com/office/drawing/2014/main" id="{151636BB-C856-884F-8508-5F68826B751D}"/>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E1377207-1830-591C-D0FF-3936E477CAF6}"/>
              </a:ext>
            </a:extLst>
          </p:cNvPr>
          <p:cNvSpPr txBox="1">
            <a:spLocks noGrp="1" noRot="1" noMove="1" noResize="1" noEditPoints="1" noAdjustHandles="1" noChangeArrowheads="1" noChangeShapeType="1"/>
          </p:cNvSpPr>
          <p:nvPr/>
        </p:nvSpPr>
        <p:spPr>
          <a:xfrm>
            <a:off x="3231451" y="2779062"/>
            <a:ext cx="5810950" cy="954107"/>
          </a:xfrm>
          <a:prstGeom prst="rect">
            <a:avLst/>
          </a:prstGeom>
          <a:noFill/>
        </p:spPr>
        <p:txBody>
          <a:bodyPr wrap="square" rtlCol="0">
            <a:spAutoFit/>
          </a:bodyPr>
          <a:lstStyle/>
          <a:p>
            <a:r>
              <a:rPr lang="fr-FR" sz="2800" b="1" dirty="0"/>
              <a:t>Aides à la rénovation énergétique 2025</a:t>
            </a:r>
          </a:p>
        </p:txBody>
      </p:sp>
      <p:pic>
        <p:nvPicPr>
          <p:cNvPr id="15" name="Image 14" descr="Une image contenant Graphique, symbole, conception&#10;&#10;Description générée automatiquement">
            <a:extLst>
              <a:ext uri="{FF2B5EF4-FFF2-40B4-BE49-F238E27FC236}">
                <a16:creationId xmlns:a16="http://schemas.microsoft.com/office/drawing/2014/main" id="{5043663F-2A92-321E-E3A9-D7AF849E3EB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2420153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89674-ACA6-EFFA-87BD-F9AA0BA64C61}"/>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DC43829-D15A-0D92-922E-37F0B4AADBE9}"/>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B6294200-E566-7F1F-4208-889505F45270}"/>
              </a:ext>
            </a:extLst>
          </p:cNvPr>
          <p:cNvSpPr txBox="1">
            <a:spLocks noGrp="1" noRot="1" noMove="1" noResize="1" noEditPoints="1" noAdjustHandles="1" noChangeArrowheads="1" noChangeShapeType="1"/>
          </p:cNvSpPr>
          <p:nvPr/>
        </p:nvSpPr>
        <p:spPr>
          <a:xfrm>
            <a:off x="843396" y="1589809"/>
            <a:ext cx="10505209" cy="5078313"/>
          </a:xfrm>
          <a:prstGeom prst="rect">
            <a:avLst/>
          </a:prstGeom>
          <a:noFill/>
        </p:spPr>
        <p:txBody>
          <a:bodyPr wrap="square" rtlCol="0">
            <a:spAutoFit/>
          </a:bodyPr>
          <a:lstStyle/>
          <a:p>
            <a:pPr marL="285750" indent="-285750">
              <a:buFont typeface="Arial" panose="020B0604020202020204" pitchFamily="34" charset="0"/>
              <a:buChar char="•"/>
            </a:pPr>
            <a:r>
              <a:rPr lang="fr-FR" dirty="0"/>
              <a:t>Il est proposé de poursuivre et d’amplifier l’aide à la rénovation des habitations de son territoire mise en place depuis 4 ans.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Pour l’année </a:t>
            </a:r>
            <a:r>
              <a:rPr lang="fr-FR" b="1" dirty="0"/>
              <a:t>2024</a:t>
            </a:r>
            <a:r>
              <a:rPr lang="fr-FR" dirty="0"/>
              <a:t>, l’enveloppe financière était de </a:t>
            </a:r>
            <a:r>
              <a:rPr lang="fr-FR" b="1" dirty="0"/>
              <a:t>180 000 € </a:t>
            </a:r>
            <a:r>
              <a:rPr lang="fr-FR" dirty="0"/>
              <a:t>et a permis d’aider à la rénovation 28 logements pour un total d’aides intercommunales de 140 000 €.</a:t>
            </a:r>
          </a:p>
          <a:p>
            <a:r>
              <a:rPr lang="fr-FR" dirty="0"/>
              <a:t> </a:t>
            </a:r>
          </a:p>
          <a:p>
            <a:pPr marL="285750" indent="-285750">
              <a:buFont typeface="Arial" panose="020B0604020202020204" pitchFamily="34" charset="0"/>
              <a:buChar char="•"/>
            </a:pPr>
            <a:r>
              <a:rPr lang="fr-FR" dirty="0"/>
              <a:t>Pour l’année </a:t>
            </a:r>
            <a:r>
              <a:rPr lang="fr-FR" b="1" dirty="0"/>
              <a:t>2025</a:t>
            </a:r>
            <a:r>
              <a:rPr lang="fr-FR" dirty="0"/>
              <a:t>, il est proposé de fixer l’enveloppe financière à </a:t>
            </a:r>
            <a:r>
              <a:rPr lang="fr-FR" b="1" dirty="0"/>
              <a:t>100 000 €</a:t>
            </a:r>
            <a:r>
              <a:rPr lang="fr-FR" dirty="0"/>
              <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bénéficiaires de la subvention sont les </a:t>
            </a:r>
            <a:r>
              <a:rPr lang="fr-FR" b="1" dirty="0"/>
              <a:t>propriétaires occupants</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Ils ont l’obligation de s’inscrire dans une </a:t>
            </a:r>
            <a:r>
              <a:rPr lang="fr-FR" b="1" dirty="0"/>
              <a:t>rénovation énergétique globale</a:t>
            </a:r>
            <a:r>
              <a:rPr lang="fr-FR" dirty="0"/>
              <a:t>, faisant un saut d’</a:t>
            </a:r>
            <a:r>
              <a:rPr lang="fr-FR" b="1" dirty="0"/>
              <a:t>au moins 2 étiquettes énergétiques </a:t>
            </a:r>
            <a:r>
              <a:rPr lang="fr-FR" dirty="0"/>
              <a:t>au logement.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Pour s’assurer du bon suivi des dossiers, Yvetot Normandie s’appuie sur l’expertise et le suivi technique et juridique des dossiers par les </a:t>
            </a:r>
            <a:r>
              <a:rPr lang="fr-FR" b="1" dirty="0"/>
              <a:t>conseillers France </a:t>
            </a:r>
            <a:r>
              <a:rPr lang="fr-FR" b="1" dirty="0" err="1"/>
              <a:t>Rénov</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Chaque demandeur doit obligatoirement s’appuyer sur un conseiller France </a:t>
            </a:r>
            <a:r>
              <a:rPr lang="fr-FR" dirty="0" err="1"/>
              <a:t>Rénov</a:t>
            </a:r>
            <a:r>
              <a:rPr lang="fr-FR" dirty="0"/>
              <a:t> et entrer dans le programme </a:t>
            </a:r>
            <a:r>
              <a:rPr lang="fr-FR" b="1" dirty="0"/>
              <a:t>« Ma Prime </a:t>
            </a:r>
            <a:r>
              <a:rPr lang="fr-FR" b="1" dirty="0" err="1"/>
              <a:t>Renov</a:t>
            </a:r>
            <a:r>
              <a:rPr lang="fr-FR" b="1" dirty="0"/>
              <a:t> Parcours accompagné » </a:t>
            </a:r>
            <a:r>
              <a:rPr lang="fr-FR" dirty="0"/>
              <a:t>ou </a:t>
            </a:r>
            <a:r>
              <a:rPr lang="fr-FR" b="1" dirty="0"/>
              <a:t>« Ma Prime Logement Décent ».</a:t>
            </a: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A29F5A6C-03EC-FF32-DDBF-0C8644104AD3}"/>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126684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15A46-FDFA-BCAF-AC5D-4A5E8105B226}"/>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2628A828-6A40-766C-B8EB-3B60733F4AC9}"/>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0B711B96-1B11-691B-C5ED-E6204B664FBC}"/>
              </a:ext>
            </a:extLst>
          </p:cNvPr>
          <p:cNvSpPr txBox="1">
            <a:spLocks noGrp="1" noRot="1" noMove="1" noResize="1" noEditPoints="1" noAdjustHandles="1" noChangeArrowheads="1" noChangeShapeType="1"/>
          </p:cNvSpPr>
          <p:nvPr/>
        </p:nvSpPr>
        <p:spPr>
          <a:xfrm>
            <a:off x="843396" y="1589809"/>
            <a:ext cx="10505209" cy="4708981"/>
          </a:xfrm>
          <a:prstGeom prst="rect">
            <a:avLst/>
          </a:prstGeom>
          <a:noFill/>
        </p:spPr>
        <p:txBody>
          <a:bodyPr wrap="square" rtlCol="0">
            <a:spAutoFit/>
          </a:bodyPr>
          <a:lstStyle/>
          <a:p>
            <a:pPr marL="285750" indent="-285750">
              <a:buFont typeface="Arial" panose="020B0604020202020204" pitchFamily="34" charset="0"/>
              <a:buChar char="•"/>
            </a:pPr>
            <a:r>
              <a:rPr lang="fr-FR" dirty="0"/>
              <a:t>L’aide d’YN est fonction du revenu des ménages.</a:t>
            </a:r>
          </a:p>
          <a:p>
            <a:pPr marL="285750" indent="-285750">
              <a:buFont typeface="Arial" panose="020B0604020202020204" pitchFamily="34" charset="0"/>
              <a:buChar char="•"/>
            </a:pPr>
            <a:endParaRPr lang="fr-FR" dirty="0"/>
          </a:p>
          <a:p>
            <a:pPr marL="285750" indent="-285750">
              <a:spcAft>
                <a:spcPts val="600"/>
              </a:spcAft>
              <a:buFont typeface="Arial" panose="020B0604020202020204" pitchFamily="34" charset="0"/>
              <a:buChar char="•"/>
            </a:pPr>
            <a:r>
              <a:rPr lang="fr-FR" dirty="0"/>
              <a:t>Elle abondera les aides nationales, régionales, départementales et autres dans la limite des seuils d’écrêtement des aides :</a:t>
            </a:r>
          </a:p>
          <a:p>
            <a:pPr marL="742950" lvl="1" indent="-285750">
              <a:spcAft>
                <a:spcPts val="600"/>
              </a:spcAft>
              <a:buFont typeface="Arial" panose="020B0604020202020204" pitchFamily="34" charset="0"/>
              <a:buChar char="•"/>
            </a:pPr>
            <a:r>
              <a:rPr lang="fr-FR" dirty="0"/>
              <a:t>Pour les ménages aux </a:t>
            </a:r>
            <a:r>
              <a:rPr lang="fr-FR" b="1" dirty="0"/>
              <a:t>revenus très modestes </a:t>
            </a:r>
            <a:r>
              <a:rPr lang="fr-FR" dirty="0"/>
              <a:t>: YN accordera une aide forfaitaire de </a:t>
            </a:r>
            <a:r>
              <a:rPr lang="fr-FR" b="1" dirty="0"/>
              <a:t>5 000 € </a:t>
            </a:r>
          </a:p>
          <a:p>
            <a:pPr marL="742950" lvl="1" indent="-285750">
              <a:spcAft>
                <a:spcPts val="600"/>
              </a:spcAft>
              <a:buFont typeface="Arial" panose="020B0604020202020204" pitchFamily="34" charset="0"/>
              <a:buChar char="•"/>
            </a:pPr>
            <a:r>
              <a:rPr lang="fr-FR" dirty="0"/>
              <a:t>Pour les ménages aux </a:t>
            </a:r>
            <a:r>
              <a:rPr lang="fr-FR" b="1" dirty="0"/>
              <a:t>revenus modestes </a:t>
            </a:r>
            <a:r>
              <a:rPr lang="fr-FR" dirty="0"/>
              <a:t>: YN accordera une aide forfaitaire de </a:t>
            </a:r>
            <a:r>
              <a:rPr lang="fr-FR" b="1" dirty="0"/>
              <a:t>4 000 €</a:t>
            </a:r>
          </a:p>
          <a:p>
            <a:pPr marL="742950" lvl="1" indent="-285750">
              <a:buFont typeface="Arial" panose="020B0604020202020204" pitchFamily="34" charset="0"/>
              <a:buChar char="•"/>
            </a:pPr>
            <a:r>
              <a:rPr lang="fr-FR" dirty="0"/>
              <a:t>Pour les ménages aux </a:t>
            </a:r>
            <a:r>
              <a:rPr lang="fr-FR" b="1" dirty="0"/>
              <a:t>revenus intermédiaires </a:t>
            </a:r>
            <a:r>
              <a:rPr lang="fr-FR" dirty="0"/>
              <a:t>: YN accordera une aide forfaitaire de </a:t>
            </a:r>
            <a:r>
              <a:rPr lang="fr-FR" b="1" dirty="0"/>
              <a:t>2 000 €</a:t>
            </a:r>
          </a:p>
          <a:p>
            <a:pPr marL="285750" indent="-285750">
              <a:buFont typeface="Arial" panose="020B0604020202020204" pitchFamily="34" charset="0"/>
              <a:buChar char="•"/>
            </a:pPr>
            <a:endParaRPr lang="fr-FR" dirty="0"/>
          </a:p>
          <a:p>
            <a:pPr marL="285750" indent="-285750">
              <a:spcAft>
                <a:spcPts val="600"/>
              </a:spcAft>
              <a:buFont typeface="Arial" panose="020B0604020202020204" pitchFamily="34" charset="0"/>
              <a:buChar char="•"/>
            </a:pPr>
            <a:r>
              <a:rPr lang="fr-FR" dirty="0"/>
              <a:t>Afin de s’assurer que tous types de bénéficiaires puissent déposer un dossier, l’enveloppe globale est répartie comme suit :</a:t>
            </a:r>
          </a:p>
          <a:p>
            <a:pPr marL="742950" lvl="1" indent="-285750">
              <a:spcAft>
                <a:spcPts val="600"/>
              </a:spcAft>
              <a:buFont typeface="Arial" panose="020B0604020202020204" pitchFamily="34" charset="0"/>
              <a:buChar char="•"/>
            </a:pPr>
            <a:r>
              <a:rPr lang="fr-FR" dirty="0"/>
              <a:t>60 000 € pour les ménages aux revenus très modestes ;</a:t>
            </a:r>
          </a:p>
          <a:p>
            <a:pPr marL="742950" lvl="1" indent="-285750">
              <a:spcAft>
                <a:spcPts val="600"/>
              </a:spcAft>
              <a:buFont typeface="Arial" panose="020B0604020202020204" pitchFamily="34" charset="0"/>
              <a:buChar char="•"/>
            </a:pPr>
            <a:r>
              <a:rPr lang="fr-FR" dirty="0"/>
              <a:t>30 000 € pour les ménages aux revenus modestes ;</a:t>
            </a:r>
          </a:p>
          <a:p>
            <a:pPr marL="742950" lvl="1" indent="-285750">
              <a:buFont typeface="Arial" panose="020B0604020202020204" pitchFamily="34" charset="0"/>
              <a:buChar char="•"/>
            </a:pPr>
            <a:r>
              <a:rPr lang="fr-FR" dirty="0"/>
              <a:t>10 000 € pour les ménages aux revenus intermédiaires.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1EA05DDB-8FCD-BB53-ADB1-982486C09AF3}"/>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15642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2D26694-5DF4-7535-384E-94A794BA66E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0F844A94-9D99-6827-55A5-B11803DF45D3}"/>
              </a:ext>
            </a:extLst>
          </p:cNvPr>
          <p:cNvSpPr txBox="1">
            <a:spLocks noGrp="1" noRot="1" noMove="1" noResize="1" noEditPoints="1" noAdjustHandles="1" noChangeArrowheads="1" noChangeShapeType="1"/>
          </p:cNvSpPr>
          <p:nvPr/>
        </p:nvSpPr>
        <p:spPr>
          <a:xfrm>
            <a:off x="843396" y="1589809"/>
            <a:ext cx="10505209" cy="1508105"/>
          </a:xfrm>
          <a:prstGeom prst="rect">
            <a:avLst/>
          </a:prstGeom>
          <a:noFill/>
        </p:spPr>
        <p:txBody>
          <a:bodyPr wrap="square" rtlCol="0">
            <a:spAutoFit/>
          </a:bodyPr>
          <a:lstStyle/>
          <a:p>
            <a:r>
              <a:rPr lang="fr-FR" sz="2000" b="1" u="sng" dirty="0"/>
              <a:t>Il est proposé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D’adopter le procès-verbal de la séance du 6 mars 2025.</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BBA7B3A1-8FBE-CFDF-48D6-ECDE945A25CC}"/>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736297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C6795-1689-F653-3290-E7257382DA48}"/>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3BAA0E18-0EE5-15F6-304C-E47F782C98D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A4A9E8EB-44D6-293C-1E3D-30627B5BC965}"/>
              </a:ext>
            </a:extLst>
          </p:cNvPr>
          <p:cNvSpPr txBox="1">
            <a:spLocks noGrp="1" noRot="1" noMove="1" noResize="1" noEditPoints="1" noAdjustHandles="1" noChangeArrowheads="1" noChangeShapeType="1"/>
          </p:cNvSpPr>
          <p:nvPr/>
        </p:nvSpPr>
        <p:spPr>
          <a:xfrm>
            <a:off x="843396" y="1589809"/>
            <a:ext cx="10505209" cy="4755148"/>
          </a:xfrm>
          <a:prstGeom prst="rect">
            <a:avLst/>
          </a:prstGeom>
          <a:noFill/>
        </p:spPr>
        <p:txBody>
          <a:bodyPr wrap="square" rtlCol="0">
            <a:spAutoFit/>
          </a:bodyPr>
          <a:lstStyle/>
          <a:p>
            <a:pPr marL="285750" indent="-285750">
              <a:buFont typeface="Arial" panose="020B0604020202020204" pitchFamily="34" charset="0"/>
              <a:buChar char="•"/>
            </a:pPr>
            <a:r>
              <a:rPr lang="fr-FR" dirty="0"/>
              <a:t>Les aides seront accordées jusqu’à épuisement des crédits annuels inscrits au budget 2025 d’YN, dans l’ordre d’arrivée des dossiers COMPLETS, par catégorie de ménage, selon les enveloppes déterminées ci-dessus. YN autorise la fongibilité entre les enveloppes prévues ci-dessus.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Dans le cas où le demandeur bénéficie d’une aide via « Ma Prime logement décent » afin de rénover un logement en forte dégradation, l’aide d’YN pourra être directement versée sur le compte de l’artisan qui a réalisé les travaux, sous conditions.</a:t>
            </a:r>
          </a:p>
          <a:p>
            <a:pPr marL="285750" indent="-285750">
              <a:buFont typeface="Arial" panose="020B0604020202020204" pitchFamily="34" charset="0"/>
              <a:buChar char="•"/>
            </a:pPr>
            <a:endParaRPr lang="fr-FR" dirty="0"/>
          </a:p>
          <a:p>
            <a:endParaRPr lang="fr-FR" dirty="0"/>
          </a:p>
          <a:p>
            <a:pPr>
              <a:spcAft>
                <a:spcPts val="600"/>
              </a:spcAft>
            </a:pPr>
            <a:r>
              <a:rPr lang="fr-FR" b="1" u="sng" dirty="0"/>
              <a:t>Il est proposé :</a:t>
            </a:r>
            <a:r>
              <a:rPr lang="fr-FR" b="1" dirty="0"/>
              <a:t> </a:t>
            </a:r>
          </a:p>
          <a:p>
            <a:pPr marL="285750" indent="-285750">
              <a:spcAft>
                <a:spcPts val="600"/>
              </a:spcAft>
              <a:buFont typeface="Arial" panose="020B0604020202020204" pitchFamily="34" charset="0"/>
              <a:buChar char="•"/>
            </a:pPr>
            <a:r>
              <a:rPr lang="fr-FR" dirty="0"/>
              <a:t>D’instaurer un dispositif de subventions aux propriétaires occupants domiciliés sur le territoire intercommunal, dans le cadre de la rénovation énergétique globale de leur logement, jusqu’à extinction de l’enveloppe.</a:t>
            </a:r>
          </a:p>
          <a:p>
            <a:pPr marL="285750" indent="-285750">
              <a:spcAft>
                <a:spcPts val="600"/>
              </a:spcAft>
              <a:buFont typeface="Arial" panose="020B0604020202020204" pitchFamily="34" charset="0"/>
              <a:buChar char="•"/>
            </a:pPr>
            <a:r>
              <a:rPr lang="fr-FR" dirty="0"/>
              <a:t>D’approuver le règlement de ce dispositif tel qu’annexé à la présente. Le dispositif prendra effet au 15 mars 2024 et se terminera au 30 novembre 2025 au plus tard.</a:t>
            </a:r>
          </a:p>
          <a:p>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EE7BB516-2C2A-AA0D-96A4-EAD91CF7F55C}"/>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1323644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C4433-7D46-D991-D485-E25427C8D461}"/>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5EE849D0-0169-3739-C96E-C2BE7BECA515}"/>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BDD332CF-8ECB-FF20-3FE9-3AAB664DF43F}"/>
              </a:ext>
            </a:extLst>
          </p:cNvPr>
          <p:cNvSpPr txBox="1">
            <a:spLocks noGrp="1" noRot="1" noMove="1" noResize="1" noEditPoints="1" noAdjustHandles="1" noChangeArrowheads="1" noChangeShapeType="1"/>
          </p:cNvSpPr>
          <p:nvPr/>
        </p:nvSpPr>
        <p:spPr>
          <a:xfrm>
            <a:off x="843396" y="1589809"/>
            <a:ext cx="10505209" cy="3170099"/>
          </a:xfrm>
          <a:prstGeom prst="rect">
            <a:avLst/>
          </a:prstGeom>
          <a:noFill/>
        </p:spPr>
        <p:txBody>
          <a:bodyPr wrap="square" rtlCol="0">
            <a:spAutoFit/>
          </a:bodyPr>
          <a:lstStyle/>
          <a:p>
            <a:pPr marL="285750" indent="-285750">
              <a:buFont typeface="Arial" panose="020B0604020202020204" pitchFamily="34" charset="0"/>
              <a:buChar char="•"/>
            </a:pPr>
            <a:r>
              <a:rPr lang="fr-FR" dirty="0"/>
              <a:t>De fixer l’enveloppe maximale dédiée à ce dispositif à 100 000 € avec la répartition suivante : </a:t>
            </a:r>
          </a:p>
          <a:p>
            <a:pPr lvl="1"/>
            <a:r>
              <a:rPr lang="fr-FR" dirty="0"/>
              <a:t>• 60 000 € seront réservés pour les ménages aux revenus très modestes ;</a:t>
            </a:r>
          </a:p>
          <a:p>
            <a:pPr lvl="1"/>
            <a:r>
              <a:rPr lang="fr-FR" dirty="0"/>
              <a:t>• 30 000 € seront réservés pour les ménages aux revenus modestes ;</a:t>
            </a:r>
          </a:p>
          <a:p>
            <a:pPr lvl="1"/>
            <a:r>
              <a:rPr lang="fr-FR" dirty="0"/>
              <a:t>• 10 000 € seront réservés pour les ménages aux revenus intermédiaires.</a:t>
            </a:r>
          </a:p>
          <a:p>
            <a:pPr marL="285750" indent="-285750">
              <a:spcBef>
                <a:spcPts val="600"/>
              </a:spcBef>
              <a:spcAft>
                <a:spcPts val="600"/>
              </a:spcAft>
              <a:buFont typeface="Arial" panose="020B0604020202020204" pitchFamily="34" charset="0"/>
              <a:buChar char="•"/>
            </a:pPr>
            <a:r>
              <a:rPr lang="fr-FR" dirty="0"/>
              <a:t>D’inscrire les crédits nécessaires au budget primitif 2025 du budget principal au chapitre 70, article 20422.</a:t>
            </a:r>
          </a:p>
          <a:p>
            <a:pPr marL="285750" indent="-285750">
              <a:spcAft>
                <a:spcPts val="600"/>
              </a:spcAft>
              <a:buFont typeface="Arial" panose="020B0604020202020204" pitchFamily="34" charset="0"/>
              <a:buChar char="•"/>
            </a:pPr>
            <a:r>
              <a:rPr lang="fr-FR" dirty="0"/>
              <a:t>Dire que ces subventions seront amorties sur une durée de 15 ans.</a:t>
            </a:r>
          </a:p>
          <a:p>
            <a:pPr marL="285750" indent="-285750">
              <a:spcAft>
                <a:spcPts val="600"/>
              </a:spcAft>
              <a:buFont typeface="Arial" panose="020B0604020202020204" pitchFamily="34" charset="0"/>
              <a:buChar char="•"/>
            </a:pPr>
            <a:r>
              <a:rPr lang="fr-FR" dirty="0"/>
              <a:t>D’autoriser Monsieur le Président à prendre toutes les mesures et signer tout document </a:t>
            </a:r>
            <a:r>
              <a:rPr lang="fr-FR" dirty="0" err="1"/>
              <a:t>néces-saire</a:t>
            </a:r>
            <a:r>
              <a:rPr lang="fr-FR" dirty="0"/>
              <a:t> pour la mise en œuvre de cette décision.</a:t>
            </a:r>
          </a:p>
          <a:p>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C18EF9E1-1797-DFCA-6AA0-99576FD31DE5}"/>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4010058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F836D-80A2-DB66-623A-7ABCF5E29BD1}"/>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21478996-CE2E-F48A-87F4-30B8A753507E}"/>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8E6070CA-3C51-A34E-24F3-2ABFA1027872}"/>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1877ECD4-C3CE-720F-95EF-DE82B69CCD1E}"/>
              </a:ext>
            </a:extLst>
          </p:cNvPr>
          <p:cNvSpPr txBox="1">
            <a:spLocks noGrp="1" noRot="1" noMove="1" noResize="1" noEditPoints="1" noAdjustHandles="1" noChangeArrowheads="1" noChangeShapeType="1"/>
          </p:cNvSpPr>
          <p:nvPr/>
        </p:nvSpPr>
        <p:spPr>
          <a:xfrm>
            <a:off x="3231450" y="2207190"/>
            <a:ext cx="569387" cy="523220"/>
          </a:xfrm>
          <a:prstGeom prst="rect">
            <a:avLst/>
          </a:prstGeom>
          <a:noFill/>
        </p:spPr>
        <p:txBody>
          <a:bodyPr wrap="none" rtlCol="0">
            <a:spAutoFit/>
          </a:bodyPr>
          <a:lstStyle/>
          <a:p>
            <a:r>
              <a:rPr lang="fr-FR" sz="2800" b="1" dirty="0"/>
              <a:t>10</a:t>
            </a:r>
          </a:p>
        </p:txBody>
      </p:sp>
      <p:sp>
        <p:nvSpPr>
          <p:cNvPr id="9" name="ZoneTexte 8">
            <a:extLst>
              <a:ext uri="{FF2B5EF4-FFF2-40B4-BE49-F238E27FC236}">
                <a16:creationId xmlns:a16="http://schemas.microsoft.com/office/drawing/2014/main" id="{6E13584A-9F91-DC28-CDC6-5F3E916CB4FA}"/>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FAE9AB61-99DB-6537-B0BA-34C47D879388}"/>
              </a:ext>
            </a:extLst>
          </p:cNvPr>
          <p:cNvSpPr txBox="1">
            <a:spLocks noGrp="1" noRot="1" noMove="1" noResize="1" noEditPoints="1" noAdjustHandles="1" noChangeArrowheads="1" noChangeShapeType="1"/>
          </p:cNvSpPr>
          <p:nvPr/>
        </p:nvSpPr>
        <p:spPr>
          <a:xfrm>
            <a:off x="3231450" y="1635318"/>
            <a:ext cx="4007379" cy="523220"/>
          </a:xfrm>
          <a:prstGeom prst="rect">
            <a:avLst/>
          </a:prstGeom>
          <a:noFill/>
        </p:spPr>
        <p:txBody>
          <a:bodyPr wrap="none" rtlCol="0">
            <a:spAutoFit/>
          </a:bodyPr>
          <a:lstStyle/>
          <a:p>
            <a:r>
              <a:rPr lang="fr-FR" sz="2800" b="1" dirty="0"/>
              <a:t>M. Gérard CHARASSIER</a:t>
            </a:r>
          </a:p>
        </p:txBody>
      </p:sp>
      <p:sp>
        <p:nvSpPr>
          <p:cNvPr id="3" name="ZoneTexte 2">
            <a:extLst>
              <a:ext uri="{FF2B5EF4-FFF2-40B4-BE49-F238E27FC236}">
                <a16:creationId xmlns:a16="http://schemas.microsoft.com/office/drawing/2014/main" id="{35B90AC6-D781-30C8-91B2-7B5F99864A9A}"/>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459FCB42-0DB8-5E12-ACC3-5DD76BD15098}"/>
              </a:ext>
            </a:extLst>
          </p:cNvPr>
          <p:cNvSpPr txBox="1">
            <a:spLocks noGrp="1" noRot="1" noMove="1" noResize="1" noEditPoints="1" noAdjustHandles="1" noChangeArrowheads="1" noChangeShapeType="1"/>
          </p:cNvSpPr>
          <p:nvPr/>
        </p:nvSpPr>
        <p:spPr>
          <a:xfrm>
            <a:off x="3231451" y="2779062"/>
            <a:ext cx="5810950" cy="1384995"/>
          </a:xfrm>
          <a:prstGeom prst="rect">
            <a:avLst/>
          </a:prstGeom>
          <a:noFill/>
        </p:spPr>
        <p:txBody>
          <a:bodyPr wrap="square" rtlCol="0">
            <a:spAutoFit/>
          </a:bodyPr>
          <a:lstStyle/>
          <a:p>
            <a:r>
              <a:rPr lang="fr-FR" sz="2800" b="1" dirty="0"/>
              <a:t>Obligations Réelles Environnementales, mise en place du dispositif </a:t>
            </a:r>
          </a:p>
        </p:txBody>
      </p:sp>
      <p:pic>
        <p:nvPicPr>
          <p:cNvPr id="15" name="Image 14" descr="Une image contenant Graphique, symbole, conception&#10;&#10;Description générée automatiquement">
            <a:extLst>
              <a:ext uri="{FF2B5EF4-FFF2-40B4-BE49-F238E27FC236}">
                <a16:creationId xmlns:a16="http://schemas.microsoft.com/office/drawing/2014/main" id="{8EC20956-6DDD-72AB-F5F9-F0009AB6C5D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2821187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32CDC-FD3A-A0C0-24DD-9EBEC596D62E}"/>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8A62C96-588C-E6F1-BB04-0AE1599F7BC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58CBD240-0D54-8CD8-990A-8ED8B6D1F4D4}"/>
              </a:ext>
            </a:extLst>
          </p:cNvPr>
          <p:cNvSpPr txBox="1">
            <a:spLocks noGrp="1" noRot="1" noMove="1" noResize="1" noEditPoints="1" noAdjustHandles="1" noChangeArrowheads="1" noChangeShapeType="1"/>
          </p:cNvSpPr>
          <p:nvPr/>
        </p:nvSpPr>
        <p:spPr>
          <a:xfrm>
            <a:off x="843396" y="1589809"/>
            <a:ext cx="10505209" cy="4801314"/>
          </a:xfrm>
          <a:prstGeom prst="rect">
            <a:avLst/>
          </a:prstGeom>
          <a:noFill/>
        </p:spPr>
        <p:txBody>
          <a:bodyPr wrap="square" rtlCol="0">
            <a:spAutoFit/>
          </a:bodyPr>
          <a:lstStyle/>
          <a:p>
            <a:pPr marL="285750" indent="-285750">
              <a:buFont typeface="Arial" panose="020B0604020202020204" pitchFamily="34" charset="0"/>
              <a:buChar char="•"/>
            </a:pPr>
            <a:r>
              <a:rPr lang="fr-FR" dirty="0"/>
              <a:t>Les obligations réelles environnementales sont un </a:t>
            </a:r>
            <a:r>
              <a:rPr lang="fr-FR" b="1" dirty="0"/>
              <a:t>dispositif foncier, volontaire et contractuel, de protection de l’environnement</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 permet à tout propriétaire d’un bien immobilier de mettre en place, s’il le souhaite, une </a:t>
            </a:r>
            <a:r>
              <a:rPr lang="fr-FR" b="1" dirty="0"/>
              <a:t>protection</a:t>
            </a:r>
            <a:r>
              <a:rPr lang="fr-FR" dirty="0"/>
              <a:t> environnementale </a:t>
            </a:r>
            <a:r>
              <a:rPr lang="fr-FR" b="1" dirty="0"/>
              <a:t>attachée à son bien </a:t>
            </a:r>
            <a:r>
              <a:rPr lang="fr-FR" dirty="0"/>
              <a:t>pour préserver des éléments de biodiversité et des modalités de gestion favorable à la biodiversité.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 peut s’agir, par exemple, de conserver une bande enherbée existante sur un terrain cultivé ou de restaurer une zone humide.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mise en place d’une ORE passe par un contrat (sous forme authentique) signé entre deux cocontractants : </a:t>
            </a:r>
          </a:p>
          <a:p>
            <a:pPr marL="742950" lvl="1" indent="-285750">
              <a:buFont typeface="Arial" panose="020B0604020202020204" pitchFamily="34" charset="0"/>
              <a:buChar char="•"/>
            </a:pPr>
            <a:r>
              <a:rPr lang="fr-FR" dirty="0"/>
              <a:t>le propriétaire du bien ;</a:t>
            </a:r>
          </a:p>
          <a:p>
            <a:pPr marL="742950" lvl="1" indent="-285750">
              <a:buFont typeface="Arial" panose="020B0604020202020204" pitchFamily="34" charset="0"/>
              <a:buChar char="•"/>
            </a:pPr>
            <a:r>
              <a:rPr lang="fr-FR" dirty="0"/>
              <a:t>et un cocontractant qui peut être un établissement public ou une personne morale de droit privé agissant pour la protection de l’environnement.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Sa durée peut aller jusqu’à 99 ans. </a:t>
            </a:r>
          </a:p>
        </p:txBody>
      </p:sp>
      <p:pic>
        <p:nvPicPr>
          <p:cNvPr id="17" name="Image 16" descr="Une image contenant texte, Police, Graphique, logo&#10;&#10;Description générée automatiquement">
            <a:extLst>
              <a:ext uri="{FF2B5EF4-FFF2-40B4-BE49-F238E27FC236}">
                <a16:creationId xmlns:a16="http://schemas.microsoft.com/office/drawing/2014/main" id="{277897B7-68A4-E419-C39E-5EF0FFEA8927}"/>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4112946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F1591-009D-37B7-BD3A-C467A96BDD7B}"/>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1A3D74E-308C-CB83-004E-5C6DE54D841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BFD39E7D-7644-CDA7-A67D-6555527A534B}"/>
              </a:ext>
            </a:extLst>
          </p:cNvPr>
          <p:cNvSpPr txBox="1">
            <a:spLocks noGrp="1" noRot="1" noMove="1" noResize="1" noEditPoints="1" noAdjustHandles="1" noChangeArrowheads="1" noChangeShapeType="1"/>
          </p:cNvSpPr>
          <p:nvPr/>
        </p:nvSpPr>
        <p:spPr>
          <a:xfrm>
            <a:off x="843396" y="1589809"/>
            <a:ext cx="10505209" cy="3970318"/>
          </a:xfrm>
          <a:prstGeom prst="rect">
            <a:avLst/>
          </a:prstGeom>
          <a:noFill/>
        </p:spPr>
        <p:txBody>
          <a:bodyPr wrap="square" rtlCol="0">
            <a:spAutoFit/>
          </a:bodyPr>
          <a:lstStyle/>
          <a:p>
            <a:pPr marL="285750" indent="-285750">
              <a:buFont typeface="Arial" panose="020B0604020202020204" pitchFamily="34" charset="0"/>
              <a:buChar char="•"/>
            </a:pPr>
            <a:r>
              <a:rPr lang="fr-FR" dirty="0"/>
              <a:t>Les obligations perdurent pendant toute la durée prévue au contrat, indépendamment des éventuels changements de propriétaire du bien immobilier ou, s’il vient à faire défaut, du co-contractant.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contrat est enregistré au Service de la Publicité Foncière et de l’Enregistrement pour garantir sa validité et en assurer l’information pour les propriétaires successifs du bien immobilier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propriétaire est exempt de toutes taxes et droits d’enregistrement.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Yvetot Normandie supportera les frais d’enregistrement à la publicité foncière (actuellement, ces frais sont d’environ 30 € par acte).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Parc, fort de son expérience, nous accompagne dans la mise en place des ORE.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3CC98B0D-E171-3108-503F-3A798DDE7EDA}"/>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336942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C82BE-A5C9-3452-737F-520C726465C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2C3E830-EAA0-A007-559C-8A56E7AA0109}"/>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F89B0239-2B87-69AD-7AB7-4BA5A6B1B776}"/>
              </a:ext>
            </a:extLst>
          </p:cNvPr>
          <p:cNvSpPr txBox="1">
            <a:spLocks noGrp="1" noRot="1" noMove="1" noResize="1" noEditPoints="1" noAdjustHandles="1" noChangeArrowheads="1" noChangeShapeType="1"/>
          </p:cNvSpPr>
          <p:nvPr/>
        </p:nvSpPr>
        <p:spPr>
          <a:xfrm>
            <a:off x="843396" y="1589809"/>
            <a:ext cx="10505209" cy="2569934"/>
          </a:xfrm>
          <a:prstGeom prst="rect">
            <a:avLst/>
          </a:prstGeom>
          <a:noFill/>
        </p:spPr>
        <p:txBody>
          <a:bodyPr wrap="square" rtlCol="0">
            <a:spAutoFit/>
          </a:bodyPr>
          <a:lstStyle/>
          <a:p>
            <a:pPr>
              <a:spcAft>
                <a:spcPts val="600"/>
              </a:spcAft>
            </a:pPr>
            <a:r>
              <a:rPr lang="fr-FR" sz="2000" b="1" u="sng" dirty="0"/>
              <a:t>Il est proposé :</a:t>
            </a:r>
            <a:endParaRPr lang="fr-FR" b="1" u="sng" dirty="0"/>
          </a:p>
          <a:p>
            <a:pPr marL="285750" indent="-285750">
              <a:spcAft>
                <a:spcPts val="600"/>
              </a:spcAft>
              <a:buFont typeface="Arial" panose="020B0604020202020204" pitchFamily="34" charset="0"/>
              <a:buChar char="•"/>
            </a:pPr>
            <a:r>
              <a:rPr lang="fr-FR" dirty="0"/>
              <a:t>De s’engager dans la démarche des Obligations Réelles Environnementales sur le territoire intercommunal.</a:t>
            </a:r>
          </a:p>
          <a:p>
            <a:pPr marL="285750" indent="-285750">
              <a:spcAft>
                <a:spcPts val="600"/>
              </a:spcAft>
              <a:buFont typeface="Arial" panose="020B0604020202020204" pitchFamily="34" charset="0"/>
              <a:buChar char="•"/>
            </a:pPr>
            <a:r>
              <a:rPr lang="fr-FR" dirty="0"/>
              <a:t>Que chaque proposition d’ORE fera l’objet d’une délibération.</a:t>
            </a:r>
          </a:p>
          <a:p>
            <a:pPr marL="285750" indent="-285750">
              <a:buFont typeface="Arial" panose="020B0604020202020204" pitchFamily="34" charset="0"/>
              <a:buChar char="•"/>
            </a:pPr>
            <a:r>
              <a:rPr lang="fr-FR" dirty="0"/>
              <a:t>De financer l’enregistrement à la publicité foncière de l’acte authentique administratif lié à chaque contrat ORE. </a:t>
            </a:r>
          </a:p>
          <a:p>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7F0A1037-9C9E-449D-BFD5-49050B7DFD27}"/>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1098746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A4F04-A6C1-DD68-3387-45E34E4C2722}"/>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F0EB34E6-4B61-8104-D49B-23CAEBCB1AA4}"/>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B6158C46-3718-2AF7-4500-25933EA29C0D}"/>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AA92AEBB-A0DB-CCD7-8148-BDB64EEFA36B}"/>
              </a:ext>
            </a:extLst>
          </p:cNvPr>
          <p:cNvSpPr txBox="1">
            <a:spLocks noGrp="1" noRot="1" noMove="1" noResize="1" noEditPoints="1" noAdjustHandles="1" noChangeArrowheads="1" noChangeShapeType="1"/>
          </p:cNvSpPr>
          <p:nvPr/>
        </p:nvSpPr>
        <p:spPr>
          <a:xfrm>
            <a:off x="3231450" y="2207190"/>
            <a:ext cx="569387" cy="523220"/>
          </a:xfrm>
          <a:prstGeom prst="rect">
            <a:avLst/>
          </a:prstGeom>
          <a:noFill/>
        </p:spPr>
        <p:txBody>
          <a:bodyPr wrap="none" rtlCol="0">
            <a:spAutoFit/>
          </a:bodyPr>
          <a:lstStyle/>
          <a:p>
            <a:r>
              <a:rPr lang="fr-FR" sz="2800" b="1" dirty="0"/>
              <a:t>11</a:t>
            </a:r>
          </a:p>
        </p:txBody>
      </p:sp>
      <p:sp>
        <p:nvSpPr>
          <p:cNvPr id="9" name="ZoneTexte 8">
            <a:extLst>
              <a:ext uri="{FF2B5EF4-FFF2-40B4-BE49-F238E27FC236}">
                <a16:creationId xmlns:a16="http://schemas.microsoft.com/office/drawing/2014/main" id="{1BB018C6-75A7-14F5-2CD7-90408400566C}"/>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5FEB3F03-2924-F182-2FE7-66BCCB991FFD}"/>
              </a:ext>
            </a:extLst>
          </p:cNvPr>
          <p:cNvSpPr txBox="1">
            <a:spLocks noGrp="1" noRot="1" noMove="1" noResize="1" noEditPoints="1" noAdjustHandles="1" noChangeArrowheads="1" noChangeShapeType="1"/>
          </p:cNvSpPr>
          <p:nvPr/>
        </p:nvSpPr>
        <p:spPr>
          <a:xfrm>
            <a:off x="3231450" y="1635318"/>
            <a:ext cx="4007379" cy="523220"/>
          </a:xfrm>
          <a:prstGeom prst="rect">
            <a:avLst/>
          </a:prstGeom>
          <a:noFill/>
        </p:spPr>
        <p:txBody>
          <a:bodyPr wrap="none" rtlCol="0">
            <a:spAutoFit/>
          </a:bodyPr>
          <a:lstStyle/>
          <a:p>
            <a:r>
              <a:rPr lang="fr-FR" sz="2800" b="1" dirty="0"/>
              <a:t>M. Gérard CHARASSIER</a:t>
            </a:r>
          </a:p>
        </p:txBody>
      </p:sp>
      <p:sp>
        <p:nvSpPr>
          <p:cNvPr id="3" name="ZoneTexte 2">
            <a:extLst>
              <a:ext uri="{FF2B5EF4-FFF2-40B4-BE49-F238E27FC236}">
                <a16:creationId xmlns:a16="http://schemas.microsoft.com/office/drawing/2014/main" id="{EF2CCD15-A251-1034-603A-18B434A4DA47}"/>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FFB98EBE-9985-9CED-19C6-23236AD330D5}"/>
              </a:ext>
            </a:extLst>
          </p:cNvPr>
          <p:cNvSpPr txBox="1">
            <a:spLocks noGrp="1" noRot="1" noMove="1" noResize="1" noEditPoints="1" noAdjustHandles="1" noChangeArrowheads="1" noChangeShapeType="1"/>
          </p:cNvSpPr>
          <p:nvPr/>
        </p:nvSpPr>
        <p:spPr>
          <a:xfrm>
            <a:off x="3231451" y="2779062"/>
            <a:ext cx="5810950" cy="1815882"/>
          </a:xfrm>
          <a:prstGeom prst="rect">
            <a:avLst/>
          </a:prstGeom>
          <a:noFill/>
        </p:spPr>
        <p:txBody>
          <a:bodyPr wrap="square" rtlCol="0">
            <a:spAutoFit/>
          </a:bodyPr>
          <a:lstStyle/>
          <a:p>
            <a:r>
              <a:rPr lang="fr-FR" sz="2800" b="1" dirty="0"/>
              <a:t>Obligations Réelles Environnementales, signature du contrat avec La </a:t>
            </a:r>
            <a:r>
              <a:rPr lang="fr-FR" sz="2800" b="1" dirty="0" err="1"/>
              <a:t>Paysagerie</a:t>
            </a:r>
            <a:r>
              <a:rPr lang="fr-FR" sz="2800" b="1" dirty="0"/>
              <a:t> En Caux</a:t>
            </a:r>
          </a:p>
        </p:txBody>
      </p:sp>
      <p:pic>
        <p:nvPicPr>
          <p:cNvPr id="15" name="Image 14" descr="Une image contenant Graphique, symbole, conception&#10;&#10;Description générée automatiquement">
            <a:extLst>
              <a:ext uri="{FF2B5EF4-FFF2-40B4-BE49-F238E27FC236}">
                <a16:creationId xmlns:a16="http://schemas.microsoft.com/office/drawing/2014/main" id="{A7748B22-A082-4036-72C7-6CA659CD37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1556199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2B21-38F5-2335-B80F-D3B34089D06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3F7D6C77-4DE3-246C-A5E3-99A3FB4F737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64A52A27-8387-41EC-61FB-2E2EA172009B}"/>
              </a:ext>
            </a:extLst>
          </p:cNvPr>
          <p:cNvSpPr txBox="1">
            <a:spLocks noGrp="1" noRot="1" noMove="1" noResize="1" noEditPoints="1" noAdjustHandles="1" noChangeArrowheads="1" noChangeShapeType="1"/>
          </p:cNvSpPr>
          <p:nvPr/>
        </p:nvSpPr>
        <p:spPr>
          <a:xfrm>
            <a:off x="843396" y="1589809"/>
            <a:ext cx="10505209" cy="5078313"/>
          </a:xfrm>
          <a:prstGeom prst="rect">
            <a:avLst/>
          </a:prstGeom>
          <a:noFill/>
        </p:spPr>
        <p:txBody>
          <a:bodyPr wrap="square" rtlCol="0">
            <a:spAutoFit/>
          </a:bodyPr>
          <a:lstStyle/>
          <a:p>
            <a:pPr marL="285750" indent="-285750">
              <a:buFont typeface="Arial" panose="020B0604020202020204" pitchFamily="34" charset="0"/>
              <a:buChar char="•"/>
            </a:pPr>
            <a:r>
              <a:rPr lang="fr-FR" dirty="0"/>
              <a:t>La </a:t>
            </a:r>
            <a:r>
              <a:rPr lang="fr-FR" b="1" dirty="0" err="1"/>
              <a:t>Paysagerie</a:t>
            </a:r>
            <a:r>
              <a:rPr lang="fr-FR" b="1" dirty="0"/>
              <a:t>-en-Caux</a:t>
            </a:r>
            <a:r>
              <a:rPr lang="fr-FR" dirty="0"/>
              <a:t>, située sur la commune de Baons-le-Comte, est une </a:t>
            </a:r>
            <a:r>
              <a:rPr lang="fr-FR" b="1" dirty="0"/>
              <a:t>ancienne exploitation agricole laitière</a:t>
            </a:r>
            <a:r>
              <a:rPr lang="fr-FR" dirty="0"/>
              <a:t> de deux (2) hectares située dans un clos-masure.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 bel ensemble paysager et architectural est acquis par </a:t>
            </a:r>
            <a:r>
              <a:rPr lang="fr-FR" dirty="0" err="1"/>
              <a:t>Eric</a:t>
            </a:r>
            <a:r>
              <a:rPr lang="fr-FR" dirty="0"/>
              <a:t> Germain en 2015.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Celui-ci met en place l’</a:t>
            </a:r>
            <a:r>
              <a:rPr lang="fr-FR" b="1" dirty="0"/>
              <a:t>association loi 1901 </a:t>
            </a:r>
            <a:r>
              <a:rPr lang="fr-FR" dirty="0"/>
              <a:t>“la </a:t>
            </a:r>
            <a:r>
              <a:rPr lang="fr-FR" dirty="0" err="1"/>
              <a:t>Paysagerie</a:t>
            </a:r>
            <a:r>
              <a:rPr lang="fr-FR" dirty="0"/>
              <a:t>-en-Caux" et progressivement </a:t>
            </a:r>
            <a:r>
              <a:rPr lang="fr-FR" b="1" dirty="0"/>
              <a:t>le site est renaturé </a:t>
            </a:r>
            <a:r>
              <a:rPr lang="fr-FR" dirty="0"/>
              <a:t>: la prairie fauchée devient un terrain où la faune, la flore, le pâturage, les vergers, le maraîchage se côtoient.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a:t>
            </a:r>
            <a:r>
              <a:rPr lang="fr-FR" dirty="0" err="1"/>
              <a:t>Paysagerie</a:t>
            </a:r>
            <a:r>
              <a:rPr lang="fr-FR" dirty="0"/>
              <a:t>-en-Caux possède un véritable </a:t>
            </a:r>
            <a:r>
              <a:rPr lang="fr-FR" b="1" dirty="0"/>
              <a:t>intérêt pour la biodiversité</a:t>
            </a:r>
            <a:r>
              <a:rPr lang="fr-FR" dirty="0"/>
              <a:t>. Celui-ci contient un ensemble d’éléments supports de biodiversité (arbres morts, prairies, alignements d’arbres de hauts jets, vergers, haies sèches, jardin-forêt, etc.) qui contribuent à en faire un réservoir de biodiversité. Ces milieux sont favorables à la faune.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préservation des éléments supports de biodiversité sur la propriété de la </a:t>
            </a:r>
            <a:r>
              <a:rPr lang="fr-FR" dirty="0" err="1"/>
              <a:t>Paysagerie</a:t>
            </a:r>
            <a:r>
              <a:rPr lang="fr-FR" dirty="0"/>
              <a:t>-en-Caux constitue donc un enjeu fort de biodiversité locale. La situation de ces parcelles entre espace urbain et zones cultivées </a:t>
            </a:r>
            <a:r>
              <a:rPr lang="fr-FR" dirty="0" err="1"/>
              <a:t>contibue</a:t>
            </a:r>
            <a:r>
              <a:rPr lang="fr-FR" dirty="0"/>
              <a:t> à renforcer leur rôle de zone tampon, de transition paysagère intéressante mais aussi de corridor de biodiversité. </a:t>
            </a:r>
          </a:p>
        </p:txBody>
      </p:sp>
      <p:pic>
        <p:nvPicPr>
          <p:cNvPr id="17" name="Image 16" descr="Une image contenant texte, Police, Graphique, logo&#10;&#10;Description générée automatiquement">
            <a:extLst>
              <a:ext uri="{FF2B5EF4-FFF2-40B4-BE49-F238E27FC236}">
                <a16:creationId xmlns:a16="http://schemas.microsoft.com/office/drawing/2014/main" id="{4006B142-83B4-BFCD-F560-A0764A82213D}"/>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4294692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77526-FE86-4AC1-97EA-E46607206A4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F2DEC25-92F4-421A-60E3-32E7F36DAFD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3BA12682-E601-93B5-7B59-766CCF9A2F14}"/>
              </a:ext>
            </a:extLst>
          </p:cNvPr>
          <p:cNvSpPr txBox="1">
            <a:spLocks noGrp="1" noRot="1" noMove="1" noResize="1" noEditPoints="1" noAdjustHandles="1" noChangeArrowheads="1" noChangeShapeType="1"/>
          </p:cNvSpPr>
          <p:nvPr/>
        </p:nvSpPr>
        <p:spPr>
          <a:xfrm>
            <a:off x="843396" y="1589809"/>
            <a:ext cx="10505209" cy="5078313"/>
          </a:xfrm>
          <a:prstGeom prst="rect">
            <a:avLst/>
          </a:prstGeom>
          <a:noFill/>
        </p:spPr>
        <p:txBody>
          <a:bodyPr wrap="square" rtlCol="0">
            <a:spAutoFit/>
          </a:bodyPr>
          <a:lstStyle/>
          <a:p>
            <a:pPr marL="285750" indent="-285750">
              <a:buFont typeface="Arial" panose="020B0604020202020204" pitchFamily="34" charset="0"/>
              <a:buChar char="•"/>
            </a:pPr>
            <a:r>
              <a:rPr lang="fr-FR" dirty="0"/>
              <a:t>Les modalités d’entretien du site sont aussi des éléments qui permettent la préservation de la biodiversité et que le propriétaire souhaite conserver : travail du sol limité, zéro phyto, rotation des cultures, </a:t>
            </a:r>
            <a:r>
              <a:rPr lang="fr-FR" dirty="0" err="1"/>
              <a:t>mulching</a:t>
            </a:r>
            <a:r>
              <a:rPr lang="fr-FR" dirty="0"/>
              <a:t>, paillage, taille des arbres limitée...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Enfin, le site a une </a:t>
            </a:r>
            <a:r>
              <a:rPr lang="fr-FR" b="1" dirty="0"/>
              <a:t>visée pédagogique importante </a:t>
            </a:r>
            <a:r>
              <a:rPr lang="fr-FR" dirty="0"/>
              <a:t>comme avec l’école du dehors avec l’école de Sainte-Marie-des-Champs ou l’atelier de jour d’Yvetot du CCAS.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préservation du site permet aussi de répondre au plan d’aménagement et de développement durable du PLUi en maintenant des éléments végétalisés, patrimoine naturel, engageant une dynamique de gestion alternative des eaux pluviales, développant la trame verte et bleue. C’est aussi un moyen de préserver les caractéristiques des paysages traditionnels des clos-masures, typiques du Pays de Caux.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droits et obligations d’Yvetot Normandie dans l’ORE seraient les suivants: </a:t>
            </a:r>
          </a:p>
          <a:p>
            <a:pPr marL="742950" lvl="1" indent="-285750">
              <a:buFont typeface="Arial" panose="020B0604020202020204" pitchFamily="34" charset="0"/>
              <a:buChar char="•"/>
            </a:pPr>
            <a:r>
              <a:rPr lang="fr-FR" dirty="0"/>
              <a:t>Aider à la recherche de financements si besoin, et à la demande du propriétaire ;</a:t>
            </a:r>
          </a:p>
          <a:p>
            <a:pPr marL="742950" lvl="1" indent="-285750">
              <a:buFont typeface="Arial" panose="020B0604020202020204" pitchFamily="34" charset="0"/>
              <a:buChar char="•"/>
            </a:pPr>
            <a:r>
              <a:rPr lang="fr-FR" dirty="0"/>
              <a:t>Apporter des conseils de gestion, d’entretien sur les parcelles concernées par l’ORE ;</a:t>
            </a:r>
          </a:p>
          <a:p>
            <a:pPr marL="742950" lvl="1" indent="-285750">
              <a:buFont typeface="Arial" panose="020B0604020202020204" pitchFamily="34" charset="0"/>
              <a:buChar char="•"/>
            </a:pPr>
            <a:r>
              <a:rPr lang="fr-FR" dirty="0"/>
              <a:t>Être un relai d’informations pour les éléments liés à l’environnement sur le territoire.</a:t>
            </a:r>
          </a:p>
          <a:p>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81E32EBF-2754-E2DB-4529-CF107CA5F42E}"/>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934267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333F2-09CD-8A6D-9BB9-0E0766870F9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3CEC5B68-6A76-253B-B74A-168DF6A55AAE}"/>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6CCA3343-42DA-9FCD-8509-D5570DC9F7C2}"/>
              </a:ext>
            </a:extLst>
          </p:cNvPr>
          <p:cNvSpPr txBox="1">
            <a:spLocks noGrp="1" noRot="1" noMove="1" noResize="1" noEditPoints="1" noAdjustHandles="1" noChangeArrowheads="1" noChangeShapeType="1"/>
          </p:cNvSpPr>
          <p:nvPr/>
        </p:nvSpPr>
        <p:spPr>
          <a:xfrm>
            <a:off x="843396" y="1589809"/>
            <a:ext cx="10505209" cy="3123932"/>
          </a:xfrm>
          <a:prstGeom prst="rect">
            <a:avLst/>
          </a:prstGeom>
          <a:noFill/>
        </p:spPr>
        <p:txBody>
          <a:bodyPr wrap="square" rtlCol="0">
            <a:spAutoFit/>
          </a:bodyPr>
          <a:lstStyle/>
          <a:p>
            <a:pPr marL="285750" indent="-285750">
              <a:buFont typeface="Arial" panose="020B0604020202020204" pitchFamily="34" charset="0"/>
              <a:buChar char="•"/>
            </a:pPr>
            <a:r>
              <a:rPr lang="fr-FR" dirty="0"/>
              <a:t>Les droits et obligations de La </a:t>
            </a:r>
            <a:r>
              <a:rPr lang="fr-FR" dirty="0" err="1"/>
              <a:t>Paysagerie</a:t>
            </a:r>
            <a:r>
              <a:rPr lang="fr-FR" dirty="0"/>
              <a:t>-en-Caux concernent la gestion du site et préservation des éléments de biodiversité tels que présentés ci-avant.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a:spcAft>
                <a:spcPts val="600"/>
              </a:spcAft>
            </a:pPr>
            <a:r>
              <a:rPr lang="fr-FR" sz="2000" b="1" u="sng" dirty="0"/>
              <a:t>Il est proposé :</a:t>
            </a:r>
            <a:r>
              <a:rPr lang="fr-FR" dirty="0"/>
              <a:t> </a:t>
            </a:r>
          </a:p>
          <a:p>
            <a:pPr marL="285750" indent="-285750">
              <a:spcAft>
                <a:spcPts val="600"/>
              </a:spcAft>
              <a:buFont typeface="Arial" panose="020B0604020202020204" pitchFamily="34" charset="0"/>
              <a:buChar char="•"/>
            </a:pPr>
            <a:r>
              <a:rPr lang="fr-FR" dirty="0"/>
              <a:t>De valider la proposition de contractualisation des Obligations Réelles Environnementales avec le propriétaire de la </a:t>
            </a:r>
            <a:r>
              <a:rPr lang="fr-FR" dirty="0" err="1"/>
              <a:t>Paysagerie</a:t>
            </a:r>
            <a:r>
              <a:rPr lang="fr-FR" dirty="0"/>
              <a:t>-en-Caux à Baons-le-Comte.</a:t>
            </a:r>
          </a:p>
          <a:p>
            <a:pPr marL="285750" indent="-285750">
              <a:spcAft>
                <a:spcPts val="600"/>
              </a:spcAft>
              <a:buFont typeface="Arial" panose="020B0604020202020204" pitchFamily="34" charset="0"/>
              <a:buChar char="•"/>
            </a:pPr>
            <a:r>
              <a:rPr lang="fr-FR" dirty="0"/>
              <a:t>D’autoriser le Vice-Président en charge de la Transition Ecologique à signer le contrat d’ORE avec Monsieur </a:t>
            </a:r>
            <a:r>
              <a:rPr lang="fr-FR" dirty="0" err="1"/>
              <a:t>Eric</a:t>
            </a:r>
            <a:r>
              <a:rPr lang="fr-FR" dirty="0"/>
              <a:t> Germain.</a:t>
            </a:r>
          </a:p>
          <a:p>
            <a:pPr marL="285750" indent="-285750">
              <a:buFont typeface="Arial" panose="020B0604020202020204" pitchFamily="34" charset="0"/>
              <a:buChar char="•"/>
            </a:pPr>
            <a:r>
              <a:rPr lang="fr-FR" dirty="0"/>
              <a:t>D’autoriser le Président à authentifier l’acte administratif du contrat d'ORE. </a:t>
            </a:r>
          </a:p>
        </p:txBody>
      </p:sp>
      <p:pic>
        <p:nvPicPr>
          <p:cNvPr id="17" name="Image 16" descr="Une image contenant texte, Police, Graphique, logo&#10;&#10;Description générée automatiquement">
            <a:extLst>
              <a:ext uri="{FF2B5EF4-FFF2-40B4-BE49-F238E27FC236}">
                <a16:creationId xmlns:a16="http://schemas.microsoft.com/office/drawing/2014/main" id="{4E61FE00-4AB7-C7A8-AD0A-972A4849D348}"/>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49162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56898-DEA6-F4A4-A86A-94DAD14E8FE9}"/>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E2A8D04A-2725-7006-0D75-B15AFA253503}"/>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DB310626-B2A7-211B-D4FB-4CCF7B2817EC}"/>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29B01954-0F87-2DEC-4084-C5AEACD657E1}"/>
              </a:ext>
            </a:extLst>
          </p:cNvPr>
          <p:cNvSpPr txBox="1">
            <a:spLocks noGrp="1" noRot="1" noMove="1" noResize="1" noEditPoints="1" noAdjustHandles="1" noChangeArrowheads="1" noChangeShapeType="1"/>
          </p:cNvSpPr>
          <p:nvPr/>
        </p:nvSpPr>
        <p:spPr>
          <a:xfrm>
            <a:off x="3231450" y="2207190"/>
            <a:ext cx="377026" cy="523220"/>
          </a:xfrm>
          <a:prstGeom prst="rect">
            <a:avLst/>
          </a:prstGeom>
          <a:noFill/>
        </p:spPr>
        <p:txBody>
          <a:bodyPr wrap="none" rtlCol="0">
            <a:spAutoFit/>
          </a:bodyPr>
          <a:lstStyle/>
          <a:p>
            <a:r>
              <a:rPr lang="fr-FR" sz="2800" b="1" dirty="0"/>
              <a:t>2</a:t>
            </a:r>
          </a:p>
        </p:txBody>
      </p:sp>
      <p:sp>
        <p:nvSpPr>
          <p:cNvPr id="9" name="ZoneTexte 8">
            <a:extLst>
              <a:ext uri="{FF2B5EF4-FFF2-40B4-BE49-F238E27FC236}">
                <a16:creationId xmlns:a16="http://schemas.microsoft.com/office/drawing/2014/main" id="{2D6D1A77-AA05-4A02-2BDA-1CA0228F885D}"/>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CE87FAAE-BC5F-A10D-48B5-C5AEC6329DCB}"/>
              </a:ext>
            </a:extLst>
          </p:cNvPr>
          <p:cNvSpPr txBox="1">
            <a:spLocks noGrp="1" noRot="1" noMove="1" noResize="1" noEditPoints="1" noAdjustHandles="1" noChangeArrowheads="1" noChangeShapeType="1"/>
          </p:cNvSpPr>
          <p:nvPr/>
        </p:nvSpPr>
        <p:spPr>
          <a:xfrm>
            <a:off x="3231450" y="1635318"/>
            <a:ext cx="4007379" cy="523220"/>
          </a:xfrm>
          <a:prstGeom prst="rect">
            <a:avLst/>
          </a:prstGeom>
          <a:noFill/>
        </p:spPr>
        <p:txBody>
          <a:bodyPr wrap="none" rtlCol="0">
            <a:spAutoFit/>
          </a:bodyPr>
          <a:lstStyle/>
          <a:p>
            <a:r>
              <a:rPr lang="fr-FR" sz="2800" b="1" dirty="0"/>
              <a:t>M. Gérard CHARASSIER</a:t>
            </a:r>
          </a:p>
        </p:txBody>
      </p:sp>
      <p:sp>
        <p:nvSpPr>
          <p:cNvPr id="3" name="ZoneTexte 2">
            <a:extLst>
              <a:ext uri="{FF2B5EF4-FFF2-40B4-BE49-F238E27FC236}">
                <a16:creationId xmlns:a16="http://schemas.microsoft.com/office/drawing/2014/main" id="{D5134D97-79CF-BB1F-9C3D-9B4F2DAD69B4}"/>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E5376798-1220-AC44-4513-AB8C11E11A83}"/>
              </a:ext>
            </a:extLst>
          </p:cNvPr>
          <p:cNvSpPr txBox="1">
            <a:spLocks noGrp="1" noRot="1" noMove="1" noResize="1" noEditPoints="1" noAdjustHandles="1" noChangeArrowheads="1" noChangeShapeType="1"/>
          </p:cNvSpPr>
          <p:nvPr/>
        </p:nvSpPr>
        <p:spPr>
          <a:xfrm>
            <a:off x="3231451" y="2779062"/>
            <a:ext cx="5810950" cy="1384995"/>
          </a:xfrm>
          <a:prstGeom prst="rect">
            <a:avLst/>
          </a:prstGeom>
          <a:noFill/>
        </p:spPr>
        <p:txBody>
          <a:bodyPr wrap="square" rtlCol="0">
            <a:spAutoFit/>
          </a:bodyPr>
          <a:lstStyle/>
          <a:p>
            <a:r>
              <a:rPr lang="fr-FR" sz="2800" b="1" dirty="0"/>
              <a:t>Mécénat, adoption de la convention cadre et de la charte éthique</a:t>
            </a:r>
          </a:p>
        </p:txBody>
      </p:sp>
      <p:pic>
        <p:nvPicPr>
          <p:cNvPr id="15" name="Image 14" descr="Une image contenant Graphique, symbole, conception&#10;&#10;Description générée automatiquement">
            <a:extLst>
              <a:ext uri="{FF2B5EF4-FFF2-40B4-BE49-F238E27FC236}">
                <a16:creationId xmlns:a16="http://schemas.microsoft.com/office/drawing/2014/main" id="{6A56C2A3-B1AB-6322-B070-ABFFFA44C05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3598102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F5F9-CEDE-9242-AF55-9E2C1B50B732}"/>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868D2E5-AB48-3652-F2C8-7B043743C151}"/>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3181C3C4-9FF5-8861-211B-C0A0E000BF41}"/>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1923CEC2-A2DF-8656-1413-8BA2DFE4B697}"/>
              </a:ext>
            </a:extLst>
          </p:cNvPr>
          <p:cNvSpPr txBox="1">
            <a:spLocks noGrp="1" noRot="1" noMove="1" noResize="1" noEditPoints="1" noAdjustHandles="1" noChangeArrowheads="1" noChangeShapeType="1"/>
          </p:cNvSpPr>
          <p:nvPr/>
        </p:nvSpPr>
        <p:spPr>
          <a:xfrm>
            <a:off x="3231450" y="2207190"/>
            <a:ext cx="569387" cy="523220"/>
          </a:xfrm>
          <a:prstGeom prst="rect">
            <a:avLst/>
          </a:prstGeom>
          <a:noFill/>
        </p:spPr>
        <p:txBody>
          <a:bodyPr wrap="none" rtlCol="0">
            <a:spAutoFit/>
          </a:bodyPr>
          <a:lstStyle/>
          <a:p>
            <a:r>
              <a:rPr lang="fr-FR" sz="2800" b="1" dirty="0"/>
              <a:t>12</a:t>
            </a:r>
          </a:p>
        </p:txBody>
      </p:sp>
      <p:sp>
        <p:nvSpPr>
          <p:cNvPr id="9" name="ZoneTexte 8">
            <a:extLst>
              <a:ext uri="{FF2B5EF4-FFF2-40B4-BE49-F238E27FC236}">
                <a16:creationId xmlns:a16="http://schemas.microsoft.com/office/drawing/2014/main" id="{611FB51A-7324-73A1-A3C2-7DDC5AA5AFF3}"/>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F0C0B1D3-6F56-D7CD-668A-364FA1D7692B}"/>
              </a:ext>
            </a:extLst>
          </p:cNvPr>
          <p:cNvSpPr txBox="1">
            <a:spLocks noGrp="1" noRot="1" noMove="1" noResize="1" noEditPoints="1" noAdjustHandles="1" noChangeArrowheads="1" noChangeShapeType="1"/>
          </p:cNvSpPr>
          <p:nvPr/>
        </p:nvSpPr>
        <p:spPr>
          <a:xfrm>
            <a:off x="3231450" y="1635318"/>
            <a:ext cx="4007379" cy="523220"/>
          </a:xfrm>
          <a:prstGeom prst="rect">
            <a:avLst/>
          </a:prstGeom>
          <a:noFill/>
        </p:spPr>
        <p:txBody>
          <a:bodyPr wrap="none" rtlCol="0">
            <a:spAutoFit/>
          </a:bodyPr>
          <a:lstStyle/>
          <a:p>
            <a:r>
              <a:rPr lang="fr-FR" sz="2800" b="1" dirty="0"/>
              <a:t>M. Gérard CHARASSIER</a:t>
            </a:r>
          </a:p>
        </p:txBody>
      </p:sp>
      <p:sp>
        <p:nvSpPr>
          <p:cNvPr id="3" name="ZoneTexte 2">
            <a:extLst>
              <a:ext uri="{FF2B5EF4-FFF2-40B4-BE49-F238E27FC236}">
                <a16:creationId xmlns:a16="http://schemas.microsoft.com/office/drawing/2014/main" id="{A95ABD37-43E8-48A2-1986-B9C54FE2D780}"/>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01FCE209-3040-CF77-EEC0-0C028CD4CF65}"/>
              </a:ext>
            </a:extLst>
          </p:cNvPr>
          <p:cNvSpPr txBox="1">
            <a:spLocks noGrp="1" noRot="1" noMove="1" noResize="1" noEditPoints="1" noAdjustHandles="1" noChangeArrowheads="1" noChangeShapeType="1"/>
          </p:cNvSpPr>
          <p:nvPr/>
        </p:nvSpPr>
        <p:spPr>
          <a:xfrm>
            <a:off x="3231451" y="2779062"/>
            <a:ext cx="5810950" cy="954107"/>
          </a:xfrm>
          <a:prstGeom prst="rect">
            <a:avLst/>
          </a:prstGeom>
          <a:noFill/>
        </p:spPr>
        <p:txBody>
          <a:bodyPr wrap="square" rtlCol="0">
            <a:spAutoFit/>
          </a:bodyPr>
          <a:lstStyle/>
          <a:p>
            <a:r>
              <a:rPr lang="fr-FR" sz="2800" b="1" dirty="0"/>
              <a:t>Subvention de fonctionnement à l'association "La </a:t>
            </a:r>
            <a:r>
              <a:rPr lang="fr-FR" sz="2800" b="1" dirty="0" err="1"/>
              <a:t>Bicyclerie</a:t>
            </a:r>
            <a:r>
              <a:rPr lang="fr-FR" sz="2800" b="1" dirty="0"/>
              <a:t>"</a:t>
            </a:r>
          </a:p>
        </p:txBody>
      </p:sp>
      <p:pic>
        <p:nvPicPr>
          <p:cNvPr id="15" name="Image 14" descr="Une image contenant Graphique, symbole, conception&#10;&#10;Description générée automatiquement">
            <a:extLst>
              <a:ext uri="{FF2B5EF4-FFF2-40B4-BE49-F238E27FC236}">
                <a16:creationId xmlns:a16="http://schemas.microsoft.com/office/drawing/2014/main" id="{4808D411-5474-E153-4C5A-588BDA74909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1595517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46558-7093-D0DB-775D-C6FD2F9EC9E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EAF72770-DB94-0150-33AE-D2426837704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0D63A979-1CEE-CFE2-795A-777065A8BFA2}"/>
              </a:ext>
            </a:extLst>
          </p:cNvPr>
          <p:cNvSpPr txBox="1">
            <a:spLocks noGrp="1" noRot="1" noMove="1" noResize="1" noEditPoints="1" noAdjustHandles="1" noChangeArrowheads="1" noChangeShapeType="1"/>
          </p:cNvSpPr>
          <p:nvPr/>
        </p:nvSpPr>
        <p:spPr>
          <a:xfrm>
            <a:off x="843396" y="1589809"/>
            <a:ext cx="10505209" cy="5078313"/>
          </a:xfrm>
          <a:prstGeom prst="rect">
            <a:avLst/>
          </a:prstGeom>
          <a:noFill/>
        </p:spPr>
        <p:txBody>
          <a:bodyPr wrap="square" rtlCol="0">
            <a:spAutoFit/>
          </a:bodyPr>
          <a:lstStyle/>
          <a:p>
            <a:pPr marL="285750" indent="-285750">
              <a:buFont typeface="Arial" panose="020B0604020202020204" pitchFamily="34" charset="0"/>
              <a:buChar char="•"/>
            </a:pPr>
            <a:r>
              <a:rPr lang="fr-FR" dirty="0"/>
              <a:t>Un des axes de travail d’Yvetot Normandie concerne la mobilité et les déplacements doux (PCAET, plan vélo, autorité organisatrice de la mobilité…).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C’est dans ce cadre qu’Yvetot Normandie souhaite acter un partenariat avec l’association la </a:t>
            </a:r>
            <a:r>
              <a:rPr lang="fr-FR" dirty="0" err="1"/>
              <a:t>Bicyclerie</a:t>
            </a:r>
            <a:r>
              <a:rPr lang="fr-FR" dirty="0"/>
              <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a:t>L’association « la </a:t>
            </a:r>
            <a:r>
              <a:rPr lang="fr-FR" b="1" dirty="0" err="1"/>
              <a:t>Bicyclerie</a:t>
            </a:r>
            <a:r>
              <a:rPr lang="fr-FR" b="1" dirty="0"/>
              <a:t> garage solidaire » </a:t>
            </a:r>
            <a:r>
              <a:rPr lang="fr-FR" dirty="0"/>
              <a:t>a été créée en 2019 avec pour objet de </a:t>
            </a:r>
            <a:r>
              <a:rPr lang="fr-FR" b="1" dirty="0"/>
              <a:t>faciliter l’accès pour tous au vélo</a:t>
            </a:r>
            <a:r>
              <a:rPr lang="fr-FR" dirty="0"/>
              <a:t> et de </a:t>
            </a:r>
            <a:r>
              <a:rPr lang="fr-FR" b="1" dirty="0"/>
              <a:t>promouvoir l’utilisation du vélo </a:t>
            </a:r>
            <a:r>
              <a:rPr lang="fr-FR" dirty="0"/>
              <a:t>en déplacement doux.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Elle repose sur l’engagement d’une douzaine de bénévoles.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L’association intervient pour </a:t>
            </a:r>
            <a:r>
              <a:rPr lang="fr-FR" b="1" dirty="0"/>
              <a:t>l’aide matérielle</a:t>
            </a:r>
            <a:r>
              <a:rPr lang="fr-FR" dirty="0"/>
              <a:t> et </a:t>
            </a:r>
            <a:r>
              <a:rPr lang="fr-FR" b="1" dirty="0"/>
              <a:t>l’apprentissage de la réparation </a:t>
            </a:r>
            <a:r>
              <a:rPr lang="fr-FR" dirty="0"/>
              <a:t>des vélos.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Elle remet également en état des vélos destinés à la destruction et les propose à </a:t>
            </a:r>
            <a:r>
              <a:rPr lang="fr-FR" b="1" dirty="0"/>
              <a:t>prix solidaire</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Yvetot Normandie est un partenaire historique de la </a:t>
            </a:r>
            <a:r>
              <a:rPr lang="fr-FR" dirty="0" err="1"/>
              <a:t>Bicyclerie</a:t>
            </a:r>
            <a:r>
              <a:rPr lang="fr-FR" dirty="0"/>
              <a:t> puisque les 2 structures ont conventionné dès 2019 avec le service rudologie pour la récupération des vélos jetés en déchetterie.</a:t>
            </a:r>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B3B9E038-37AC-6579-E32C-27847F853F52}"/>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1602829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00EDE-F85B-7B7E-87EB-3F087F3EEB8E}"/>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3A2AA06-E776-D3DF-767C-6E17280EB70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E4F05986-BF84-835E-1334-5DCB0459048E}"/>
              </a:ext>
            </a:extLst>
          </p:cNvPr>
          <p:cNvSpPr txBox="1">
            <a:spLocks noGrp="1" noRot="1" noMove="1" noResize="1" noEditPoints="1" noAdjustHandles="1" noChangeArrowheads="1" noChangeShapeType="1"/>
          </p:cNvSpPr>
          <p:nvPr/>
        </p:nvSpPr>
        <p:spPr>
          <a:xfrm>
            <a:off x="843396" y="1589809"/>
            <a:ext cx="10505209" cy="4801314"/>
          </a:xfrm>
          <a:prstGeom prst="rect">
            <a:avLst/>
          </a:prstGeom>
          <a:noFill/>
        </p:spPr>
        <p:txBody>
          <a:bodyPr wrap="square" rtlCol="0">
            <a:spAutoFit/>
          </a:bodyPr>
          <a:lstStyle/>
          <a:p>
            <a:pPr marL="285750" indent="-285750">
              <a:buFont typeface="Arial" panose="020B0604020202020204" pitchFamily="34" charset="0"/>
              <a:buChar char="•"/>
            </a:pPr>
            <a:r>
              <a:rPr lang="fr-FR" dirty="0"/>
              <a:t>Pour l’année </a:t>
            </a:r>
            <a:r>
              <a:rPr lang="fr-FR" b="1" dirty="0"/>
              <a:t>2024</a:t>
            </a:r>
            <a:r>
              <a:rPr lang="fr-FR" dirty="0"/>
              <a:t>, ce sont près de </a:t>
            </a:r>
            <a:r>
              <a:rPr lang="fr-FR" b="1" dirty="0"/>
              <a:t>350 vélos </a:t>
            </a:r>
            <a:r>
              <a:rPr lang="fr-FR" dirty="0"/>
              <a:t>qui ont été remis en état et proposés à prix solidaire          (1 200 vélos depuis 2019).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 sont également près de </a:t>
            </a:r>
            <a:r>
              <a:rPr lang="fr-FR" b="1" dirty="0"/>
              <a:t>200 vélos </a:t>
            </a:r>
            <a:r>
              <a:rPr lang="fr-FR" dirty="0"/>
              <a:t>qui ont été </a:t>
            </a:r>
            <a:r>
              <a:rPr lang="fr-FR" b="1" dirty="0"/>
              <a:t>entretenus et réparés </a:t>
            </a:r>
            <a:r>
              <a:rPr lang="fr-FR" dirty="0"/>
              <a:t>avec leur propriétaire (1 000 vélos depuis 2019).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usagers de la </a:t>
            </a:r>
            <a:r>
              <a:rPr lang="fr-FR" dirty="0" err="1"/>
              <a:t>Bicyclerie</a:t>
            </a:r>
            <a:r>
              <a:rPr lang="fr-FR" dirty="0"/>
              <a:t> viennent d’Yvetot et des communes avoisinantes (territoire d’Yvetot Normandie).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a:t>
            </a:r>
            <a:r>
              <a:rPr lang="fr-FR" dirty="0" err="1"/>
              <a:t>Bicyclerie</a:t>
            </a:r>
            <a:r>
              <a:rPr lang="fr-FR" dirty="0"/>
              <a:t> prend part aux différentes manifestations organisées sur le territoire. Notamment en 2024, l’association a été partenaire de la manifestation autour du passage de la flamme olympique en proposant aux habitants de régler/réparer leur vélo et de gagner un vélo.</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a:t>
            </a:r>
            <a:r>
              <a:rPr lang="fr-FR" dirty="0" err="1"/>
              <a:t>Bicyclerie</a:t>
            </a:r>
            <a:r>
              <a:rPr lang="fr-FR" dirty="0"/>
              <a:t> était jusqu’en décembre 2024 dernier hébergée à titre gracieux par la ville d’Yvetot dans le local du tribunal. Ayant dû quitter les locaux, l'association a trouvé un nouvel endroit situé 23 rue de la République, l’ancienne "bonne </a:t>
            </a:r>
            <a:r>
              <a:rPr lang="fr-FR" dirty="0" err="1"/>
              <a:t>occas</a:t>
            </a:r>
            <a:r>
              <a:rPr lang="fr-FR" dirty="0"/>
              <a:t>" et a pu s’y installer en janvier 2025. </a:t>
            </a:r>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C72FD972-C3FB-0B6B-91DF-2CD2280D7155}"/>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837566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BAC13-318D-26DD-6354-45A6F90AE009}"/>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5114915-5589-09FC-9414-3ECE8CC25A8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0912E498-2E34-EFF6-75E5-8BA0C15DDD9D}"/>
              </a:ext>
            </a:extLst>
          </p:cNvPr>
          <p:cNvSpPr txBox="1">
            <a:spLocks noGrp="1" noRot="1" noMove="1" noResize="1" noEditPoints="1" noAdjustHandles="1" noChangeArrowheads="1" noChangeShapeType="1"/>
          </p:cNvSpPr>
          <p:nvPr/>
        </p:nvSpPr>
        <p:spPr>
          <a:xfrm>
            <a:off x="843396" y="1589809"/>
            <a:ext cx="10505209" cy="4801314"/>
          </a:xfrm>
          <a:prstGeom prst="rect">
            <a:avLst/>
          </a:prstGeom>
          <a:noFill/>
        </p:spPr>
        <p:txBody>
          <a:bodyPr wrap="square" rtlCol="0">
            <a:spAutoFit/>
          </a:bodyPr>
          <a:lstStyle/>
          <a:p>
            <a:pPr marL="285750" indent="-285750">
              <a:buFont typeface="Arial" panose="020B0604020202020204" pitchFamily="34" charset="0"/>
              <a:buChar char="•"/>
            </a:pPr>
            <a:r>
              <a:rPr lang="fr-FR" dirty="0"/>
              <a:t>En mars 2025, l’association a sollicité officiellement Yvetot Normandie ainsi que la ville d’Yvetot pour une </a:t>
            </a:r>
            <a:r>
              <a:rPr lang="fr-FR" b="1" dirty="0"/>
              <a:t>subvention à ses nouveaux frais de fonctionnement</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Au vu des objectifs partagés par la </a:t>
            </a:r>
            <a:r>
              <a:rPr lang="fr-FR" dirty="0" err="1"/>
              <a:t>Bicyclerie</a:t>
            </a:r>
            <a:r>
              <a:rPr lang="fr-FR" dirty="0"/>
              <a:t> et Yvetot Normandie, il est proposé de conventionner avec la </a:t>
            </a:r>
            <a:r>
              <a:rPr lang="fr-FR" dirty="0" err="1"/>
              <a:t>Bicyclerie</a:t>
            </a:r>
            <a:r>
              <a:rPr lang="fr-FR" dirty="0"/>
              <a:t> pour une durée de </a:t>
            </a:r>
            <a:r>
              <a:rPr lang="fr-FR" b="1" dirty="0"/>
              <a:t>3 ans </a:t>
            </a:r>
            <a:r>
              <a:rPr lang="fr-FR" dirty="0"/>
              <a:t>afin de soutenir son action d’économie circulaire et solidaire pour le territoire en faveur de la mobilité douce.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Yvetot Normandie et la </a:t>
            </a:r>
            <a:r>
              <a:rPr lang="fr-FR" dirty="0" err="1"/>
              <a:t>Bicyclerie</a:t>
            </a:r>
            <a:r>
              <a:rPr lang="fr-FR" dirty="0"/>
              <a:t> ont ainsi retenu </a:t>
            </a:r>
            <a:r>
              <a:rPr lang="fr-FR" b="1" dirty="0"/>
              <a:t>trois domaines de coopération </a:t>
            </a:r>
            <a:r>
              <a:rPr lang="fr-FR" dirty="0"/>
              <a:t>définis au sein de leur politique de transition écologique et de mobilité durable : </a:t>
            </a:r>
          </a:p>
          <a:p>
            <a:pPr marL="742950" lvl="1" indent="-285750">
              <a:buFont typeface="Arial" panose="020B0604020202020204" pitchFamily="34" charset="0"/>
              <a:buChar char="•"/>
            </a:pPr>
            <a:r>
              <a:rPr lang="fr-FR" dirty="0"/>
              <a:t>Aider à la mobilité douce via la vente de vélos d’occasion révisés et la gestion et l’animation d’ateliers d’auto-réparation de vélo ;</a:t>
            </a:r>
          </a:p>
          <a:p>
            <a:pPr marL="742950" lvl="1" indent="-285750">
              <a:buFont typeface="Arial" panose="020B0604020202020204" pitchFamily="34" charset="0"/>
              <a:buChar char="•"/>
            </a:pPr>
            <a:r>
              <a:rPr lang="fr-FR" dirty="0"/>
              <a:t>Favoriser l’économie circulaire et le réemploi ;</a:t>
            </a:r>
          </a:p>
          <a:p>
            <a:pPr marL="742950" lvl="1" indent="-285750">
              <a:buFont typeface="Arial" panose="020B0604020202020204" pitchFamily="34" charset="0"/>
              <a:buChar char="•"/>
            </a:pPr>
            <a:r>
              <a:rPr lang="fr-FR" dirty="0"/>
              <a:t>Promouvoir et sensibiliser : animations, café associatif, événementiel…</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droits et obligations de chaque partie sont listés dans le projet de délibération.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 est proposé de verser une subvention de </a:t>
            </a:r>
            <a:r>
              <a:rPr lang="fr-FR" b="1" dirty="0"/>
              <a:t>2 000 € par an </a:t>
            </a:r>
            <a:r>
              <a:rPr lang="fr-FR" dirty="0"/>
              <a:t>pendant 3 ans. </a:t>
            </a:r>
          </a:p>
        </p:txBody>
      </p:sp>
      <p:pic>
        <p:nvPicPr>
          <p:cNvPr id="17" name="Image 16" descr="Une image contenant texte, Police, Graphique, logo&#10;&#10;Description générée automatiquement">
            <a:extLst>
              <a:ext uri="{FF2B5EF4-FFF2-40B4-BE49-F238E27FC236}">
                <a16:creationId xmlns:a16="http://schemas.microsoft.com/office/drawing/2014/main" id="{1AA0C37C-93C9-FA99-DF69-01F79EEE9D70}"/>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144209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4B978-46DC-D435-B068-8CA2870C3E2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E224DA18-1867-17A1-FC00-F19F5C19EDE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DCECA155-7BEE-A95E-C5A1-8C41788F1592}"/>
              </a:ext>
            </a:extLst>
          </p:cNvPr>
          <p:cNvSpPr txBox="1">
            <a:spLocks noGrp="1" noRot="1" noMove="1" noResize="1" noEditPoints="1" noAdjustHandles="1" noChangeArrowheads="1" noChangeShapeType="1"/>
          </p:cNvSpPr>
          <p:nvPr/>
        </p:nvSpPr>
        <p:spPr>
          <a:xfrm>
            <a:off x="843396" y="1589809"/>
            <a:ext cx="10505209" cy="1969770"/>
          </a:xfrm>
          <a:prstGeom prst="rect">
            <a:avLst/>
          </a:prstGeom>
          <a:noFill/>
        </p:spPr>
        <p:txBody>
          <a:bodyPr wrap="square" rtlCol="0">
            <a:spAutoFit/>
          </a:bodyPr>
          <a:lstStyle/>
          <a:p>
            <a:pPr>
              <a:spcAft>
                <a:spcPts val="1200"/>
              </a:spcAft>
            </a:pPr>
            <a:r>
              <a:rPr lang="fr-FR" sz="2000" b="1" u="sng" dirty="0"/>
              <a:t>Il est proposé :</a:t>
            </a:r>
            <a:r>
              <a:rPr lang="fr-FR" dirty="0"/>
              <a:t> </a:t>
            </a:r>
          </a:p>
          <a:p>
            <a:pPr marL="285750" indent="-285750">
              <a:spcAft>
                <a:spcPts val="1200"/>
              </a:spcAft>
              <a:buFont typeface="Arial" panose="020B0604020202020204" pitchFamily="34" charset="0"/>
              <a:buChar char="•"/>
            </a:pPr>
            <a:r>
              <a:rPr lang="fr-FR" dirty="0"/>
              <a:t>D’autoriser Monsieur le Président à signer la convention partenariale triennale jointe en annexe.</a:t>
            </a:r>
          </a:p>
          <a:p>
            <a:pPr marL="285750" indent="-285750">
              <a:spcAft>
                <a:spcPts val="1200"/>
              </a:spcAft>
              <a:buFont typeface="Arial" panose="020B0604020202020204" pitchFamily="34" charset="0"/>
              <a:buChar char="•"/>
            </a:pPr>
            <a:r>
              <a:rPr lang="fr-FR" dirty="0"/>
              <a:t>De verser une subvention annuelle de 2 000 € à l’association la </a:t>
            </a:r>
            <a:r>
              <a:rPr lang="fr-FR" dirty="0" err="1"/>
              <a:t>Bicyclerie</a:t>
            </a:r>
            <a:r>
              <a:rPr lang="fr-FR" dirty="0"/>
              <a:t> pendant une durée de 3 ans.</a:t>
            </a:r>
          </a:p>
          <a:p>
            <a:pPr marL="285750" indent="-285750">
              <a:buFont typeface="Arial" panose="020B0604020202020204" pitchFamily="34" charset="0"/>
              <a:buChar char="•"/>
            </a:pPr>
            <a:r>
              <a:rPr lang="fr-FR" dirty="0"/>
              <a:t>D’inscrire les crédits nécessaires au budget principal 2025 et suivants au chapitre 65.</a:t>
            </a:r>
          </a:p>
          <a:p>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9FCA8172-3CE9-3702-BA1C-A20C830E5F1B}"/>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526821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60649-2A85-5846-8481-281B6FE5099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42967C5-EB3F-33DB-D821-4426D7A9FA66}"/>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AF3B68C2-E449-10FC-8FCD-264E045EF352}"/>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71FD7D3B-17E2-1CD1-A4EA-812EBE2D1A6B}"/>
              </a:ext>
            </a:extLst>
          </p:cNvPr>
          <p:cNvSpPr txBox="1">
            <a:spLocks noGrp="1" noRot="1" noMove="1" noResize="1" noEditPoints="1" noAdjustHandles="1" noChangeArrowheads="1" noChangeShapeType="1"/>
          </p:cNvSpPr>
          <p:nvPr/>
        </p:nvSpPr>
        <p:spPr>
          <a:xfrm>
            <a:off x="3231450" y="2207190"/>
            <a:ext cx="569387" cy="523220"/>
          </a:xfrm>
          <a:prstGeom prst="rect">
            <a:avLst/>
          </a:prstGeom>
          <a:noFill/>
        </p:spPr>
        <p:txBody>
          <a:bodyPr wrap="none" rtlCol="0">
            <a:spAutoFit/>
          </a:bodyPr>
          <a:lstStyle/>
          <a:p>
            <a:r>
              <a:rPr lang="fr-FR" sz="2800" b="1" dirty="0"/>
              <a:t>13</a:t>
            </a:r>
          </a:p>
        </p:txBody>
      </p:sp>
      <p:sp>
        <p:nvSpPr>
          <p:cNvPr id="9" name="ZoneTexte 8">
            <a:extLst>
              <a:ext uri="{FF2B5EF4-FFF2-40B4-BE49-F238E27FC236}">
                <a16:creationId xmlns:a16="http://schemas.microsoft.com/office/drawing/2014/main" id="{65B4E962-4642-9CE1-48F5-EFD27C653896}"/>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45013584-1C5A-B9EE-1872-757D37FC5EED}"/>
              </a:ext>
            </a:extLst>
          </p:cNvPr>
          <p:cNvSpPr txBox="1">
            <a:spLocks noGrp="1" noRot="1" noMove="1" noResize="1" noEditPoints="1" noAdjustHandles="1" noChangeArrowheads="1" noChangeShapeType="1"/>
          </p:cNvSpPr>
          <p:nvPr/>
        </p:nvSpPr>
        <p:spPr>
          <a:xfrm>
            <a:off x="3231450" y="1635318"/>
            <a:ext cx="3892412" cy="523220"/>
          </a:xfrm>
          <a:prstGeom prst="rect">
            <a:avLst/>
          </a:prstGeom>
          <a:noFill/>
        </p:spPr>
        <p:txBody>
          <a:bodyPr wrap="none" rtlCol="0">
            <a:spAutoFit/>
          </a:bodyPr>
          <a:lstStyle/>
          <a:p>
            <a:r>
              <a:rPr lang="fr-FR" sz="2800" b="1" dirty="0"/>
              <a:t>Mme Virginie BLANDIN</a:t>
            </a:r>
          </a:p>
        </p:txBody>
      </p:sp>
      <p:sp>
        <p:nvSpPr>
          <p:cNvPr id="3" name="ZoneTexte 2">
            <a:extLst>
              <a:ext uri="{FF2B5EF4-FFF2-40B4-BE49-F238E27FC236}">
                <a16:creationId xmlns:a16="http://schemas.microsoft.com/office/drawing/2014/main" id="{51ED2AE2-88E1-E127-308E-C410BA0F7F3E}"/>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05527849-227A-A074-195D-41FC2A641DD7}"/>
              </a:ext>
            </a:extLst>
          </p:cNvPr>
          <p:cNvSpPr txBox="1">
            <a:spLocks noGrp="1" noRot="1" noMove="1" noResize="1" noEditPoints="1" noAdjustHandles="1" noChangeArrowheads="1" noChangeShapeType="1"/>
          </p:cNvSpPr>
          <p:nvPr/>
        </p:nvSpPr>
        <p:spPr>
          <a:xfrm>
            <a:off x="3231451" y="2779062"/>
            <a:ext cx="5810950" cy="1384995"/>
          </a:xfrm>
          <a:prstGeom prst="rect">
            <a:avLst/>
          </a:prstGeom>
          <a:noFill/>
        </p:spPr>
        <p:txBody>
          <a:bodyPr wrap="square" rtlCol="0">
            <a:spAutoFit/>
          </a:bodyPr>
          <a:lstStyle/>
          <a:p>
            <a:r>
              <a:rPr lang="fr-FR" sz="2800" b="1" dirty="0"/>
              <a:t>Aide à l'acquisition de robot tondeuse ou de tondeuse </a:t>
            </a:r>
            <a:r>
              <a:rPr lang="fr-FR" sz="2800" b="1" dirty="0" err="1"/>
              <a:t>mulching</a:t>
            </a:r>
            <a:endParaRPr lang="fr-FR" sz="2800" b="1" dirty="0"/>
          </a:p>
        </p:txBody>
      </p:sp>
      <p:pic>
        <p:nvPicPr>
          <p:cNvPr id="15" name="Image 14" descr="Une image contenant Graphique, symbole, conception&#10;&#10;Description générée automatiquement">
            <a:extLst>
              <a:ext uri="{FF2B5EF4-FFF2-40B4-BE49-F238E27FC236}">
                <a16:creationId xmlns:a16="http://schemas.microsoft.com/office/drawing/2014/main" id="{F13B377B-B8DF-32E2-6589-E5D279C7CBF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1213708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9D42E-1B2A-1B83-1BFF-B223B1C5A879}"/>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388B4651-44FF-5545-F0E5-B0DD84196D8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5B9D4033-3D1D-C5B9-0F00-882C229AB426}"/>
              </a:ext>
            </a:extLst>
          </p:cNvPr>
          <p:cNvSpPr txBox="1">
            <a:spLocks noGrp="1" noRot="1" noMove="1" noResize="1" noEditPoints="1" noAdjustHandles="1" noChangeArrowheads="1" noChangeShapeType="1"/>
          </p:cNvSpPr>
          <p:nvPr/>
        </p:nvSpPr>
        <p:spPr>
          <a:xfrm>
            <a:off x="843396" y="1589809"/>
            <a:ext cx="10505209" cy="4247317"/>
          </a:xfrm>
          <a:prstGeom prst="rect">
            <a:avLst/>
          </a:prstGeom>
          <a:noFill/>
        </p:spPr>
        <p:txBody>
          <a:bodyPr wrap="square" rtlCol="0">
            <a:spAutoFit/>
          </a:bodyPr>
          <a:lstStyle/>
          <a:p>
            <a:pPr marL="285750" indent="-285750">
              <a:buFont typeface="Arial" panose="020B0604020202020204" pitchFamily="34" charset="0"/>
              <a:buChar char="•"/>
            </a:pPr>
            <a:r>
              <a:rPr lang="fr-FR" dirty="0"/>
              <a:t>Le </a:t>
            </a:r>
            <a:r>
              <a:rPr lang="fr-FR" b="1" dirty="0"/>
              <a:t>Programme Local de Prévention des Déchets Ménagers et Assimilés </a:t>
            </a:r>
            <a:r>
              <a:rPr lang="fr-FR" dirty="0"/>
              <a:t>(PLPDMA) a été adopté lors du conseil du 15 octobre 2024.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 programme comporte l’action « Promouvoir la gestion de proximité des déchets verts » comprenant l’aide au financement de robots tondeuses et de tondeuses </a:t>
            </a:r>
            <a:r>
              <a:rPr lang="fr-FR" dirty="0" err="1"/>
              <a:t>mulching</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objectifs de réduction des déchets sont : </a:t>
            </a:r>
          </a:p>
          <a:p>
            <a:pPr marL="742950" lvl="1" indent="-285750">
              <a:buFont typeface="Arial" panose="020B0604020202020204" pitchFamily="34" charset="0"/>
              <a:buChar char="•"/>
            </a:pPr>
            <a:r>
              <a:rPr lang="fr-FR" b="1" dirty="0"/>
              <a:t>Réduire de 15 % </a:t>
            </a:r>
            <a:r>
              <a:rPr lang="fr-FR" dirty="0"/>
              <a:t>les quantités de déchets ménagers et assimilés produits par habitant en 2030 par rapport à 2010, </a:t>
            </a:r>
          </a:p>
          <a:p>
            <a:pPr marL="742950" lvl="1" indent="-285750">
              <a:buFont typeface="Arial" panose="020B0604020202020204" pitchFamily="34" charset="0"/>
              <a:buChar char="•"/>
            </a:pPr>
            <a:r>
              <a:rPr lang="fr-FR" b="1" dirty="0"/>
              <a:t>Diminuer de 30 %</a:t>
            </a:r>
            <a:r>
              <a:rPr lang="fr-FR" dirty="0"/>
              <a:t> les quantités de déchets verts produits par habitant en 2030 par rapport à 2010.</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L’objectif de ce dispositif est d’aider financièrement les particuliers résidant sur le territoire d’Yvetot Normandie à acquérir un robot tondeuse ou une tondeuse </a:t>
            </a:r>
            <a:r>
              <a:rPr lang="fr-FR" dirty="0" err="1"/>
              <a:t>mulching</a:t>
            </a:r>
            <a:r>
              <a:rPr lang="fr-FR" dirty="0"/>
              <a:t> afin de réduire notre production de déchets verts.</a:t>
            </a:r>
          </a:p>
        </p:txBody>
      </p:sp>
      <p:pic>
        <p:nvPicPr>
          <p:cNvPr id="17" name="Image 16" descr="Une image contenant texte, Police, Graphique, logo&#10;&#10;Description générée automatiquement">
            <a:extLst>
              <a:ext uri="{FF2B5EF4-FFF2-40B4-BE49-F238E27FC236}">
                <a16:creationId xmlns:a16="http://schemas.microsoft.com/office/drawing/2014/main" id="{6E872AD0-90E6-5D75-4F17-D56E4174A1D9}"/>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9382081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4D9F-5F3B-956A-6FB1-17ADB8A36EE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56B2E283-30E2-2026-88F8-EB5D621B122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85E845FE-984C-4B12-4ADA-6E45F0AFDE44}"/>
              </a:ext>
            </a:extLst>
          </p:cNvPr>
          <p:cNvSpPr txBox="1">
            <a:spLocks noGrp="1" noRot="1" noMove="1" noResize="1" noEditPoints="1" noAdjustHandles="1" noChangeArrowheads="1" noChangeShapeType="1"/>
          </p:cNvSpPr>
          <p:nvPr/>
        </p:nvSpPr>
        <p:spPr>
          <a:xfrm>
            <a:off x="843396" y="1589809"/>
            <a:ext cx="10505209" cy="4801314"/>
          </a:xfrm>
          <a:prstGeom prst="rect">
            <a:avLst/>
          </a:prstGeom>
          <a:noFill/>
        </p:spPr>
        <p:txBody>
          <a:bodyPr wrap="square" rtlCol="0">
            <a:spAutoFit/>
          </a:bodyPr>
          <a:lstStyle/>
          <a:p>
            <a:pPr marL="285750" indent="-285750">
              <a:buFont typeface="Arial" panose="020B0604020202020204" pitchFamily="34" charset="0"/>
              <a:buChar char="•"/>
            </a:pPr>
            <a:r>
              <a:rPr lang="fr-FR" dirty="0"/>
              <a:t>Pour rappel, le coût de transport et de traitement de nos déchets verts représente environ                       340 000 € TTC par an.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Si Yvetot Normandie atteint son objectif de réduction des déchets verts de 30 %, il est estimé une économie de </a:t>
            </a:r>
            <a:r>
              <a:rPr lang="fr-FR" b="1" dirty="0"/>
              <a:t>103 000 € par an </a:t>
            </a:r>
            <a:r>
              <a:rPr lang="fr-FR" dirty="0"/>
              <a:t>pour les déchets verts.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 dispositif d’aide sera accordé aux habitants du territoire pour l’année 2025 jusqu’à la dépense totale de l’enveloppe financière.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 est proposé d’ouvrir une enveloppe financière de </a:t>
            </a:r>
            <a:r>
              <a:rPr lang="fr-FR" b="1" dirty="0"/>
              <a:t>30 000 € pour l’année 2025</a:t>
            </a:r>
            <a:r>
              <a:rPr lang="fr-FR" dirty="0"/>
              <a:t>. Cette aide est réservée aux particuliers qui résident à l’année dans l’une des 19 communes de la Communauté de Communes Yvetot Normandie.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 est proposé une subvention de </a:t>
            </a:r>
            <a:r>
              <a:rPr lang="fr-FR" b="1" dirty="0"/>
              <a:t>30 % du montant TTC, limitée à 200 € </a:t>
            </a:r>
            <a:r>
              <a:rPr lang="fr-FR" dirty="0"/>
              <a:t>pour les robots tondeuses et les tondeuses </a:t>
            </a:r>
            <a:r>
              <a:rPr lang="fr-FR" dirty="0" err="1"/>
              <a:t>mulching</a:t>
            </a:r>
            <a:r>
              <a:rPr lang="fr-FR" dirty="0"/>
              <a:t>. Les tondeuses doivent être 100 % </a:t>
            </a:r>
            <a:r>
              <a:rPr lang="fr-FR" dirty="0" err="1"/>
              <a:t>mulching</a:t>
            </a:r>
            <a:r>
              <a:rPr lang="fr-FR" dirty="0"/>
              <a:t> qu’elles soient électriques, thermiques ou manuelles. </a:t>
            </a:r>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0CFACFD2-5681-9C94-83D8-425C23EC2777}"/>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2006053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FF584-826A-4A1D-301D-056E8E439035}"/>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494245E5-3C48-2DB3-8CD1-2C5773C5048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B4B43D46-EF77-362A-85F6-93798209796E}"/>
              </a:ext>
            </a:extLst>
          </p:cNvPr>
          <p:cNvSpPr txBox="1">
            <a:spLocks noGrp="1" noRot="1" noMove="1" noResize="1" noEditPoints="1" noAdjustHandles="1" noChangeArrowheads="1" noChangeShapeType="1"/>
          </p:cNvSpPr>
          <p:nvPr/>
        </p:nvSpPr>
        <p:spPr>
          <a:xfrm>
            <a:off x="843396" y="1589809"/>
            <a:ext cx="10505209" cy="4965462"/>
          </a:xfrm>
          <a:prstGeom prst="rect">
            <a:avLst/>
          </a:prstGeom>
          <a:noFill/>
        </p:spPr>
        <p:txBody>
          <a:bodyPr wrap="square" rtlCol="0">
            <a:spAutoFit/>
          </a:bodyPr>
          <a:lstStyle/>
          <a:p>
            <a:pPr marL="285750" indent="-285750">
              <a:buFont typeface="Arial" panose="020B0604020202020204" pitchFamily="34" charset="0"/>
              <a:buChar char="•"/>
            </a:pPr>
            <a:r>
              <a:rPr lang="fr-FR" dirty="0"/>
              <a:t>Un kit </a:t>
            </a:r>
            <a:r>
              <a:rPr lang="fr-FR" dirty="0" err="1"/>
              <a:t>mulching</a:t>
            </a:r>
            <a:r>
              <a:rPr lang="fr-FR" dirty="0"/>
              <a:t> ou une adaptation </a:t>
            </a:r>
            <a:r>
              <a:rPr lang="fr-FR" dirty="0" err="1"/>
              <a:t>mulching</a:t>
            </a:r>
            <a:r>
              <a:rPr lang="fr-FR" dirty="0"/>
              <a:t> sur une tondeuse ne sont pas éligibles à l’aide.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facture d'achat chez un professionnel ou une association de revente doit être datée entre le 14 avril 2025 et le 30 novembre 2025.</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projet de règlement des aides est joint en annexe.</a:t>
            </a:r>
          </a:p>
          <a:p>
            <a:pPr marL="285750" indent="-285750">
              <a:buFont typeface="Arial" panose="020B0604020202020204" pitchFamily="34" charset="0"/>
              <a:buChar char="•"/>
            </a:pPr>
            <a:endParaRPr lang="fr-FR" dirty="0"/>
          </a:p>
          <a:p>
            <a:endParaRPr lang="fr-FR" dirty="0"/>
          </a:p>
          <a:p>
            <a:pPr>
              <a:spcAft>
                <a:spcPts val="800"/>
              </a:spcAft>
            </a:pPr>
            <a:r>
              <a:rPr lang="fr-FR" sz="2000" b="1" u="sng" dirty="0"/>
              <a:t>Il est proposé :</a:t>
            </a:r>
          </a:p>
          <a:p>
            <a:pPr marL="285750" indent="-285750">
              <a:spcAft>
                <a:spcPts val="800"/>
              </a:spcAft>
              <a:buFont typeface="Arial" panose="020B0604020202020204" pitchFamily="34" charset="0"/>
              <a:buChar char="•"/>
            </a:pPr>
            <a:r>
              <a:rPr lang="fr-FR" dirty="0"/>
              <a:t>D’autoriser Monsieur le Président à instaurer un dispositif de subvention aux personnes physiques domiciliées sur le territoire pour l’achat d’un robot tondeuse ou d’une tondeuse </a:t>
            </a:r>
            <a:r>
              <a:rPr lang="fr-FR" dirty="0" err="1"/>
              <a:t>mulching</a:t>
            </a:r>
            <a:r>
              <a:rPr lang="fr-FR" dirty="0"/>
              <a:t>.</a:t>
            </a:r>
          </a:p>
          <a:p>
            <a:pPr marL="285750" indent="-285750">
              <a:spcAft>
                <a:spcPts val="800"/>
              </a:spcAft>
              <a:buFont typeface="Arial" panose="020B0604020202020204" pitchFamily="34" charset="0"/>
              <a:buChar char="•"/>
            </a:pPr>
            <a:r>
              <a:rPr lang="fr-FR" dirty="0"/>
              <a:t>D’approuver le règlement de ce dispositif tel qu’annexé à la présente délibération. Le dispositif prendra effet au 14 avril 2025 jusqu’au 30 novembre 2025.</a:t>
            </a:r>
          </a:p>
          <a:p>
            <a:pPr marL="285750" indent="-285750">
              <a:spcAft>
                <a:spcPts val="800"/>
              </a:spcAft>
              <a:buFont typeface="Arial" panose="020B0604020202020204" pitchFamily="34" charset="0"/>
              <a:buChar char="•"/>
            </a:pPr>
            <a:r>
              <a:rPr lang="fr-FR" dirty="0"/>
              <a:t>De fixer l’enveloppe maximale dédiée à ce dispositif à 30 000 €.</a:t>
            </a:r>
          </a:p>
          <a:p>
            <a:pPr marL="285750" indent="-285750">
              <a:buFont typeface="Arial" panose="020B0604020202020204" pitchFamily="34" charset="0"/>
              <a:buChar char="•"/>
            </a:pPr>
            <a:r>
              <a:rPr lang="fr-FR" dirty="0"/>
              <a:t>D’autoriser Monsieur le Président à prendre toutes les mesures et signer tout document </a:t>
            </a:r>
            <a:r>
              <a:rPr lang="fr-FR" dirty="0" err="1"/>
              <a:t>néces-saire</a:t>
            </a:r>
            <a:r>
              <a:rPr lang="fr-FR" dirty="0"/>
              <a:t> pour la mise en œuvre de cette délibération.</a:t>
            </a:r>
          </a:p>
        </p:txBody>
      </p:sp>
      <p:pic>
        <p:nvPicPr>
          <p:cNvPr id="17" name="Image 16" descr="Une image contenant texte, Police, Graphique, logo&#10;&#10;Description générée automatiquement">
            <a:extLst>
              <a:ext uri="{FF2B5EF4-FFF2-40B4-BE49-F238E27FC236}">
                <a16:creationId xmlns:a16="http://schemas.microsoft.com/office/drawing/2014/main" id="{8C0E85C4-85A3-D727-5C58-35C81CF26898}"/>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780239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45139-7D48-E5A8-50B6-C912369B4742}"/>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1741C67B-9C97-F6BB-AA91-512771D66925}"/>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0F298D55-E826-8DB9-4754-CA51734C2F10}"/>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228BCE35-3BA9-92FE-30CD-EFA64ABC2988}"/>
              </a:ext>
            </a:extLst>
          </p:cNvPr>
          <p:cNvSpPr txBox="1">
            <a:spLocks noGrp="1" noRot="1" noMove="1" noResize="1" noEditPoints="1" noAdjustHandles="1" noChangeArrowheads="1" noChangeShapeType="1"/>
          </p:cNvSpPr>
          <p:nvPr/>
        </p:nvSpPr>
        <p:spPr>
          <a:xfrm>
            <a:off x="3231450" y="2207190"/>
            <a:ext cx="569387" cy="523220"/>
          </a:xfrm>
          <a:prstGeom prst="rect">
            <a:avLst/>
          </a:prstGeom>
          <a:noFill/>
        </p:spPr>
        <p:txBody>
          <a:bodyPr wrap="none" rtlCol="0">
            <a:spAutoFit/>
          </a:bodyPr>
          <a:lstStyle/>
          <a:p>
            <a:r>
              <a:rPr lang="fr-FR" sz="2800" b="1" dirty="0"/>
              <a:t>14</a:t>
            </a:r>
          </a:p>
        </p:txBody>
      </p:sp>
      <p:sp>
        <p:nvSpPr>
          <p:cNvPr id="9" name="ZoneTexte 8">
            <a:extLst>
              <a:ext uri="{FF2B5EF4-FFF2-40B4-BE49-F238E27FC236}">
                <a16:creationId xmlns:a16="http://schemas.microsoft.com/office/drawing/2014/main" id="{4809769A-DBF4-EA2F-7BE9-6F3E5863866E}"/>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CA3C1D0D-5017-313A-757D-EA6E3BBC886B}"/>
              </a:ext>
            </a:extLst>
          </p:cNvPr>
          <p:cNvSpPr txBox="1">
            <a:spLocks noGrp="1" noRot="1" noMove="1" noResize="1" noEditPoints="1" noAdjustHandles="1" noChangeArrowheads="1" noChangeShapeType="1"/>
          </p:cNvSpPr>
          <p:nvPr/>
        </p:nvSpPr>
        <p:spPr>
          <a:xfrm>
            <a:off x="3231450" y="1635318"/>
            <a:ext cx="3892412" cy="523220"/>
          </a:xfrm>
          <a:prstGeom prst="rect">
            <a:avLst/>
          </a:prstGeom>
          <a:noFill/>
        </p:spPr>
        <p:txBody>
          <a:bodyPr wrap="none" rtlCol="0">
            <a:spAutoFit/>
          </a:bodyPr>
          <a:lstStyle/>
          <a:p>
            <a:r>
              <a:rPr lang="fr-FR" sz="2800" b="1" dirty="0"/>
              <a:t>Mme Virginie BLANDIN</a:t>
            </a:r>
          </a:p>
        </p:txBody>
      </p:sp>
      <p:sp>
        <p:nvSpPr>
          <p:cNvPr id="3" name="ZoneTexte 2">
            <a:extLst>
              <a:ext uri="{FF2B5EF4-FFF2-40B4-BE49-F238E27FC236}">
                <a16:creationId xmlns:a16="http://schemas.microsoft.com/office/drawing/2014/main" id="{EFDA75C7-1916-2ADF-95EE-2CBAA6292D75}"/>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B28774FC-E571-B728-2414-C84BD0EB92D5}"/>
              </a:ext>
            </a:extLst>
          </p:cNvPr>
          <p:cNvSpPr txBox="1">
            <a:spLocks noGrp="1" noRot="1" noMove="1" noResize="1" noEditPoints="1" noAdjustHandles="1" noChangeArrowheads="1" noChangeShapeType="1"/>
          </p:cNvSpPr>
          <p:nvPr/>
        </p:nvSpPr>
        <p:spPr>
          <a:xfrm>
            <a:off x="3231451" y="2779062"/>
            <a:ext cx="5810950" cy="954107"/>
          </a:xfrm>
          <a:prstGeom prst="rect">
            <a:avLst/>
          </a:prstGeom>
          <a:noFill/>
        </p:spPr>
        <p:txBody>
          <a:bodyPr wrap="square" rtlCol="0">
            <a:spAutoFit/>
          </a:bodyPr>
          <a:lstStyle/>
          <a:p>
            <a:r>
              <a:rPr lang="fr-FR" sz="2800" b="1" dirty="0"/>
              <a:t>CITEO/ADELPHE, contrat filière emballages ménagers et papiers</a:t>
            </a:r>
          </a:p>
        </p:txBody>
      </p:sp>
      <p:pic>
        <p:nvPicPr>
          <p:cNvPr id="15" name="Image 14" descr="Une image contenant Graphique, symbole, conception&#10;&#10;Description générée automatiquement">
            <a:extLst>
              <a:ext uri="{FF2B5EF4-FFF2-40B4-BE49-F238E27FC236}">
                <a16:creationId xmlns:a16="http://schemas.microsoft.com/office/drawing/2014/main" id="{C46FE4E7-CC34-42A9-AB0F-B108D5DA330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358397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70552-B087-A053-CADA-57BF6AD5E789}"/>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9977588-5BCA-83BB-2294-55EE9904AA9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9A0AE957-4592-407B-672C-BCF281AE0C22}"/>
              </a:ext>
            </a:extLst>
          </p:cNvPr>
          <p:cNvSpPr txBox="1">
            <a:spLocks noGrp="1" noRot="1" noMove="1" noResize="1" noEditPoints="1" noAdjustHandles="1" noChangeArrowheads="1" noChangeShapeType="1"/>
          </p:cNvSpPr>
          <p:nvPr/>
        </p:nvSpPr>
        <p:spPr>
          <a:xfrm>
            <a:off x="843396" y="1589809"/>
            <a:ext cx="10505209" cy="4801314"/>
          </a:xfrm>
          <a:prstGeom prst="rect">
            <a:avLst/>
          </a:prstGeom>
          <a:noFill/>
        </p:spPr>
        <p:txBody>
          <a:bodyPr wrap="square" rtlCol="0">
            <a:spAutoFit/>
          </a:bodyPr>
          <a:lstStyle/>
          <a:p>
            <a:pPr marL="285750" indent="-285750">
              <a:buFont typeface="Arial" panose="020B0604020202020204" pitchFamily="34" charset="0"/>
              <a:buChar char="•"/>
            </a:pPr>
            <a:r>
              <a:rPr lang="fr-FR" dirty="0"/>
              <a:t>Afin de construire avec les acteurs économiques l’animation du territoire et de porter avec eux des projets d’intérêt général, il est proposé d’inscrire Yvetot Normandie dans une démarche de mécénat.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politique de mécénat est avant tout envisagée comme un </a:t>
            </a:r>
            <a:r>
              <a:rPr lang="fr-FR" b="1" dirty="0"/>
              <a:t>outil de mobilisation </a:t>
            </a:r>
            <a:r>
              <a:rPr lang="fr-FR" dirty="0"/>
              <a:t>puissant au service de l’attractivité du territoire, les mécènes étant de réels ambassadeurs des </a:t>
            </a:r>
            <a:r>
              <a:rPr lang="fr-FR" b="1" dirty="0"/>
              <a:t>projets partagés</a:t>
            </a:r>
            <a:r>
              <a:rPr lang="fr-FR" dirty="0"/>
              <a:t>. Cette démarche permet également de mobiliser les collaborateurs de l’entreprise et leur faire découvrir les équipements et événements forts du territoire.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mécénat est un </a:t>
            </a:r>
            <a:r>
              <a:rPr lang="fr-FR" b="1" dirty="0"/>
              <a:t>don</a:t>
            </a:r>
            <a:r>
              <a:rPr lang="fr-FR" dirty="0"/>
              <a:t>. Il se définit comme un </a:t>
            </a:r>
            <a:r>
              <a:rPr lang="fr-FR" b="1" dirty="0"/>
              <a:t>soutien matériel ou financier </a:t>
            </a:r>
            <a:r>
              <a:rPr lang="fr-FR" dirty="0"/>
              <a:t>apporté, </a:t>
            </a:r>
            <a:r>
              <a:rPr lang="fr-FR" b="1" dirty="0"/>
              <a:t>sans contrepartie directe</a:t>
            </a:r>
            <a:r>
              <a:rPr lang="fr-FR" dirty="0"/>
              <a:t> de la part du bénéficiaire, à une œuvre ou à une personne morale pour l’exercice d’activités présentant un intérêt général.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France dispose d’un </a:t>
            </a:r>
            <a:r>
              <a:rPr lang="fr-FR" b="1" dirty="0"/>
              <a:t>régime fiscal incitatif</a:t>
            </a:r>
            <a:r>
              <a:rPr lang="fr-FR" dirty="0"/>
              <a:t>. En effet, l’entreprise donatrice peut </a:t>
            </a:r>
            <a:r>
              <a:rPr lang="fr-FR" b="1" dirty="0"/>
              <a:t>défiscaliser 60 % </a:t>
            </a:r>
            <a:r>
              <a:rPr lang="fr-FR" dirty="0"/>
              <a:t>du montant de son don dans la limite de 0,5 % de son chiffre d’affaires HT, reportable sur 5 ans. Elle peut également bénéficier de </a:t>
            </a:r>
            <a:r>
              <a:rPr lang="fr-FR" b="1" dirty="0"/>
              <a:t>contreparties plafonnées à 25 % </a:t>
            </a:r>
            <a:r>
              <a:rPr lang="fr-FR" dirty="0"/>
              <a:t>du montant de son don.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8916F4A8-AAAA-8D40-236F-4A40BBB12A5E}"/>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0147896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12157-E11E-99AB-FD6D-A7E289BAB54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B01F4F0B-A347-0871-80DE-B37C5125B65E}"/>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A333938C-E513-10DB-CD78-67C660A6F607}"/>
              </a:ext>
            </a:extLst>
          </p:cNvPr>
          <p:cNvSpPr txBox="1">
            <a:spLocks noGrp="1" noRot="1" noMove="1" noResize="1" noEditPoints="1" noAdjustHandles="1" noChangeArrowheads="1" noChangeShapeType="1"/>
          </p:cNvSpPr>
          <p:nvPr/>
        </p:nvSpPr>
        <p:spPr>
          <a:xfrm>
            <a:off x="843396" y="1589809"/>
            <a:ext cx="10505209" cy="4247317"/>
          </a:xfrm>
          <a:prstGeom prst="rect">
            <a:avLst/>
          </a:prstGeom>
          <a:noFill/>
        </p:spPr>
        <p:txBody>
          <a:bodyPr wrap="square" rtlCol="0">
            <a:spAutoFit/>
          </a:bodyPr>
          <a:lstStyle/>
          <a:p>
            <a:pPr marL="285750" indent="-285750">
              <a:buFont typeface="Arial" panose="020B0604020202020204" pitchFamily="34" charset="0"/>
              <a:buChar char="•"/>
            </a:pPr>
            <a:r>
              <a:rPr lang="fr-FR" dirty="0"/>
              <a:t>L’éco-organisme CITEO / ADELPHE en charge de la filière Emballages Ménagers et papiers a été réagréé pour la période 2025 – 2029.</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 contrat permet à Yvetot Normandie d’obtenir des soutiens à la collecte sélective des emballages et des papiers.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contrat type est joint en annexe. Il y a peu de changement par rapport au précédent contrat mais le nouveau contrat propose un meilleur soutien aux postes d’animateur de tri qui est désormais de          </a:t>
            </a:r>
            <a:r>
              <a:rPr lang="fr-FR" b="1" dirty="0"/>
              <a:t>10 000 € par an par animateur </a:t>
            </a:r>
            <a:r>
              <a:rPr lang="fr-FR" dirty="0"/>
              <a:t>(contre 8 000 € précédemment).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Pour mettre en œuvre ce nouveau contrat de manière rétroactive au 1er janvier 2025, il est nécessaire de délibérer avant le 30 avril 2025 et de signer ce contrat avant le 31 mai. </a:t>
            </a:r>
          </a:p>
          <a:p>
            <a:pPr marL="285750" indent="-285750">
              <a:buFont typeface="Arial" panose="020B0604020202020204" pitchFamily="34" charset="0"/>
              <a:buChar char="•"/>
            </a:pPr>
            <a:endParaRPr lang="fr-FR" dirty="0"/>
          </a:p>
          <a:p>
            <a:r>
              <a:rPr lang="fr-FR" sz="2000" b="1" u="sng" dirty="0"/>
              <a:t>Il est proposé</a:t>
            </a:r>
            <a:r>
              <a:rPr lang="fr-FR" b="1" dirty="0"/>
              <a:t> </a:t>
            </a:r>
            <a:r>
              <a:rPr lang="fr-FR" dirty="0"/>
              <a:t>de délibérer en autorisant le Président à signer le nouveau contrat type pour la collecte sélective CITEO / ADELPHE 2025 – 2029.</a:t>
            </a:r>
          </a:p>
        </p:txBody>
      </p:sp>
      <p:pic>
        <p:nvPicPr>
          <p:cNvPr id="17" name="Image 16" descr="Une image contenant texte, Police, Graphique, logo&#10;&#10;Description générée automatiquement">
            <a:extLst>
              <a:ext uri="{FF2B5EF4-FFF2-40B4-BE49-F238E27FC236}">
                <a16:creationId xmlns:a16="http://schemas.microsoft.com/office/drawing/2014/main" id="{3A851E11-E621-7AB8-9D7F-42B360169EDD}"/>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037537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7F8F-4E2C-FE73-54F0-8C52258DE8EE}"/>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0936A25A-CFB9-C33E-C0F3-8DCEB2A7439E}"/>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414D1ADE-80B1-197D-D10A-8653EBECE234}"/>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D473A60B-F81F-BE95-5CE1-116671A89812}"/>
              </a:ext>
            </a:extLst>
          </p:cNvPr>
          <p:cNvSpPr txBox="1">
            <a:spLocks noGrp="1" noRot="1" noMove="1" noResize="1" noEditPoints="1" noAdjustHandles="1" noChangeArrowheads="1" noChangeShapeType="1"/>
          </p:cNvSpPr>
          <p:nvPr/>
        </p:nvSpPr>
        <p:spPr>
          <a:xfrm>
            <a:off x="3231450" y="2207190"/>
            <a:ext cx="569387" cy="523220"/>
          </a:xfrm>
          <a:prstGeom prst="rect">
            <a:avLst/>
          </a:prstGeom>
          <a:noFill/>
        </p:spPr>
        <p:txBody>
          <a:bodyPr wrap="none" rtlCol="0">
            <a:spAutoFit/>
          </a:bodyPr>
          <a:lstStyle/>
          <a:p>
            <a:r>
              <a:rPr lang="fr-FR" sz="2800" b="1" dirty="0"/>
              <a:t>15</a:t>
            </a:r>
          </a:p>
        </p:txBody>
      </p:sp>
      <p:sp>
        <p:nvSpPr>
          <p:cNvPr id="9" name="ZoneTexte 8">
            <a:extLst>
              <a:ext uri="{FF2B5EF4-FFF2-40B4-BE49-F238E27FC236}">
                <a16:creationId xmlns:a16="http://schemas.microsoft.com/office/drawing/2014/main" id="{174880E1-6CB4-C240-431C-64E2BB9907D9}"/>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066FC366-55F6-57BB-A954-D19FFC5F404F}"/>
              </a:ext>
            </a:extLst>
          </p:cNvPr>
          <p:cNvSpPr txBox="1">
            <a:spLocks noGrp="1" noRot="1" noMove="1" noResize="1" noEditPoints="1" noAdjustHandles="1" noChangeArrowheads="1" noChangeShapeType="1"/>
          </p:cNvSpPr>
          <p:nvPr/>
        </p:nvSpPr>
        <p:spPr>
          <a:xfrm>
            <a:off x="3231450" y="1635318"/>
            <a:ext cx="3892412" cy="523220"/>
          </a:xfrm>
          <a:prstGeom prst="rect">
            <a:avLst/>
          </a:prstGeom>
          <a:noFill/>
        </p:spPr>
        <p:txBody>
          <a:bodyPr wrap="none" rtlCol="0">
            <a:spAutoFit/>
          </a:bodyPr>
          <a:lstStyle/>
          <a:p>
            <a:r>
              <a:rPr lang="fr-FR" sz="2800" b="1" dirty="0"/>
              <a:t>Mme Virginie BLANDIN</a:t>
            </a:r>
          </a:p>
        </p:txBody>
      </p:sp>
      <p:sp>
        <p:nvSpPr>
          <p:cNvPr id="3" name="ZoneTexte 2">
            <a:extLst>
              <a:ext uri="{FF2B5EF4-FFF2-40B4-BE49-F238E27FC236}">
                <a16:creationId xmlns:a16="http://schemas.microsoft.com/office/drawing/2014/main" id="{04B591B3-6DC8-3556-DABD-6559A5A60FC4}"/>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CE70A33D-85D2-413D-8A99-45AA5AF83FFB}"/>
              </a:ext>
            </a:extLst>
          </p:cNvPr>
          <p:cNvSpPr txBox="1">
            <a:spLocks noGrp="1" noRot="1" noMove="1" noResize="1" noEditPoints="1" noAdjustHandles="1" noChangeArrowheads="1" noChangeShapeType="1"/>
          </p:cNvSpPr>
          <p:nvPr/>
        </p:nvSpPr>
        <p:spPr>
          <a:xfrm>
            <a:off x="3231451" y="2779062"/>
            <a:ext cx="5810950" cy="1384995"/>
          </a:xfrm>
          <a:prstGeom prst="rect">
            <a:avLst/>
          </a:prstGeom>
          <a:noFill/>
        </p:spPr>
        <p:txBody>
          <a:bodyPr wrap="square" rtlCol="0">
            <a:spAutoFit/>
          </a:bodyPr>
          <a:lstStyle/>
          <a:p>
            <a:r>
              <a:rPr lang="fr-FR" sz="2800" b="1" dirty="0"/>
              <a:t>OCABJ, contrat pour la filière ameublement, bricolage et jardinage</a:t>
            </a:r>
          </a:p>
        </p:txBody>
      </p:sp>
      <p:pic>
        <p:nvPicPr>
          <p:cNvPr id="15" name="Image 14" descr="Une image contenant Graphique, symbole, conception&#10;&#10;Description générée automatiquement">
            <a:extLst>
              <a:ext uri="{FF2B5EF4-FFF2-40B4-BE49-F238E27FC236}">
                <a16:creationId xmlns:a16="http://schemas.microsoft.com/office/drawing/2014/main" id="{17F95654-AD93-9B56-2B7E-DF2E8F9B15D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30615458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BE345-063C-99DE-57EF-EA5E58F1F1F8}"/>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E506CC5-6883-1BB1-C6DC-8C7FBF53FAEE}"/>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DE3E7FCF-1905-D255-2654-1514C10DDA29}"/>
              </a:ext>
            </a:extLst>
          </p:cNvPr>
          <p:cNvSpPr txBox="1">
            <a:spLocks noGrp="1" noRot="1" noMove="1" noResize="1" noEditPoints="1" noAdjustHandles="1" noChangeArrowheads="1" noChangeShapeType="1"/>
          </p:cNvSpPr>
          <p:nvPr/>
        </p:nvSpPr>
        <p:spPr>
          <a:xfrm>
            <a:off x="843396" y="1589809"/>
            <a:ext cx="10505209" cy="5078313"/>
          </a:xfrm>
          <a:prstGeom prst="rect">
            <a:avLst/>
          </a:prstGeom>
          <a:noFill/>
        </p:spPr>
        <p:txBody>
          <a:bodyPr wrap="square" rtlCol="0">
            <a:spAutoFit/>
          </a:bodyPr>
          <a:lstStyle/>
          <a:p>
            <a:pPr marL="285750" indent="-285750">
              <a:buFont typeface="Arial" panose="020B0604020202020204" pitchFamily="34" charset="0"/>
              <a:buChar char="•"/>
            </a:pPr>
            <a:r>
              <a:rPr lang="fr-FR" dirty="0"/>
              <a:t>L'Organisme Coordonnateur de l'Ameublement, Bricolage et Jardinage (OCABJ) a été agréé le 21 octobre 2024 suite à l'agrément de VALOBAT sur certaines catégories de déchets de cette filière.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De manière rétroactive, à compter du 1ᵉʳ janvier 2024, la prise en charge des Articles de Bricolage et de Jardinage (ABJ) va donc être transférée pour une partie des Collectivités vers VALOBAT.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Cette répartition est nécessaire pour assurer un équilibre des tonnes prises en charge opérationnellement et soutenues, proportionnellement aux tonnages mis en marchés de chacun des éco-organismes, afin d'équilibrer les dépenses mais aussi de permettre à chaque éco-organisme de répondre à ses obligations de collecte et de valorisation.</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nouveau contrat type définissant les modalités de prise en charge des ABJ est cependant unique. Quel que soit l'éco-organisme désigné pour opérer la prise en charge des ABJ, les modalités de collecte, les barèmes de soutiens et les services seront similaires.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Un nouveau contrat remplace le contrat précédent et nécessite donc une nouvelle signature d’Yvetot Normandie et ce quel que soit l'éco-organisme en charge du flux ABJ sur notre territoire.</a:t>
            </a:r>
          </a:p>
          <a:p>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9786674F-D06D-784D-FFEE-6B518F3DD017}"/>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2704892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17008-E817-361E-C022-07F56FDC63DF}"/>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74F5FDF-2C6B-E8FA-7F19-FD272C78E6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B2F38C40-C562-967C-C7BE-42700C0D0367}"/>
              </a:ext>
            </a:extLst>
          </p:cNvPr>
          <p:cNvSpPr txBox="1">
            <a:spLocks noGrp="1" noRot="1" noMove="1" noResize="1" noEditPoints="1" noAdjustHandles="1" noChangeArrowheads="1" noChangeShapeType="1"/>
          </p:cNvSpPr>
          <p:nvPr/>
        </p:nvSpPr>
        <p:spPr>
          <a:xfrm>
            <a:off x="843396" y="1589809"/>
            <a:ext cx="10505209" cy="2616101"/>
          </a:xfrm>
          <a:prstGeom prst="rect">
            <a:avLst/>
          </a:prstGeom>
          <a:noFill/>
        </p:spPr>
        <p:txBody>
          <a:bodyPr wrap="square" rtlCol="0">
            <a:spAutoFit/>
          </a:bodyPr>
          <a:lstStyle/>
          <a:p>
            <a:pPr marL="285750" indent="-285750">
              <a:buFont typeface="Arial" panose="020B0604020202020204" pitchFamily="34" charset="0"/>
              <a:buChar char="•"/>
            </a:pPr>
            <a:r>
              <a:rPr lang="fr-FR" dirty="0"/>
              <a:t>Ce contrat permet la </a:t>
            </a:r>
            <a:r>
              <a:rPr lang="fr-FR" b="1" dirty="0"/>
              <a:t>prise en charge gratuite des Articles de Bricolage et de Jardinage </a:t>
            </a:r>
            <a:r>
              <a:rPr lang="fr-FR" dirty="0"/>
              <a:t>(ABJ) sur les déchetteries ainsi que le versement de soutiens à la CCYN.</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 y a peu de changement par rapport au précédent contrat mais le nouveau contrat propose un meilleur soutien forfaitaire aux déchetteries qui est désormais de </a:t>
            </a:r>
            <a:r>
              <a:rPr lang="fr-FR" b="1" dirty="0"/>
              <a:t>2 700 € par an par site </a:t>
            </a:r>
            <a:r>
              <a:rPr lang="fr-FR" dirty="0"/>
              <a:t>(contre            2 500 € précédemment).</a:t>
            </a:r>
          </a:p>
          <a:p>
            <a:pPr marL="285750" indent="-285750">
              <a:buFont typeface="Arial" panose="020B0604020202020204" pitchFamily="34" charset="0"/>
              <a:buChar char="•"/>
            </a:pPr>
            <a:endParaRPr lang="fr-FR" dirty="0"/>
          </a:p>
          <a:p>
            <a:r>
              <a:rPr lang="fr-FR" sz="2000" b="1" u="sng" dirty="0"/>
              <a:t>Il est proposé</a:t>
            </a:r>
            <a:r>
              <a:rPr lang="fr-FR" dirty="0"/>
              <a:t> d’autoriser Monsieur le Président à signer le nouveau contrat type pour les Articles de Bricolage et de Jardinage avec l’ensemble des éco-organismes agréés pour la période 2024 - 2027.</a:t>
            </a:r>
          </a:p>
        </p:txBody>
      </p:sp>
      <p:pic>
        <p:nvPicPr>
          <p:cNvPr id="17" name="Image 16" descr="Une image contenant texte, Police, Graphique, logo&#10;&#10;Description générée automatiquement">
            <a:extLst>
              <a:ext uri="{FF2B5EF4-FFF2-40B4-BE49-F238E27FC236}">
                <a16:creationId xmlns:a16="http://schemas.microsoft.com/office/drawing/2014/main" id="{3D2BC8C1-AA86-2016-BEA8-EE997103F91B}"/>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257042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B45C0-DCD2-CD46-B5DE-2A4A2C2DC0B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40817377-8F4A-F536-C71C-F61795150EEC}"/>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040E1267-2893-DA52-0FC3-D3C9770C100C}"/>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6067549F-34EB-F5B0-DE84-8A23013FCC4B}"/>
              </a:ext>
            </a:extLst>
          </p:cNvPr>
          <p:cNvSpPr txBox="1">
            <a:spLocks noGrp="1" noRot="1" noMove="1" noResize="1" noEditPoints="1" noAdjustHandles="1" noChangeArrowheads="1" noChangeShapeType="1"/>
          </p:cNvSpPr>
          <p:nvPr/>
        </p:nvSpPr>
        <p:spPr>
          <a:xfrm>
            <a:off x="3231450" y="2207190"/>
            <a:ext cx="569387" cy="523220"/>
          </a:xfrm>
          <a:prstGeom prst="rect">
            <a:avLst/>
          </a:prstGeom>
          <a:noFill/>
        </p:spPr>
        <p:txBody>
          <a:bodyPr wrap="none" rtlCol="0">
            <a:spAutoFit/>
          </a:bodyPr>
          <a:lstStyle/>
          <a:p>
            <a:r>
              <a:rPr lang="fr-FR" sz="2800" b="1" dirty="0"/>
              <a:t>16</a:t>
            </a:r>
          </a:p>
        </p:txBody>
      </p:sp>
      <p:sp>
        <p:nvSpPr>
          <p:cNvPr id="9" name="ZoneTexte 8">
            <a:extLst>
              <a:ext uri="{FF2B5EF4-FFF2-40B4-BE49-F238E27FC236}">
                <a16:creationId xmlns:a16="http://schemas.microsoft.com/office/drawing/2014/main" id="{5E5F454C-B8C3-3A29-0797-15C6D4AFB4B2}"/>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C42C9DA1-FD2F-E499-204E-927525B665E2}"/>
              </a:ext>
            </a:extLst>
          </p:cNvPr>
          <p:cNvSpPr txBox="1">
            <a:spLocks noGrp="1" noRot="1" noMove="1" noResize="1" noEditPoints="1" noAdjustHandles="1" noChangeArrowheads="1" noChangeShapeType="1"/>
          </p:cNvSpPr>
          <p:nvPr/>
        </p:nvSpPr>
        <p:spPr>
          <a:xfrm>
            <a:off x="3231450" y="1635318"/>
            <a:ext cx="3500510" cy="523220"/>
          </a:xfrm>
          <a:prstGeom prst="rect">
            <a:avLst/>
          </a:prstGeom>
          <a:noFill/>
        </p:spPr>
        <p:txBody>
          <a:bodyPr wrap="none" rtlCol="0">
            <a:spAutoFit/>
          </a:bodyPr>
          <a:lstStyle/>
          <a:p>
            <a:r>
              <a:rPr lang="fr-FR" sz="2800" b="1" dirty="0"/>
              <a:t>M. Dominique MACÉ</a:t>
            </a:r>
          </a:p>
        </p:txBody>
      </p:sp>
      <p:sp>
        <p:nvSpPr>
          <p:cNvPr id="3" name="ZoneTexte 2">
            <a:extLst>
              <a:ext uri="{FF2B5EF4-FFF2-40B4-BE49-F238E27FC236}">
                <a16:creationId xmlns:a16="http://schemas.microsoft.com/office/drawing/2014/main" id="{94111E1B-3C8E-0D7E-F146-088B5DEEAF37}"/>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FEC77A54-C593-6CDF-A78D-8A1E1D5D5DB0}"/>
              </a:ext>
            </a:extLst>
          </p:cNvPr>
          <p:cNvSpPr txBox="1">
            <a:spLocks noGrp="1" noRot="1" noMove="1" noResize="1" noEditPoints="1" noAdjustHandles="1" noChangeArrowheads="1" noChangeShapeType="1"/>
          </p:cNvSpPr>
          <p:nvPr/>
        </p:nvSpPr>
        <p:spPr>
          <a:xfrm>
            <a:off x="3231451" y="2779062"/>
            <a:ext cx="5810950" cy="954107"/>
          </a:xfrm>
          <a:prstGeom prst="rect">
            <a:avLst/>
          </a:prstGeom>
          <a:noFill/>
        </p:spPr>
        <p:txBody>
          <a:bodyPr wrap="square" rtlCol="0">
            <a:spAutoFit/>
          </a:bodyPr>
          <a:lstStyle/>
          <a:p>
            <a:r>
              <a:rPr lang="fr-FR" sz="2800" b="1" dirty="0"/>
              <a:t>Conservatoire de musique, tarifs 2025-2026</a:t>
            </a:r>
          </a:p>
        </p:txBody>
      </p:sp>
      <p:pic>
        <p:nvPicPr>
          <p:cNvPr id="15" name="Image 14" descr="Une image contenant Graphique, symbole, conception&#10;&#10;Description générée automatiquement">
            <a:extLst>
              <a:ext uri="{FF2B5EF4-FFF2-40B4-BE49-F238E27FC236}">
                <a16:creationId xmlns:a16="http://schemas.microsoft.com/office/drawing/2014/main" id="{18755D21-BD9C-A5FC-F76A-78734845E71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594047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A0DFD-89F9-4BA5-C371-A57F2FBEC8C0}"/>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B913B888-F60B-4CFE-A375-D19A4C19FF9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CC512E4D-6A15-F998-B6A9-E1D72F70801C}"/>
              </a:ext>
            </a:extLst>
          </p:cNvPr>
          <p:cNvSpPr txBox="1">
            <a:spLocks noGrp="1" noRot="1" noMove="1" noResize="1" noEditPoints="1" noAdjustHandles="1" noChangeArrowheads="1" noChangeShapeType="1"/>
          </p:cNvSpPr>
          <p:nvPr/>
        </p:nvSpPr>
        <p:spPr>
          <a:xfrm>
            <a:off x="843396" y="1589809"/>
            <a:ext cx="10505209" cy="3416320"/>
          </a:xfrm>
          <a:prstGeom prst="rect">
            <a:avLst/>
          </a:prstGeom>
          <a:noFill/>
        </p:spPr>
        <p:txBody>
          <a:bodyPr wrap="square" rtlCol="0">
            <a:spAutoFit/>
          </a:bodyPr>
          <a:lstStyle/>
          <a:p>
            <a:pPr marL="285750" indent="-285750">
              <a:buFont typeface="Arial" panose="020B0604020202020204" pitchFamily="34" charset="0"/>
              <a:buChar char="•"/>
            </a:pPr>
            <a:r>
              <a:rPr lang="fr-FR" dirty="0"/>
              <a:t>Comme chaque année, le conseil communautaire fixe les tarifs du conservatoire de musique.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Afin de tenir compte de l’inflation qui impacte toujours plus les coûts de fonctionnement du conservatoire, la commission Culture propose d’augmenter les tarifs de 5 %.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tarifs et les formules tarifaires sont en étude pour l’année prochaine afin d’y intégrer une tarification sociale.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grille tarifaire apparait en annexe.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r>
              <a:rPr lang="fr-FR" sz="2000" b="1" u="sng" dirty="0"/>
              <a:t>Il est proposé</a:t>
            </a:r>
            <a:r>
              <a:rPr lang="fr-FR" dirty="0"/>
              <a:t> d’augmenter de 5 % les tarifs du conservatoire de musique pour l’année 2024-2025. </a:t>
            </a:r>
          </a:p>
        </p:txBody>
      </p:sp>
      <p:pic>
        <p:nvPicPr>
          <p:cNvPr id="17" name="Image 16" descr="Une image contenant texte, Police, Graphique, logo&#10;&#10;Description générée automatiquement">
            <a:extLst>
              <a:ext uri="{FF2B5EF4-FFF2-40B4-BE49-F238E27FC236}">
                <a16:creationId xmlns:a16="http://schemas.microsoft.com/office/drawing/2014/main" id="{85DD821C-67A4-4748-2CF0-4412587D85D9}"/>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3831024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E98E7-DB46-A035-F6C4-D9C5375C5A64}"/>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171E13A3-8259-A8A5-998F-DD5F0DCDC96D}"/>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194F4B5E-E653-3540-7894-29364A19740E}"/>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4BC5F789-3FC8-D885-3654-036A64E80303}"/>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Bilan des acquisitions et cessions immobilières 2024</a:t>
            </a:r>
          </a:p>
        </p:txBody>
      </p:sp>
      <p:pic>
        <p:nvPicPr>
          <p:cNvPr id="20" name="Image 19">
            <a:extLst>
              <a:ext uri="{FF2B5EF4-FFF2-40B4-BE49-F238E27FC236}">
                <a16:creationId xmlns:a16="http://schemas.microsoft.com/office/drawing/2014/main" id="{2752549D-C8E6-08EF-614F-28914A03F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79A5DCED-7AFC-0EF4-DB3D-8241C4D4FF1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19D519CF-006F-669E-A475-938087234E8A}"/>
              </a:ext>
            </a:extLst>
          </p:cNvPr>
          <p:cNvSpPr>
            <a:spLocks noGrp="1"/>
          </p:cNvSpPr>
          <p:nvPr>
            <p:ph type="ftr" sz="quarter" idx="11"/>
          </p:nvPr>
        </p:nvSpPr>
        <p:spPr/>
        <p:txBody>
          <a:bodyPr/>
          <a:lstStyle/>
          <a:p>
            <a:fld id="{1B6B7B82-81F4-4BD8-910C-DFBCB86BDA54}" type="slidenum">
              <a:rPr lang="fr-FR" smtClean="0"/>
              <a:t>76</a:t>
            </a:fld>
            <a:endParaRPr lang="fr-FR" dirty="0"/>
          </a:p>
        </p:txBody>
      </p:sp>
    </p:spTree>
    <p:extLst>
      <p:ext uri="{BB962C8B-B14F-4D97-AF65-F5344CB8AC3E}">
        <p14:creationId xmlns:p14="http://schemas.microsoft.com/office/powerpoint/2010/main" val="58951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6353FE2-2880-4F0C-B7C6-69811FA63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01638D24-27BC-4831-A897-9EDAB54070D0}"/>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B0B70F4C-70FE-431F-BBD1-9D500DEB484B}"/>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45E5CDC4-6B03-4CE9-9A64-A74D40F1DB03}"/>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EE07689C-77C3-44BE-9684-3834BA8E7A55}"/>
              </a:ext>
            </a:extLst>
          </p:cNvPr>
          <p:cNvSpPr txBox="1"/>
          <p:nvPr/>
        </p:nvSpPr>
        <p:spPr>
          <a:xfrm>
            <a:off x="375467" y="1020856"/>
            <a:ext cx="10838576" cy="3785652"/>
          </a:xfrm>
          <a:prstGeom prst="rect">
            <a:avLst/>
          </a:prstGeom>
          <a:noFill/>
        </p:spPr>
        <p:txBody>
          <a:bodyPr wrap="square" rtlCol="0">
            <a:spAutoFit/>
          </a:bodyPr>
          <a:lstStyle/>
          <a:p>
            <a:pPr marL="342900" indent="-342900" algn="just">
              <a:buFontTx/>
              <a:buChar char="-"/>
            </a:pPr>
            <a:r>
              <a:rPr lang="fr-FR" sz="2400" dirty="0"/>
              <a:t>Aucune opération d’acquisition ou de cession ne s’est concrétisée en 2024.</a:t>
            </a:r>
          </a:p>
          <a:p>
            <a:pPr marL="342900" indent="-342900" algn="just">
              <a:buFontTx/>
              <a:buChar char="-"/>
            </a:pPr>
            <a:endParaRPr lang="fr-FR" sz="2400" dirty="0"/>
          </a:p>
          <a:p>
            <a:pPr marL="342900" indent="-342900" algn="just">
              <a:buFontTx/>
              <a:buChar char="-"/>
            </a:pPr>
            <a:r>
              <a:rPr lang="fr-FR" sz="2400" dirty="0"/>
              <a:t>Le bilan est donc vierge.</a:t>
            </a:r>
          </a:p>
          <a:p>
            <a:pPr marL="342900" indent="-342900" algn="just">
              <a:buFontTx/>
              <a:buChar char="-"/>
            </a:pPr>
            <a:endParaRPr lang="fr-FR" sz="2400" dirty="0"/>
          </a:p>
          <a:p>
            <a:pPr marL="342900" indent="-342900" algn="just">
              <a:buFontTx/>
              <a:buChar char="-"/>
            </a:pPr>
            <a:r>
              <a:rPr lang="fr-FR" sz="2400" b="1" dirty="0"/>
              <a:t>Il est proposé de prendre acte du bilan annuel des acquisitions et cessions immobilières réalisées par Yvetot Normandie pour l’année 2024. </a:t>
            </a:r>
          </a:p>
          <a:p>
            <a:pPr marL="342900" indent="-342900" algn="just">
              <a:buFontTx/>
              <a:buChar char="-"/>
            </a:pPr>
            <a:endParaRPr lang="fr-FR" sz="2400" b="1" dirty="0"/>
          </a:p>
          <a:p>
            <a:pPr marL="342900" indent="-342900" algn="just">
              <a:buFontTx/>
              <a:buChar char="-"/>
            </a:pPr>
            <a:r>
              <a:rPr lang="fr-FR" sz="2400" dirty="0"/>
              <a:t>Néanmoins il est possible de noter que 2 promesses de vente ont été conclues en 2024 s’agissant de parcelles de la ZAE de Croix Mare (SARL HAREVA CONFORT et SCI IRMAHE).</a:t>
            </a:r>
            <a:endParaRPr lang="fr-FR" sz="2400" b="1" dirty="0"/>
          </a:p>
        </p:txBody>
      </p:sp>
      <p:sp>
        <p:nvSpPr>
          <p:cNvPr id="8" name="ZoneTexte 7">
            <a:extLst>
              <a:ext uri="{FF2B5EF4-FFF2-40B4-BE49-F238E27FC236}">
                <a16:creationId xmlns:a16="http://schemas.microsoft.com/office/drawing/2014/main" id="{DDC7EC00-6DCA-4991-9917-2BA7C90593B6}"/>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Bilan des acquisitions et cessions immobilières 2024</a:t>
            </a:r>
          </a:p>
        </p:txBody>
      </p:sp>
      <p:sp>
        <p:nvSpPr>
          <p:cNvPr id="3" name="Espace réservé du pied de page 2">
            <a:extLst>
              <a:ext uri="{FF2B5EF4-FFF2-40B4-BE49-F238E27FC236}">
                <a16:creationId xmlns:a16="http://schemas.microsoft.com/office/drawing/2014/main" id="{06486B47-F119-44F9-9AE0-C4227CF86851}"/>
              </a:ext>
            </a:extLst>
          </p:cNvPr>
          <p:cNvSpPr>
            <a:spLocks noGrp="1"/>
          </p:cNvSpPr>
          <p:nvPr>
            <p:ph type="ftr" sz="quarter" idx="11"/>
          </p:nvPr>
        </p:nvSpPr>
        <p:spPr/>
        <p:txBody>
          <a:bodyPr/>
          <a:lstStyle/>
          <a:p>
            <a:fld id="{0DE6609D-FCC9-47B4-BA14-0E383965CA98}" type="slidenum">
              <a:rPr lang="fr-FR" smtClean="0"/>
              <a:t>77</a:t>
            </a:fld>
            <a:endParaRPr lang="fr-FR" dirty="0"/>
          </a:p>
        </p:txBody>
      </p:sp>
      <p:sp>
        <p:nvSpPr>
          <p:cNvPr id="4" name="Espace réservé du numéro de diapositive 3">
            <a:extLst>
              <a:ext uri="{FF2B5EF4-FFF2-40B4-BE49-F238E27FC236}">
                <a16:creationId xmlns:a16="http://schemas.microsoft.com/office/drawing/2014/main" id="{BB517DD6-57B0-4740-8A17-3306977A8537}"/>
              </a:ext>
            </a:extLst>
          </p:cNvPr>
          <p:cNvSpPr>
            <a:spLocks noGrp="1"/>
          </p:cNvSpPr>
          <p:nvPr>
            <p:ph type="sldNum" sz="quarter" idx="12"/>
          </p:nvPr>
        </p:nvSpPr>
        <p:spPr/>
        <p:txBody>
          <a:bodyPr/>
          <a:lstStyle/>
          <a:p>
            <a:fld id="{F235458D-0C39-4FB1-9C4D-2BF0EF83C4C0}" type="slidenum">
              <a:rPr lang="fr-FR" smtClean="0"/>
              <a:t>77</a:t>
            </a:fld>
            <a:endParaRPr lang="fr-FR" dirty="0"/>
          </a:p>
        </p:txBody>
      </p:sp>
    </p:spTree>
    <p:extLst>
      <p:ext uri="{BB962C8B-B14F-4D97-AF65-F5344CB8AC3E}">
        <p14:creationId xmlns:p14="http://schemas.microsoft.com/office/powerpoint/2010/main" val="87245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D1907-6A46-D0B2-FC09-56B6C14395CB}"/>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C3149A84-6AE4-6A99-B5EB-8CC13A9A7822}"/>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4BAD60E0-582D-F815-6D78-4B9F43D9EDAA}"/>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3A4731A9-02D4-F1B7-1E1C-59C88E86BBC2}"/>
              </a:ext>
            </a:extLst>
          </p:cNvPr>
          <p:cNvSpPr txBox="1"/>
          <p:nvPr/>
        </p:nvSpPr>
        <p:spPr>
          <a:xfrm>
            <a:off x="3816991" y="4019910"/>
            <a:ext cx="8193853" cy="584775"/>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Compte de gestion 2024</a:t>
            </a:r>
          </a:p>
        </p:txBody>
      </p:sp>
      <p:pic>
        <p:nvPicPr>
          <p:cNvPr id="20" name="Image 19">
            <a:extLst>
              <a:ext uri="{FF2B5EF4-FFF2-40B4-BE49-F238E27FC236}">
                <a16:creationId xmlns:a16="http://schemas.microsoft.com/office/drawing/2014/main" id="{FFCE0AA9-D879-891C-7EEF-B1E170B688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286827D8-3F95-6283-A235-0C7BE1B685C4}"/>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BAEFB6F0-F681-C8C7-7395-A1595607130F}"/>
              </a:ext>
            </a:extLst>
          </p:cNvPr>
          <p:cNvSpPr>
            <a:spLocks noGrp="1"/>
          </p:cNvSpPr>
          <p:nvPr>
            <p:ph type="ftr" sz="quarter" idx="11"/>
          </p:nvPr>
        </p:nvSpPr>
        <p:spPr/>
        <p:txBody>
          <a:bodyPr/>
          <a:lstStyle/>
          <a:p>
            <a:fld id="{1B6B7B82-81F4-4BD8-910C-DFBCB86BDA54}" type="slidenum">
              <a:rPr lang="fr-FR" smtClean="0"/>
              <a:t>78</a:t>
            </a:fld>
            <a:endParaRPr lang="fr-FR" dirty="0"/>
          </a:p>
        </p:txBody>
      </p:sp>
    </p:spTree>
    <p:extLst>
      <p:ext uri="{BB962C8B-B14F-4D97-AF65-F5344CB8AC3E}">
        <p14:creationId xmlns:p14="http://schemas.microsoft.com/office/powerpoint/2010/main" val="5161004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BCF3E-9978-1641-484B-BE9A9955DF82}"/>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089872D-4357-3247-FF25-7AA6824A7A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F846F082-7647-1D8C-B605-AF5BD0699B9C}"/>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3D1B28DC-ECE2-D5D5-91DE-1F2DC4144359}"/>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937C9A72-34CE-BBD9-D5FE-B11D6160BAD2}"/>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9AD414CC-9DF3-DCD9-DE1C-8D47498CF818}"/>
              </a:ext>
            </a:extLst>
          </p:cNvPr>
          <p:cNvSpPr txBox="1"/>
          <p:nvPr/>
        </p:nvSpPr>
        <p:spPr>
          <a:xfrm>
            <a:off x="375467" y="1020856"/>
            <a:ext cx="10838576" cy="4985980"/>
          </a:xfrm>
          <a:prstGeom prst="rect">
            <a:avLst/>
          </a:prstGeom>
          <a:noFill/>
        </p:spPr>
        <p:txBody>
          <a:bodyPr wrap="square" rtlCol="0">
            <a:spAutoFit/>
          </a:bodyPr>
          <a:lstStyle/>
          <a:p>
            <a:pPr marL="342900" indent="-342900" algn="just">
              <a:buFontTx/>
              <a:buChar char="-"/>
            </a:pPr>
            <a:r>
              <a:rPr lang="fr-FR" sz="2400" dirty="0"/>
              <a:t>Les comptes de gestion retracent, en dépenses et en recettes, l’ensemble des opérations budgétaires et non budgétaires effectuées au cours de l’exercice, auxquelles viennent se cumuler les opérations liées à tous les mouvements de trésorerie réalisés sous la responsabilité du comptable public. </a:t>
            </a:r>
          </a:p>
          <a:p>
            <a:pPr marL="342900" indent="-342900" algn="just">
              <a:buFontTx/>
              <a:buChar char="-"/>
            </a:pPr>
            <a:endParaRPr lang="fr-FR" dirty="0"/>
          </a:p>
          <a:p>
            <a:pPr marL="342900" indent="-342900" algn="just">
              <a:buFontTx/>
              <a:buChar char="-"/>
            </a:pPr>
            <a:r>
              <a:rPr lang="fr-FR" sz="2400" dirty="0"/>
              <a:t>Un extrait des comptes de gestion, composé des résultats budgétaires de l’exercice du budget principal et des budgets annexes (état II-2), figure en annexe du projet de délibération. </a:t>
            </a:r>
          </a:p>
          <a:p>
            <a:pPr marL="342900" indent="-342900" algn="just">
              <a:buFontTx/>
              <a:buChar char="-"/>
            </a:pPr>
            <a:endParaRPr lang="fr-FR" dirty="0"/>
          </a:p>
          <a:p>
            <a:pPr marL="342900" indent="-342900" algn="just">
              <a:buFontTx/>
              <a:buChar char="-"/>
            </a:pPr>
            <a:r>
              <a:rPr lang="fr-FR" sz="2400" dirty="0"/>
              <a:t>Les résultats des comptes de gestion sont conformes aux résultats du compte administratif consolidé de l’exercice 2024.</a:t>
            </a:r>
          </a:p>
          <a:p>
            <a:pPr marL="342900" indent="-342900" algn="just">
              <a:buFontTx/>
              <a:buChar char="-"/>
            </a:pPr>
            <a:endParaRPr lang="fr-FR" dirty="0"/>
          </a:p>
          <a:p>
            <a:pPr marL="342900" indent="-342900" algn="just">
              <a:buFontTx/>
              <a:buChar char="-"/>
            </a:pPr>
            <a:r>
              <a:rPr lang="fr-FR" sz="2400" b="1" dirty="0"/>
              <a:t>Il est proposé d’approuver les comptes de gestion présentés par Madame Evelyne HENRY, Trésorière de la Communauté de Communes Yvetot Normandie.</a:t>
            </a:r>
          </a:p>
        </p:txBody>
      </p:sp>
      <p:sp>
        <p:nvSpPr>
          <p:cNvPr id="8" name="ZoneTexte 7">
            <a:extLst>
              <a:ext uri="{FF2B5EF4-FFF2-40B4-BE49-F238E27FC236}">
                <a16:creationId xmlns:a16="http://schemas.microsoft.com/office/drawing/2014/main" id="{28095FB0-64FF-83B2-59ED-C5A755D75957}"/>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de gestion 2024</a:t>
            </a:r>
          </a:p>
        </p:txBody>
      </p:sp>
      <p:sp>
        <p:nvSpPr>
          <p:cNvPr id="3" name="Espace réservé du pied de page 2">
            <a:extLst>
              <a:ext uri="{FF2B5EF4-FFF2-40B4-BE49-F238E27FC236}">
                <a16:creationId xmlns:a16="http://schemas.microsoft.com/office/drawing/2014/main" id="{8A501045-AEC4-86EC-1F46-B4A6C2109EA9}"/>
              </a:ext>
            </a:extLst>
          </p:cNvPr>
          <p:cNvSpPr>
            <a:spLocks noGrp="1"/>
          </p:cNvSpPr>
          <p:nvPr>
            <p:ph type="ftr" sz="quarter" idx="11"/>
          </p:nvPr>
        </p:nvSpPr>
        <p:spPr/>
        <p:txBody>
          <a:bodyPr/>
          <a:lstStyle/>
          <a:p>
            <a:fld id="{0DE6609D-FCC9-47B4-BA14-0E383965CA98}" type="slidenum">
              <a:rPr lang="fr-FR" smtClean="0"/>
              <a:t>79</a:t>
            </a:fld>
            <a:endParaRPr lang="fr-FR" dirty="0"/>
          </a:p>
        </p:txBody>
      </p:sp>
      <p:sp>
        <p:nvSpPr>
          <p:cNvPr id="4" name="Espace réservé du numéro de diapositive 3">
            <a:extLst>
              <a:ext uri="{FF2B5EF4-FFF2-40B4-BE49-F238E27FC236}">
                <a16:creationId xmlns:a16="http://schemas.microsoft.com/office/drawing/2014/main" id="{1698FD98-C2BB-0497-FA68-69A2FFF3F1F5}"/>
              </a:ext>
            </a:extLst>
          </p:cNvPr>
          <p:cNvSpPr>
            <a:spLocks noGrp="1"/>
          </p:cNvSpPr>
          <p:nvPr>
            <p:ph type="sldNum" sz="quarter" idx="12"/>
          </p:nvPr>
        </p:nvSpPr>
        <p:spPr/>
        <p:txBody>
          <a:bodyPr/>
          <a:lstStyle/>
          <a:p>
            <a:fld id="{F235458D-0C39-4FB1-9C4D-2BF0EF83C4C0}" type="slidenum">
              <a:rPr lang="fr-FR" smtClean="0"/>
              <a:t>79</a:t>
            </a:fld>
            <a:endParaRPr lang="fr-FR" dirty="0"/>
          </a:p>
        </p:txBody>
      </p:sp>
    </p:spTree>
    <p:extLst>
      <p:ext uri="{BB962C8B-B14F-4D97-AF65-F5344CB8AC3E}">
        <p14:creationId xmlns:p14="http://schemas.microsoft.com/office/powerpoint/2010/main" val="145635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F57FF-0133-356E-5EDA-4F1D93158BE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905B8F50-762A-4281-BAC1-05304A03FEB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8817"/>
          <a:stretch/>
        </p:blipFill>
        <p:spPr>
          <a:xfrm>
            <a:off x="0" y="0"/>
            <a:ext cx="12193200" cy="1928656"/>
          </a:xfrm>
          <a:prstGeom prst="rect">
            <a:avLst/>
          </a:prstGeom>
        </p:spPr>
      </p:pic>
      <p:sp>
        <p:nvSpPr>
          <p:cNvPr id="2" name="ZoneTexte 1">
            <a:extLst>
              <a:ext uri="{FF2B5EF4-FFF2-40B4-BE49-F238E27FC236}">
                <a16:creationId xmlns:a16="http://schemas.microsoft.com/office/drawing/2014/main" id="{3B9A2B83-0D3B-D514-1E4D-41C5BF45B7CC}"/>
              </a:ext>
            </a:extLst>
          </p:cNvPr>
          <p:cNvSpPr txBox="1">
            <a:spLocks noGrp="1" noRot="1" noMove="1" noResize="1" noEditPoints="1" noAdjustHandles="1" noChangeArrowheads="1" noChangeShapeType="1"/>
          </p:cNvSpPr>
          <p:nvPr/>
        </p:nvSpPr>
        <p:spPr>
          <a:xfrm>
            <a:off x="843396" y="1589809"/>
            <a:ext cx="10505209" cy="5109091"/>
          </a:xfrm>
          <a:prstGeom prst="rect">
            <a:avLst/>
          </a:prstGeom>
          <a:noFill/>
        </p:spPr>
        <p:txBody>
          <a:bodyPr wrap="square" rtlCol="0">
            <a:spAutoFit/>
          </a:bodyPr>
          <a:lstStyle/>
          <a:p>
            <a:pPr marL="285750" indent="-285750">
              <a:buFont typeface="Arial" panose="020B0604020202020204" pitchFamily="34" charset="0"/>
              <a:buChar char="•"/>
            </a:pPr>
            <a:r>
              <a:rPr lang="fr-FR" dirty="0"/>
              <a:t>Les projets identifiés peuvent concerner des </a:t>
            </a:r>
            <a:r>
              <a:rPr lang="fr-FR" b="1" dirty="0"/>
              <a:t>équipements</a:t>
            </a:r>
            <a:r>
              <a:rPr lang="fr-FR" dirty="0"/>
              <a:t> mais aussi des </a:t>
            </a:r>
            <a:r>
              <a:rPr lang="fr-FR" b="1" dirty="0"/>
              <a:t>événements </a:t>
            </a:r>
            <a:r>
              <a:rPr lang="fr-FR" dirty="0"/>
              <a:t>qui contribuent au rayonnement de la Communauté de Communes.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Ces projets partagés peuvent concerner </a:t>
            </a:r>
            <a:r>
              <a:rPr lang="fr-FR" b="1" dirty="0"/>
              <a:t>plusieurs domaines </a:t>
            </a:r>
            <a:r>
              <a:rPr lang="fr-FR" dirty="0"/>
              <a:t>: la culture, le patrimoine ou encore l’environnement.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Afin de fixer l’objet et le cadre de la politique de mécénat mise en œuvre, il est nécessaire d’outiller la démarche à travers une convention-cadre et une charte éthique. Ces documents permettent de décrire au mieux la vision et la démarche de la collectivité.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r>
              <a:rPr lang="fr-FR" sz="2000" b="1" u="sng" dirty="0"/>
              <a:t>Il est proposé :</a:t>
            </a:r>
          </a:p>
          <a:p>
            <a:endParaRPr lang="fr-FR" dirty="0"/>
          </a:p>
          <a:p>
            <a:pPr marL="285750" indent="-285750">
              <a:buFont typeface="Arial" panose="020B0604020202020204" pitchFamily="34" charset="0"/>
              <a:buChar char="•"/>
            </a:pPr>
            <a:r>
              <a:rPr lang="fr-FR" dirty="0"/>
              <a:t>D’inscrire Yvetot Normandie dans une démarche de mécénat.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D’adopter la convention cadre et la charte éthique telles que présentées en annexe.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17" name="Image 16" descr="Une image contenant texte, Police, Graphique, logo&#10;&#10;Description générée automatiquement">
            <a:extLst>
              <a:ext uri="{FF2B5EF4-FFF2-40B4-BE49-F238E27FC236}">
                <a16:creationId xmlns:a16="http://schemas.microsoft.com/office/drawing/2014/main" id="{3CAB8FE5-C95D-E9A6-2846-0A814C74E765}"/>
              </a:ext>
            </a:extLst>
          </p:cNvPr>
          <p:cNvPicPr>
            <a:picLocks noGrp="1" noRot="1" noChangeAspect="1" noMove="1" noResize="1" noEditPoints="1" noAdjustHandles="1" noChangeArrowheads="1" noChangeShapeType="1" noCrop="1"/>
          </p:cNvPicPr>
          <p:nvPr/>
        </p:nvPicPr>
        <p:blipFill>
          <a:blip r:embed="rId3">
            <a:biLevel thresh="75000"/>
            <a:extLst>
              <a:ext uri="{28A0092B-C50C-407E-A947-70E740481C1C}">
                <a14:useLocalDpi xmlns:a14="http://schemas.microsoft.com/office/drawing/2010/main" val="0"/>
              </a:ext>
            </a:extLst>
          </a:blip>
          <a:stretch>
            <a:fillRect/>
          </a:stretch>
        </p:blipFill>
        <p:spPr>
          <a:xfrm>
            <a:off x="227082" y="185988"/>
            <a:ext cx="865105" cy="614112"/>
          </a:xfrm>
          <a:prstGeom prst="rect">
            <a:avLst/>
          </a:prstGeom>
        </p:spPr>
      </p:pic>
    </p:spTree>
    <p:extLst>
      <p:ext uri="{BB962C8B-B14F-4D97-AF65-F5344CB8AC3E}">
        <p14:creationId xmlns:p14="http://schemas.microsoft.com/office/powerpoint/2010/main" val="13417019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32E40-A4A4-440F-29BD-8E64212D14ED}"/>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B6944BD1-2A4C-D099-4E8C-539CF95205A4}"/>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F6290E79-7049-C7EE-3EAB-727F3F861CFB}"/>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6F1E55A7-7473-A622-9E3F-FF122B664FD1}"/>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Election du Président de séance pour le vote du compte administratif</a:t>
            </a:r>
          </a:p>
        </p:txBody>
      </p:sp>
      <p:pic>
        <p:nvPicPr>
          <p:cNvPr id="20" name="Image 19">
            <a:extLst>
              <a:ext uri="{FF2B5EF4-FFF2-40B4-BE49-F238E27FC236}">
                <a16:creationId xmlns:a16="http://schemas.microsoft.com/office/drawing/2014/main" id="{5B0A3EB5-7DF6-19E1-5C7C-B6768A2746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CDDA90C6-E6DB-A30B-ECE6-08F6983FAD02}"/>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C0E15E22-0869-59F1-481A-48C1F8520FE5}"/>
              </a:ext>
            </a:extLst>
          </p:cNvPr>
          <p:cNvSpPr>
            <a:spLocks noGrp="1"/>
          </p:cNvSpPr>
          <p:nvPr>
            <p:ph type="ftr" sz="quarter" idx="11"/>
          </p:nvPr>
        </p:nvSpPr>
        <p:spPr/>
        <p:txBody>
          <a:bodyPr/>
          <a:lstStyle/>
          <a:p>
            <a:fld id="{1B6B7B82-81F4-4BD8-910C-DFBCB86BDA54}" type="slidenum">
              <a:rPr lang="fr-FR" smtClean="0"/>
              <a:t>80</a:t>
            </a:fld>
            <a:endParaRPr lang="fr-FR" dirty="0"/>
          </a:p>
        </p:txBody>
      </p:sp>
    </p:spTree>
    <p:extLst>
      <p:ext uri="{BB962C8B-B14F-4D97-AF65-F5344CB8AC3E}">
        <p14:creationId xmlns:p14="http://schemas.microsoft.com/office/powerpoint/2010/main" val="969493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1BA0A-7A75-E6C9-F6DF-CABBE8F0822D}"/>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EF7E9137-27D9-BCAC-12B0-A8D357780B1A}"/>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4EB27526-2A3F-D130-CB2B-6DB05E7577BF}"/>
              </a:ext>
            </a:extLst>
          </p:cNvPr>
          <p:cNvSpPr txBox="1"/>
          <p:nvPr/>
        </p:nvSpPr>
        <p:spPr>
          <a:xfrm>
            <a:off x="326298" y="496330"/>
            <a:ext cx="2562047" cy="2215991"/>
          </a:xfrm>
          <a:prstGeom prst="rect">
            <a:avLst/>
          </a:prstGeom>
          <a:solidFill>
            <a:schemeClr val="bg1"/>
          </a:solidFill>
        </p:spPr>
        <p:txBody>
          <a:bodyPr wrap="square" rtlCol="0">
            <a:spAutoFit/>
          </a:bodyPr>
          <a:lstStyle/>
          <a:p>
            <a:pPr algn="ctr"/>
            <a:r>
              <a:rPr lang="fr-FR" sz="13800" b="1" dirty="0">
                <a:solidFill>
                  <a:srgbClr val="C99D66"/>
                </a:solidFill>
                <a:latin typeface="Segoe UI" panose="020B0502040204020203" pitchFamily="34" charset="0"/>
                <a:cs typeface="Segoe UI" panose="020B0502040204020203" pitchFamily="34" charset="0"/>
              </a:rPr>
              <a:t> </a:t>
            </a:r>
          </a:p>
        </p:txBody>
      </p:sp>
      <p:sp>
        <p:nvSpPr>
          <p:cNvPr id="19" name="ZoneTexte 18">
            <a:extLst>
              <a:ext uri="{FF2B5EF4-FFF2-40B4-BE49-F238E27FC236}">
                <a16:creationId xmlns:a16="http://schemas.microsoft.com/office/drawing/2014/main" id="{B69282F2-8A6F-BB1E-44B8-B7E354E660FC}"/>
              </a:ext>
            </a:extLst>
          </p:cNvPr>
          <p:cNvSpPr txBox="1"/>
          <p:nvPr/>
        </p:nvSpPr>
        <p:spPr>
          <a:xfrm>
            <a:off x="3816991" y="4019910"/>
            <a:ext cx="8193853" cy="584775"/>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Compte administratif 2024</a:t>
            </a:r>
          </a:p>
        </p:txBody>
      </p:sp>
      <p:pic>
        <p:nvPicPr>
          <p:cNvPr id="20" name="Image 19">
            <a:extLst>
              <a:ext uri="{FF2B5EF4-FFF2-40B4-BE49-F238E27FC236}">
                <a16:creationId xmlns:a16="http://schemas.microsoft.com/office/drawing/2014/main" id="{5CD477EB-A292-D0F5-EF8C-99B3FF1675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F2E3871F-C643-34CA-956A-9723D4D0BF46}"/>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EE43B442-1425-BA23-C944-8418DB013ED8}"/>
              </a:ext>
            </a:extLst>
          </p:cNvPr>
          <p:cNvSpPr>
            <a:spLocks noGrp="1"/>
          </p:cNvSpPr>
          <p:nvPr>
            <p:ph type="ftr" sz="quarter" idx="11"/>
          </p:nvPr>
        </p:nvSpPr>
        <p:spPr/>
        <p:txBody>
          <a:bodyPr/>
          <a:lstStyle/>
          <a:p>
            <a:fld id="{1B6B7B82-81F4-4BD8-910C-DFBCB86BDA54}" type="slidenum">
              <a:rPr lang="fr-FR" smtClean="0"/>
              <a:t>81</a:t>
            </a:fld>
            <a:endParaRPr lang="fr-FR" dirty="0"/>
          </a:p>
        </p:txBody>
      </p:sp>
    </p:spTree>
    <p:extLst>
      <p:ext uri="{BB962C8B-B14F-4D97-AF65-F5344CB8AC3E}">
        <p14:creationId xmlns:p14="http://schemas.microsoft.com/office/powerpoint/2010/main" val="10174435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309F3-B88B-3752-CE0F-12531C796EFE}"/>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4EA9D83E-1471-6A07-DD35-B1785017E0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E198046C-A257-F3A0-6C01-E551F1440540}"/>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96562A16-B466-B6C9-EB4A-E343097472E4}"/>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7B7F1E25-6555-F4E0-D298-EC1F436285E0}"/>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EEA3FB88-7369-F759-5041-699661343FDB}"/>
              </a:ext>
            </a:extLst>
          </p:cNvPr>
          <p:cNvSpPr txBox="1"/>
          <p:nvPr/>
        </p:nvSpPr>
        <p:spPr>
          <a:xfrm>
            <a:off x="375467" y="1020856"/>
            <a:ext cx="10838576" cy="5262979"/>
          </a:xfrm>
          <a:prstGeom prst="rect">
            <a:avLst/>
          </a:prstGeom>
          <a:noFill/>
        </p:spPr>
        <p:txBody>
          <a:bodyPr wrap="square" rtlCol="0">
            <a:spAutoFit/>
          </a:bodyPr>
          <a:lstStyle/>
          <a:p>
            <a:pPr marL="342900" indent="-342900" algn="just">
              <a:buFontTx/>
              <a:buChar char="-"/>
            </a:pPr>
            <a:r>
              <a:rPr lang="fr-FR" sz="2400" dirty="0"/>
              <a:t>Le compte administratif termine le cycle annuel budgétaire et retrace l’exécution du budget de l’exercice. A la différence du compte de gestion, il est établi à partir de la comptabilité de l’ordonnateur.</a:t>
            </a:r>
          </a:p>
          <a:p>
            <a:pPr marL="342900" indent="-342900" algn="just">
              <a:buFontTx/>
              <a:buChar char="-"/>
            </a:pPr>
            <a:endParaRPr lang="fr-FR" dirty="0"/>
          </a:p>
          <a:p>
            <a:pPr marL="342900" indent="-342900" algn="just">
              <a:buFontTx/>
              <a:buChar char="-"/>
            </a:pPr>
            <a:r>
              <a:rPr lang="fr-FR" sz="2400" dirty="0"/>
              <a:t> Le compte administratif :</a:t>
            </a:r>
          </a:p>
          <a:p>
            <a:pPr marL="800100" lvl="1" indent="-342900" algn="just">
              <a:buFontTx/>
              <a:buChar char="-"/>
            </a:pPr>
            <a:r>
              <a:rPr lang="fr-FR" sz="2400" dirty="0"/>
              <a:t>Rapproche les prévisions ou autorisations inscrites au budget des réalisations effectives en dépenses et en recettes,  </a:t>
            </a:r>
          </a:p>
          <a:p>
            <a:pPr marL="800100" lvl="1" indent="-342900" algn="just">
              <a:buFontTx/>
              <a:buChar char="-"/>
            </a:pPr>
            <a:r>
              <a:rPr lang="fr-FR" sz="2400" dirty="0"/>
              <a:t>Présente les résultats comptables de l’exercice,  </a:t>
            </a:r>
          </a:p>
          <a:p>
            <a:pPr marL="800100" lvl="1" indent="-342900" algn="just">
              <a:buFontTx/>
              <a:buChar char="-"/>
            </a:pPr>
            <a:r>
              <a:rPr lang="fr-FR" sz="2400" dirty="0"/>
              <a:t>Est soumis, pour approbation, à l’assemblée délibérante qui l’arrête définitivement par un vote avant le 30 juin de l’année qui suit la clôture de l’exercice. </a:t>
            </a:r>
          </a:p>
          <a:p>
            <a:pPr marL="342900" indent="-342900" algn="just">
              <a:buFontTx/>
              <a:buChar char="-"/>
            </a:pPr>
            <a:endParaRPr lang="fr-FR" dirty="0"/>
          </a:p>
          <a:p>
            <a:pPr marL="342900" indent="-342900" algn="just">
              <a:buFontTx/>
              <a:buChar char="-"/>
            </a:pPr>
            <a:r>
              <a:rPr lang="fr-FR" sz="2400" dirty="0"/>
              <a:t>Les résultats des comptes administratifs 2024, consolidés, puis propres à chaque budget figurent ci-après.</a:t>
            </a:r>
          </a:p>
        </p:txBody>
      </p:sp>
      <p:sp>
        <p:nvSpPr>
          <p:cNvPr id="8" name="ZoneTexte 7">
            <a:extLst>
              <a:ext uri="{FF2B5EF4-FFF2-40B4-BE49-F238E27FC236}">
                <a16:creationId xmlns:a16="http://schemas.microsoft.com/office/drawing/2014/main" id="{E9829347-2490-C0D5-C840-A1BC4D2D7209}"/>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a:t>
            </a:r>
          </a:p>
        </p:txBody>
      </p:sp>
      <p:sp>
        <p:nvSpPr>
          <p:cNvPr id="3" name="Espace réservé du pied de page 2">
            <a:extLst>
              <a:ext uri="{FF2B5EF4-FFF2-40B4-BE49-F238E27FC236}">
                <a16:creationId xmlns:a16="http://schemas.microsoft.com/office/drawing/2014/main" id="{D40F2A22-0B33-B0CE-5301-38F99027574D}"/>
              </a:ext>
            </a:extLst>
          </p:cNvPr>
          <p:cNvSpPr>
            <a:spLocks noGrp="1"/>
          </p:cNvSpPr>
          <p:nvPr>
            <p:ph type="ftr" sz="quarter" idx="11"/>
          </p:nvPr>
        </p:nvSpPr>
        <p:spPr/>
        <p:txBody>
          <a:bodyPr/>
          <a:lstStyle/>
          <a:p>
            <a:fld id="{0DE6609D-FCC9-47B4-BA14-0E383965CA98}" type="slidenum">
              <a:rPr lang="fr-FR" smtClean="0"/>
              <a:t>82</a:t>
            </a:fld>
            <a:endParaRPr lang="fr-FR" dirty="0"/>
          </a:p>
        </p:txBody>
      </p:sp>
      <p:sp>
        <p:nvSpPr>
          <p:cNvPr id="4" name="Espace réservé du numéro de diapositive 3">
            <a:extLst>
              <a:ext uri="{FF2B5EF4-FFF2-40B4-BE49-F238E27FC236}">
                <a16:creationId xmlns:a16="http://schemas.microsoft.com/office/drawing/2014/main" id="{89BF3CB9-E1E5-DB84-2DD2-3E701CE28597}"/>
              </a:ext>
            </a:extLst>
          </p:cNvPr>
          <p:cNvSpPr>
            <a:spLocks noGrp="1"/>
          </p:cNvSpPr>
          <p:nvPr>
            <p:ph type="sldNum" sz="quarter" idx="12"/>
          </p:nvPr>
        </p:nvSpPr>
        <p:spPr/>
        <p:txBody>
          <a:bodyPr/>
          <a:lstStyle/>
          <a:p>
            <a:fld id="{F235458D-0C39-4FB1-9C4D-2BF0EF83C4C0}" type="slidenum">
              <a:rPr lang="fr-FR" smtClean="0"/>
              <a:t>82</a:t>
            </a:fld>
            <a:endParaRPr lang="fr-FR" dirty="0"/>
          </a:p>
        </p:txBody>
      </p:sp>
    </p:spTree>
    <p:extLst>
      <p:ext uri="{BB962C8B-B14F-4D97-AF65-F5344CB8AC3E}">
        <p14:creationId xmlns:p14="http://schemas.microsoft.com/office/powerpoint/2010/main" val="4219856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E5A3B-5F6E-5040-F748-E33CB69C76BA}"/>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01F96CA-1BFE-3594-C4C0-5B8B682D7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8268933F-7A61-AAD7-0F2B-489EB4A2E38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23CB17C1-6F5F-8ED9-3EDE-7FF1C1B9DBD1}"/>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1E726E1E-B022-CFA9-C7AF-874A8AC16E8A}"/>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057ACD8A-9FF8-467D-F2F9-DBC9677C4A59}"/>
              </a:ext>
            </a:extLst>
          </p:cNvPr>
          <p:cNvSpPr txBox="1"/>
          <p:nvPr/>
        </p:nvSpPr>
        <p:spPr>
          <a:xfrm>
            <a:off x="375467" y="1020856"/>
            <a:ext cx="10838576" cy="4893647"/>
          </a:xfrm>
          <a:prstGeom prst="rect">
            <a:avLst/>
          </a:prstGeom>
          <a:noFill/>
        </p:spPr>
        <p:txBody>
          <a:bodyPr wrap="square" rtlCol="0">
            <a:spAutoFit/>
          </a:bodyPr>
          <a:lstStyle/>
          <a:p>
            <a:pPr marL="342900" indent="-342900" algn="just">
              <a:buFontTx/>
              <a:buChar char="-"/>
            </a:pPr>
            <a:r>
              <a:rPr lang="fr-FR" sz="2400" dirty="0"/>
              <a:t>Pour l’exercice 2024, le compte administratif d’Yvetot Normandie comprend 8 budgets :</a:t>
            </a:r>
          </a:p>
          <a:p>
            <a:pPr marL="342900" indent="-342900" algn="just">
              <a:buFontTx/>
              <a:buChar char="-"/>
            </a:pPr>
            <a:endParaRPr lang="fr-FR" sz="1200" dirty="0"/>
          </a:p>
          <a:p>
            <a:pPr marL="342900" indent="-342900" algn="just">
              <a:buFontTx/>
              <a:buChar char="-"/>
            </a:pPr>
            <a:r>
              <a:rPr lang="fr-FR" sz="2400" dirty="0"/>
              <a:t>Le budget principal</a:t>
            </a:r>
          </a:p>
          <a:p>
            <a:pPr marL="342900" indent="-342900" algn="just">
              <a:buFontTx/>
              <a:buChar char="-"/>
            </a:pPr>
            <a:endParaRPr lang="fr-FR" sz="1200" dirty="0"/>
          </a:p>
          <a:p>
            <a:pPr marL="342900" indent="-342900" algn="just">
              <a:buFontTx/>
              <a:buChar char="-"/>
            </a:pPr>
            <a:r>
              <a:rPr lang="fr-FR" sz="2400" dirty="0"/>
              <a:t>Les budgets annexes : </a:t>
            </a:r>
          </a:p>
          <a:p>
            <a:pPr marL="800100" lvl="1" indent="-342900" algn="just">
              <a:buFontTx/>
              <a:buChar char="-"/>
            </a:pPr>
            <a:r>
              <a:rPr lang="fr-FR" sz="2400" dirty="0"/>
              <a:t>Le service des ordures ménagères (SPIC)</a:t>
            </a:r>
          </a:p>
          <a:p>
            <a:pPr marL="800100" lvl="1" indent="-342900" algn="just">
              <a:buFontTx/>
              <a:buChar char="-"/>
            </a:pPr>
            <a:r>
              <a:rPr lang="fr-FR" sz="2400" dirty="0"/>
              <a:t>Le budget transport (SPIC)</a:t>
            </a:r>
          </a:p>
          <a:p>
            <a:pPr marL="800100" lvl="1" indent="-342900" algn="just">
              <a:buFontTx/>
              <a:buChar char="-"/>
            </a:pPr>
            <a:r>
              <a:rPr lang="fr-FR" sz="2400" dirty="0"/>
              <a:t>La régie de l’office de tourisme (SPA)</a:t>
            </a:r>
          </a:p>
          <a:p>
            <a:pPr marL="800100" lvl="1" indent="-342900" algn="just">
              <a:buFontTx/>
              <a:buChar char="-"/>
            </a:pPr>
            <a:r>
              <a:rPr lang="fr-FR" sz="2400" dirty="0"/>
              <a:t>Le budget de l’hôtel d’entreprises</a:t>
            </a:r>
          </a:p>
          <a:p>
            <a:pPr marL="800100" lvl="1" indent="-342900" algn="just">
              <a:buFontTx/>
              <a:buChar char="-"/>
            </a:pPr>
            <a:r>
              <a:rPr lang="fr-FR" sz="2400" dirty="0"/>
              <a:t>Les budgets d’aménagement de zones d’activités économiques (ZAE) :</a:t>
            </a:r>
          </a:p>
          <a:p>
            <a:pPr marL="1257300" lvl="2" indent="-342900" algn="just">
              <a:buFontTx/>
              <a:buChar char="-"/>
            </a:pPr>
            <a:r>
              <a:rPr lang="fr-FR" sz="2400" dirty="0"/>
              <a:t>ZAE Croix-Mare</a:t>
            </a:r>
          </a:p>
          <a:p>
            <a:pPr marL="1257300" lvl="2" indent="-342900" algn="just">
              <a:buFontTx/>
              <a:buChar char="-"/>
            </a:pPr>
            <a:r>
              <a:rPr lang="fr-FR" sz="2400" dirty="0"/>
              <a:t>ZAE Auzebosc Extension</a:t>
            </a:r>
          </a:p>
          <a:p>
            <a:pPr marL="1257300" lvl="2" indent="-342900" algn="just">
              <a:buFontTx/>
              <a:buChar char="-"/>
            </a:pPr>
            <a:r>
              <a:rPr lang="fr-FR" sz="2400" dirty="0"/>
              <a:t>ZAE Valliquerville Extension</a:t>
            </a:r>
          </a:p>
        </p:txBody>
      </p:sp>
      <p:sp>
        <p:nvSpPr>
          <p:cNvPr id="8" name="ZoneTexte 7">
            <a:extLst>
              <a:ext uri="{FF2B5EF4-FFF2-40B4-BE49-F238E27FC236}">
                <a16:creationId xmlns:a16="http://schemas.microsoft.com/office/drawing/2014/main" id="{08A09998-6590-AC24-B42A-FDC3572DDD11}"/>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a:t>
            </a:r>
          </a:p>
        </p:txBody>
      </p:sp>
      <p:sp>
        <p:nvSpPr>
          <p:cNvPr id="3" name="Espace réservé du pied de page 2">
            <a:extLst>
              <a:ext uri="{FF2B5EF4-FFF2-40B4-BE49-F238E27FC236}">
                <a16:creationId xmlns:a16="http://schemas.microsoft.com/office/drawing/2014/main" id="{708E6CCD-D8A2-207F-1F60-AB557EEB191F}"/>
              </a:ext>
            </a:extLst>
          </p:cNvPr>
          <p:cNvSpPr>
            <a:spLocks noGrp="1"/>
          </p:cNvSpPr>
          <p:nvPr>
            <p:ph type="ftr" sz="quarter" idx="11"/>
          </p:nvPr>
        </p:nvSpPr>
        <p:spPr/>
        <p:txBody>
          <a:bodyPr/>
          <a:lstStyle/>
          <a:p>
            <a:fld id="{0DE6609D-FCC9-47B4-BA14-0E383965CA98}" type="slidenum">
              <a:rPr lang="fr-FR" smtClean="0"/>
              <a:t>83</a:t>
            </a:fld>
            <a:endParaRPr lang="fr-FR" dirty="0"/>
          </a:p>
        </p:txBody>
      </p:sp>
      <p:sp>
        <p:nvSpPr>
          <p:cNvPr id="4" name="Espace réservé du numéro de diapositive 3">
            <a:extLst>
              <a:ext uri="{FF2B5EF4-FFF2-40B4-BE49-F238E27FC236}">
                <a16:creationId xmlns:a16="http://schemas.microsoft.com/office/drawing/2014/main" id="{B8D9C971-F254-EAC5-AE37-396956B5A4C4}"/>
              </a:ext>
            </a:extLst>
          </p:cNvPr>
          <p:cNvSpPr>
            <a:spLocks noGrp="1"/>
          </p:cNvSpPr>
          <p:nvPr>
            <p:ph type="sldNum" sz="quarter" idx="12"/>
          </p:nvPr>
        </p:nvSpPr>
        <p:spPr/>
        <p:txBody>
          <a:bodyPr/>
          <a:lstStyle/>
          <a:p>
            <a:fld id="{F235458D-0C39-4FB1-9C4D-2BF0EF83C4C0}" type="slidenum">
              <a:rPr lang="fr-FR" smtClean="0"/>
              <a:t>83</a:t>
            </a:fld>
            <a:endParaRPr lang="fr-FR" dirty="0"/>
          </a:p>
        </p:txBody>
      </p:sp>
    </p:spTree>
    <p:extLst>
      <p:ext uri="{BB962C8B-B14F-4D97-AF65-F5344CB8AC3E}">
        <p14:creationId xmlns:p14="http://schemas.microsoft.com/office/powerpoint/2010/main" val="18559588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1BAA1-FFF3-3211-F67B-8FC3614F9275}"/>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230C8DA5-AE50-3233-8C8D-757D3A282F5B}"/>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5D4B2379-B7AA-B5E8-B41E-DFA6BCE7E31C}"/>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9164E123-23A2-0AB0-C9A2-52EBBADEB859}"/>
              </a:ext>
            </a:extLst>
          </p:cNvPr>
          <p:cNvSpPr txBox="1"/>
          <p:nvPr/>
        </p:nvSpPr>
        <p:spPr>
          <a:xfrm>
            <a:off x="3816991" y="4019910"/>
            <a:ext cx="8193853" cy="584775"/>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Compte administratif 2024 consolidé</a:t>
            </a:r>
          </a:p>
        </p:txBody>
      </p:sp>
      <p:pic>
        <p:nvPicPr>
          <p:cNvPr id="20" name="Image 19">
            <a:extLst>
              <a:ext uri="{FF2B5EF4-FFF2-40B4-BE49-F238E27FC236}">
                <a16:creationId xmlns:a16="http://schemas.microsoft.com/office/drawing/2014/main" id="{32077E91-49EC-3F03-2A95-A6A7060DE6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5D8EAE09-7BC3-4416-95AA-A495202D038B}"/>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0E1FD518-1C92-251B-2EE4-4D42DC36E1C2}"/>
              </a:ext>
            </a:extLst>
          </p:cNvPr>
          <p:cNvSpPr>
            <a:spLocks noGrp="1"/>
          </p:cNvSpPr>
          <p:nvPr>
            <p:ph type="ftr" sz="quarter" idx="11"/>
          </p:nvPr>
        </p:nvSpPr>
        <p:spPr/>
        <p:txBody>
          <a:bodyPr/>
          <a:lstStyle/>
          <a:p>
            <a:fld id="{1B6B7B82-81F4-4BD8-910C-DFBCB86BDA54}" type="slidenum">
              <a:rPr lang="fr-FR" smtClean="0"/>
              <a:t>84</a:t>
            </a:fld>
            <a:endParaRPr lang="fr-FR" dirty="0"/>
          </a:p>
        </p:txBody>
      </p:sp>
    </p:spTree>
    <p:extLst>
      <p:ext uri="{BB962C8B-B14F-4D97-AF65-F5344CB8AC3E}">
        <p14:creationId xmlns:p14="http://schemas.microsoft.com/office/powerpoint/2010/main" val="42844721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2AE36-2911-ECC5-5844-EE5941AD784D}"/>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AE95E2B4-CE83-2CE2-2240-D1026D448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146DBDE3-BD9F-5383-90D1-C4F6BA448208}"/>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A06D2C57-48B9-7E81-4472-32218790035A}"/>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73AEFFEC-6CED-C1A2-4E44-15E32619C69E}"/>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A6BC098E-D8FD-644A-DF38-E7AE8484B352}"/>
              </a:ext>
            </a:extLst>
          </p:cNvPr>
          <p:cNvSpPr txBox="1"/>
          <p:nvPr/>
        </p:nvSpPr>
        <p:spPr>
          <a:xfrm>
            <a:off x="375467" y="1020856"/>
            <a:ext cx="10838576" cy="461665"/>
          </a:xfrm>
          <a:prstGeom prst="rect">
            <a:avLst/>
          </a:prstGeom>
          <a:noFill/>
        </p:spPr>
        <p:txBody>
          <a:bodyPr wrap="square" rtlCol="0">
            <a:spAutoFit/>
          </a:bodyPr>
          <a:lstStyle/>
          <a:p>
            <a:pPr marL="342900" indent="-342900" algn="just">
              <a:buFontTx/>
              <a:buChar char="-"/>
            </a:pPr>
            <a:r>
              <a:rPr lang="fr-FR" sz="2400" dirty="0"/>
              <a:t>L’excédent consolidé s’établit à près de 10,6 M€ :</a:t>
            </a:r>
          </a:p>
        </p:txBody>
      </p:sp>
      <p:sp>
        <p:nvSpPr>
          <p:cNvPr id="8" name="ZoneTexte 7">
            <a:extLst>
              <a:ext uri="{FF2B5EF4-FFF2-40B4-BE49-F238E27FC236}">
                <a16:creationId xmlns:a16="http://schemas.microsoft.com/office/drawing/2014/main" id="{D6698340-95D6-BD93-2549-543E011C9F9E}"/>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consolidé</a:t>
            </a:r>
          </a:p>
        </p:txBody>
      </p:sp>
      <p:sp>
        <p:nvSpPr>
          <p:cNvPr id="3" name="Espace réservé du pied de page 2">
            <a:extLst>
              <a:ext uri="{FF2B5EF4-FFF2-40B4-BE49-F238E27FC236}">
                <a16:creationId xmlns:a16="http://schemas.microsoft.com/office/drawing/2014/main" id="{6A0D0EE9-4CA9-9DDC-22EF-7EEB3F41A30F}"/>
              </a:ext>
            </a:extLst>
          </p:cNvPr>
          <p:cNvSpPr>
            <a:spLocks noGrp="1"/>
          </p:cNvSpPr>
          <p:nvPr>
            <p:ph type="ftr" sz="quarter" idx="11"/>
          </p:nvPr>
        </p:nvSpPr>
        <p:spPr/>
        <p:txBody>
          <a:bodyPr/>
          <a:lstStyle/>
          <a:p>
            <a:fld id="{0DE6609D-FCC9-47B4-BA14-0E383965CA98}" type="slidenum">
              <a:rPr lang="fr-FR" smtClean="0"/>
              <a:t>85</a:t>
            </a:fld>
            <a:endParaRPr lang="fr-FR" dirty="0"/>
          </a:p>
        </p:txBody>
      </p:sp>
      <p:sp>
        <p:nvSpPr>
          <p:cNvPr id="4" name="Espace réservé du numéro de diapositive 3">
            <a:extLst>
              <a:ext uri="{FF2B5EF4-FFF2-40B4-BE49-F238E27FC236}">
                <a16:creationId xmlns:a16="http://schemas.microsoft.com/office/drawing/2014/main" id="{206D7149-EE06-BC63-67F2-574804A13A3B}"/>
              </a:ext>
            </a:extLst>
          </p:cNvPr>
          <p:cNvSpPr>
            <a:spLocks noGrp="1"/>
          </p:cNvSpPr>
          <p:nvPr>
            <p:ph type="sldNum" sz="quarter" idx="12"/>
          </p:nvPr>
        </p:nvSpPr>
        <p:spPr/>
        <p:txBody>
          <a:bodyPr/>
          <a:lstStyle/>
          <a:p>
            <a:fld id="{F235458D-0C39-4FB1-9C4D-2BF0EF83C4C0}" type="slidenum">
              <a:rPr lang="fr-FR" smtClean="0"/>
              <a:t>85</a:t>
            </a:fld>
            <a:endParaRPr lang="fr-FR" dirty="0"/>
          </a:p>
        </p:txBody>
      </p:sp>
      <p:pic>
        <p:nvPicPr>
          <p:cNvPr id="7" name="Image 6">
            <a:extLst>
              <a:ext uri="{FF2B5EF4-FFF2-40B4-BE49-F238E27FC236}">
                <a16:creationId xmlns:a16="http://schemas.microsoft.com/office/drawing/2014/main" id="{C11AAD0B-B55D-A8DC-D53C-CD1D273C885B}"/>
              </a:ext>
            </a:extLst>
          </p:cNvPr>
          <p:cNvPicPr>
            <a:picLocks noChangeAspect="1"/>
          </p:cNvPicPr>
          <p:nvPr/>
        </p:nvPicPr>
        <p:blipFill>
          <a:blip r:embed="rId4"/>
          <a:stretch>
            <a:fillRect/>
          </a:stretch>
        </p:blipFill>
        <p:spPr>
          <a:xfrm>
            <a:off x="888565" y="1567469"/>
            <a:ext cx="10618872" cy="4524880"/>
          </a:xfrm>
          <a:prstGeom prst="rect">
            <a:avLst/>
          </a:prstGeom>
        </p:spPr>
      </p:pic>
    </p:spTree>
    <p:extLst>
      <p:ext uri="{BB962C8B-B14F-4D97-AF65-F5344CB8AC3E}">
        <p14:creationId xmlns:p14="http://schemas.microsoft.com/office/powerpoint/2010/main" val="37672652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7E979-7539-3B1F-F77D-8B9BA57B89E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1E713D5B-F5E1-603A-9650-72616AB80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61F58991-A812-D4D6-7F73-47A34491170E}"/>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42AC2AE7-2C54-A8AB-6909-56B86334F296}"/>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5EE946A-4CB4-5739-D73F-A63EBF0A5B8C}"/>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ZoneTexte 1">
            <a:extLst>
              <a:ext uri="{FF2B5EF4-FFF2-40B4-BE49-F238E27FC236}">
                <a16:creationId xmlns:a16="http://schemas.microsoft.com/office/drawing/2014/main" id="{B5A96024-6D2B-B564-D1BC-B5A4B89B3B3B}"/>
              </a:ext>
            </a:extLst>
          </p:cNvPr>
          <p:cNvSpPr txBox="1"/>
          <p:nvPr/>
        </p:nvSpPr>
        <p:spPr>
          <a:xfrm>
            <a:off x="375467" y="1020856"/>
            <a:ext cx="10838576" cy="461665"/>
          </a:xfrm>
          <a:prstGeom prst="rect">
            <a:avLst/>
          </a:prstGeom>
          <a:noFill/>
        </p:spPr>
        <p:txBody>
          <a:bodyPr wrap="square" rtlCol="0">
            <a:spAutoFit/>
          </a:bodyPr>
          <a:lstStyle/>
          <a:p>
            <a:pPr marL="342900" indent="-342900" algn="just">
              <a:buFontTx/>
              <a:buChar char="-"/>
            </a:pPr>
            <a:r>
              <a:rPr lang="fr-FR" sz="2400" dirty="0"/>
              <a:t>L’excédent consolidé se répartit comme suit entre les budgets :</a:t>
            </a:r>
          </a:p>
        </p:txBody>
      </p:sp>
      <p:sp>
        <p:nvSpPr>
          <p:cNvPr id="3" name="Espace réservé du pied de page 2">
            <a:extLst>
              <a:ext uri="{FF2B5EF4-FFF2-40B4-BE49-F238E27FC236}">
                <a16:creationId xmlns:a16="http://schemas.microsoft.com/office/drawing/2014/main" id="{1227D8F9-8207-750B-B774-03E64376D5C8}"/>
              </a:ext>
            </a:extLst>
          </p:cNvPr>
          <p:cNvSpPr>
            <a:spLocks noGrp="1"/>
          </p:cNvSpPr>
          <p:nvPr>
            <p:ph type="ftr" sz="quarter" idx="11"/>
          </p:nvPr>
        </p:nvSpPr>
        <p:spPr/>
        <p:txBody>
          <a:bodyPr/>
          <a:lstStyle/>
          <a:p>
            <a:fld id="{0DE6609D-FCC9-47B4-BA14-0E383965CA98}" type="slidenum">
              <a:rPr lang="fr-FR" smtClean="0"/>
              <a:t>86</a:t>
            </a:fld>
            <a:endParaRPr lang="fr-FR" dirty="0"/>
          </a:p>
        </p:txBody>
      </p:sp>
      <p:sp>
        <p:nvSpPr>
          <p:cNvPr id="4" name="Espace réservé du numéro de diapositive 3">
            <a:extLst>
              <a:ext uri="{FF2B5EF4-FFF2-40B4-BE49-F238E27FC236}">
                <a16:creationId xmlns:a16="http://schemas.microsoft.com/office/drawing/2014/main" id="{6BF403F4-36D4-CA8A-9B00-C162E5BE11C8}"/>
              </a:ext>
            </a:extLst>
          </p:cNvPr>
          <p:cNvSpPr>
            <a:spLocks noGrp="1"/>
          </p:cNvSpPr>
          <p:nvPr>
            <p:ph type="sldNum" sz="quarter" idx="12"/>
          </p:nvPr>
        </p:nvSpPr>
        <p:spPr/>
        <p:txBody>
          <a:bodyPr/>
          <a:lstStyle/>
          <a:p>
            <a:fld id="{F235458D-0C39-4FB1-9C4D-2BF0EF83C4C0}" type="slidenum">
              <a:rPr lang="fr-FR" smtClean="0"/>
              <a:t>86</a:t>
            </a:fld>
            <a:endParaRPr lang="fr-FR" dirty="0"/>
          </a:p>
        </p:txBody>
      </p:sp>
      <p:sp>
        <p:nvSpPr>
          <p:cNvPr id="10" name="ZoneTexte 9">
            <a:extLst>
              <a:ext uri="{FF2B5EF4-FFF2-40B4-BE49-F238E27FC236}">
                <a16:creationId xmlns:a16="http://schemas.microsoft.com/office/drawing/2014/main" id="{0437CFB8-B0CC-5311-7A8E-F11B0FD6437A}"/>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consolidé</a:t>
            </a:r>
          </a:p>
        </p:txBody>
      </p:sp>
      <p:pic>
        <p:nvPicPr>
          <p:cNvPr id="8" name="Image 7">
            <a:extLst>
              <a:ext uri="{FF2B5EF4-FFF2-40B4-BE49-F238E27FC236}">
                <a16:creationId xmlns:a16="http://schemas.microsoft.com/office/drawing/2014/main" id="{B22ACCA6-D5E2-A19E-6154-81FBE97CA5EA}"/>
              </a:ext>
            </a:extLst>
          </p:cNvPr>
          <p:cNvPicPr>
            <a:picLocks noChangeAspect="1"/>
          </p:cNvPicPr>
          <p:nvPr/>
        </p:nvPicPr>
        <p:blipFill>
          <a:blip r:embed="rId4"/>
          <a:stretch>
            <a:fillRect/>
          </a:stretch>
        </p:blipFill>
        <p:spPr>
          <a:xfrm>
            <a:off x="2605302" y="1486431"/>
            <a:ext cx="6981396" cy="4644190"/>
          </a:xfrm>
          <a:prstGeom prst="rect">
            <a:avLst/>
          </a:prstGeom>
        </p:spPr>
      </p:pic>
    </p:spTree>
    <p:extLst>
      <p:ext uri="{BB962C8B-B14F-4D97-AF65-F5344CB8AC3E}">
        <p14:creationId xmlns:p14="http://schemas.microsoft.com/office/powerpoint/2010/main" val="40045989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3390A-3B2B-2B3E-2D12-2E5E094D77F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3A48A9F-0BBE-F7FD-3437-2937495587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204037EC-2784-A9F7-1806-79DAA55F67CF}"/>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27249D49-494B-F337-8FB5-F1A4EDE7289F}"/>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2E636C55-74FE-F97E-BB30-A8F5E995D34B}"/>
              </a:ext>
            </a:extLst>
          </p:cNvPr>
          <p:cNvSpPr>
            <a:spLocks noGrp="1"/>
          </p:cNvSpPr>
          <p:nvPr>
            <p:ph type="ftr" sz="quarter" idx="11"/>
          </p:nvPr>
        </p:nvSpPr>
        <p:spPr/>
        <p:txBody>
          <a:bodyPr/>
          <a:lstStyle/>
          <a:p>
            <a:fld id="{0DE6609D-FCC9-47B4-BA14-0E383965CA98}" type="slidenum">
              <a:rPr lang="fr-FR" smtClean="0"/>
              <a:t>87</a:t>
            </a:fld>
            <a:endParaRPr lang="fr-FR" dirty="0"/>
          </a:p>
        </p:txBody>
      </p:sp>
      <p:sp>
        <p:nvSpPr>
          <p:cNvPr id="4" name="Espace réservé du numéro de diapositive 3">
            <a:extLst>
              <a:ext uri="{FF2B5EF4-FFF2-40B4-BE49-F238E27FC236}">
                <a16:creationId xmlns:a16="http://schemas.microsoft.com/office/drawing/2014/main" id="{4496E588-BD89-6DBF-96FC-B73A03077D18}"/>
              </a:ext>
            </a:extLst>
          </p:cNvPr>
          <p:cNvSpPr>
            <a:spLocks noGrp="1"/>
          </p:cNvSpPr>
          <p:nvPr>
            <p:ph type="sldNum" sz="quarter" idx="12"/>
          </p:nvPr>
        </p:nvSpPr>
        <p:spPr/>
        <p:txBody>
          <a:bodyPr/>
          <a:lstStyle/>
          <a:p>
            <a:fld id="{F235458D-0C39-4FB1-9C4D-2BF0EF83C4C0}" type="slidenum">
              <a:rPr lang="fr-FR" smtClean="0"/>
              <a:t>87</a:t>
            </a:fld>
            <a:endParaRPr lang="fr-FR" dirty="0"/>
          </a:p>
        </p:txBody>
      </p:sp>
      <p:sp>
        <p:nvSpPr>
          <p:cNvPr id="11" name="ZoneTexte 10">
            <a:extLst>
              <a:ext uri="{FF2B5EF4-FFF2-40B4-BE49-F238E27FC236}">
                <a16:creationId xmlns:a16="http://schemas.microsoft.com/office/drawing/2014/main" id="{64CFA2AA-5101-B680-4CB6-DC9CE6FCE679}"/>
              </a:ext>
            </a:extLst>
          </p:cNvPr>
          <p:cNvSpPr txBox="1"/>
          <p:nvPr/>
        </p:nvSpPr>
        <p:spPr>
          <a:xfrm>
            <a:off x="375467" y="1020856"/>
            <a:ext cx="10838576" cy="830997"/>
          </a:xfrm>
          <a:prstGeom prst="rect">
            <a:avLst/>
          </a:prstGeom>
          <a:noFill/>
        </p:spPr>
        <p:txBody>
          <a:bodyPr wrap="square" rtlCol="0">
            <a:spAutoFit/>
          </a:bodyPr>
          <a:lstStyle/>
          <a:p>
            <a:pPr marL="342900" indent="-342900" algn="just">
              <a:buFontTx/>
              <a:buChar char="-"/>
            </a:pPr>
            <a:r>
              <a:rPr lang="fr-FR" sz="2400" dirty="0"/>
              <a:t>Les recettes de réelles de fonctionnement consolidées (près de 16,5 M€) sont constituées comme suit :</a:t>
            </a:r>
          </a:p>
        </p:txBody>
      </p:sp>
      <p:sp>
        <p:nvSpPr>
          <p:cNvPr id="15" name="ZoneTexte 14">
            <a:extLst>
              <a:ext uri="{FF2B5EF4-FFF2-40B4-BE49-F238E27FC236}">
                <a16:creationId xmlns:a16="http://schemas.microsoft.com/office/drawing/2014/main" id="{46046899-8B6B-6FE7-CEC9-F8153DB6EE41}"/>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consolidé</a:t>
            </a:r>
          </a:p>
        </p:txBody>
      </p:sp>
      <p:pic>
        <p:nvPicPr>
          <p:cNvPr id="2" name="Image 1">
            <a:extLst>
              <a:ext uri="{FF2B5EF4-FFF2-40B4-BE49-F238E27FC236}">
                <a16:creationId xmlns:a16="http://schemas.microsoft.com/office/drawing/2014/main" id="{490C393D-C3F5-319F-55F2-052AB95BDE45}"/>
              </a:ext>
            </a:extLst>
          </p:cNvPr>
          <p:cNvPicPr>
            <a:picLocks noChangeAspect="1"/>
          </p:cNvPicPr>
          <p:nvPr/>
        </p:nvPicPr>
        <p:blipFill>
          <a:blip r:embed="rId4"/>
          <a:stretch>
            <a:fillRect/>
          </a:stretch>
        </p:blipFill>
        <p:spPr>
          <a:xfrm>
            <a:off x="2382525" y="1861246"/>
            <a:ext cx="7426949" cy="4344929"/>
          </a:xfrm>
          <a:prstGeom prst="rect">
            <a:avLst/>
          </a:prstGeom>
        </p:spPr>
      </p:pic>
    </p:spTree>
    <p:extLst>
      <p:ext uri="{BB962C8B-B14F-4D97-AF65-F5344CB8AC3E}">
        <p14:creationId xmlns:p14="http://schemas.microsoft.com/office/powerpoint/2010/main" val="4089497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1AE33-00AE-536B-EEC4-B577F36C6AAE}"/>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12DA96BD-EDFE-B07B-8751-EA7A920AAA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0A3264A4-DB4F-0EAD-2A3B-0AD157F059FC}"/>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8A05D592-6A85-5BE9-C0AC-20EEE3C8231C}"/>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8737908D-9BE0-F126-03BB-7E540B2643D5}"/>
              </a:ext>
            </a:extLst>
          </p:cNvPr>
          <p:cNvSpPr>
            <a:spLocks noGrp="1"/>
          </p:cNvSpPr>
          <p:nvPr>
            <p:ph type="ftr" sz="quarter" idx="11"/>
          </p:nvPr>
        </p:nvSpPr>
        <p:spPr/>
        <p:txBody>
          <a:bodyPr/>
          <a:lstStyle/>
          <a:p>
            <a:fld id="{0DE6609D-FCC9-47B4-BA14-0E383965CA98}" type="slidenum">
              <a:rPr lang="fr-FR" smtClean="0"/>
              <a:t>88</a:t>
            </a:fld>
            <a:endParaRPr lang="fr-FR" dirty="0"/>
          </a:p>
        </p:txBody>
      </p:sp>
      <p:sp>
        <p:nvSpPr>
          <p:cNvPr id="4" name="Espace réservé du numéro de diapositive 3">
            <a:extLst>
              <a:ext uri="{FF2B5EF4-FFF2-40B4-BE49-F238E27FC236}">
                <a16:creationId xmlns:a16="http://schemas.microsoft.com/office/drawing/2014/main" id="{0BC93D88-D381-EC64-27BB-484F031760BA}"/>
              </a:ext>
            </a:extLst>
          </p:cNvPr>
          <p:cNvSpPr>
            <a:spLocks noGrp="1"/>
          </p:cNvSpPr>
          <p:nvPr>
            <p:ph type="sldNum" sz="quarter" idx="12"/>
          </p:nvPr>
        </p:nvSpPr>
        <p:spPr/>
        <p:txBody>
          <a:bodyPr/>
          <a:lstStyle/>
          <a:p>
            <a:fld id="{F235458D-0C39-4FB1-9C4D-2BF0EF83C4C0}" type="slidenum">
              <a:rPr lang="fr-FR" smtClean="0"/>
              <a:t>88</a:t>
            </a:fld>
            <a:endParaRPr lang="fr-FR" dirty="0"/>
          </a:p>
        </p:txBody>
      </p:sp>
      <p:sp>
        <p:nvSpPr>
          <p:cNvPr id="11" name="ZoneTexte 10">
            <a:extLst>
              <a:ext uri="{FF2B5EF4-FFF2-40B4-BE49-F238E27FC236}">
                <a16:creationId xmlns:a16="http://schemas.microsoft.com/office/drawing/2014/main" id="{45D00C7F-4484-12AC-A22C-7C5A3492B65E}"/>
              </a:ext>
            </a:extLst>
          </p:cNvPr>
          <p:cNvSpPr txBox="1"/>
          <p:nvPr/>
        </p:nvSpPr>
        <p:spPr>
          <a:xfrm>
            <a:off x="375467" y="1020856"/>
            <a:ext cx="10838576" cy="461665"/>
          </a:xfrm>
          <a:prstGeom prst="rect">
            <a:avLst/>
          </a:prstGeom>
          <a:noFill/>
        </p:spPr>
        <p:txBody>
          <a:bodyPr wrap="square" rtlCol="0">
            <a:spAutoFit/>
          </a:bodyPr>
          <a:lstStyle/>
          <a:p>
            <a:pPr marL="342900" indent="-342900" algn="just">
              <a:buFontTx/>
              <a:buChar char="-"/>
            </a:pPr>
            <a:r>
              <a:rPr lang="fr-FR" sz="2400" dirty="0"/>
              <a:t>Un zoom sur la composition des recettes fiscales (9,8 M€ hors compensations) :</a:t>
            </a:r>
          </a:p>
        </p:txBody>
      </p:sp>
      <p:sp>
        <p:nvSpPr>
          <p:cNvPr id="15" name="ZoneTexte 14">
            <a:extLst>
              <a:ext uri="{FF2B5EF4-FFF2-40B4-BE49-F238E27FC236}">
                <a16:creationId xmlns:a16="http://schemas.microsoft.com/office/drawing/2014/main" id="{CCAEF8DD-E9D3-191C-3DE9-06B076E59C3C}"/>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consolidé</a:t>
            </a:r>
          </a:p>
        </p:txBody>
      </p:sp>
      <p:pic>
        <p:nvPicPr>
          <p:cNvPr id="7" name="Image 6">
            <a:extLst>
              <a:ext uri="{FF2B5EF4-FFF2-40B4-BE49-F238E27FC236}">
                <a16:creationId xmlns:a16="http://schemas.microsoft.com/office/drawing/2014/main" id="{1401502C-E0CB-03EE-C90A-AB625B2C2DF2}"/>
              </a:ext>
            </a:extLst>
          </p:cNvPr>
          <p:cNvPicPr>
            <a:picLocks noChangeAspect="1"/>
          </p:cNvPicPr>
          <p:nvPr/>
        </p:nvPicPr>
        <p:blipFill>
          <a:blip r:embed="rId4"/>
          <a:stretch>
            <a:fillRect/>
          </a:stretch>
        </p:blipFill>
        <p:spPr>
          <a:xfrm>
            <a:off x="1664409" y="1540976"/>
            <a:ext cx="8260691" cy="4553348"/>
          </a:xfrm>
          <a:prstGeom prst="rect">
            <a:avLst/>
          </a:prstGeom>
        </p:spPr>
      </p:pic>
    </p:spTree>
    <p:extLst>
      <p:ext uri="{BB962C8B-B14F-4D97-AF65-F5344CB8AC3E}">
        <p14:creationId xmlns:p14="http://schemas.microsoft.com/office/powerpoint/2010/main" val="23419891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9F290-7033-05EF-A5F1-A592692AFD0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EF0FD7D-A249-CBFF-F43A-E287FD88B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2D23E131-3F3B-BAF5-6B7D-AD6EF8280D8D}"/>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8B93A96C-9BF8-D661-9AD5-D49C1A56AE75}"/>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92E3D4B1-4C87-5348-5309-91F39F75FF19}"/>
              </a:ext>
            </a:extLst>
          </p:cNvPr>
          <p:cNvSpPr>
            <a:spLocks noGrp="1"/>
          </p:cNvSpPr>
          <p:nvPr>
            <p:ph type="ftr" sz="quarter" idx="11"/>
          </p:nvPr>
        </p:nvSpPr>
        <p:spPr/>
        <p:txBody>
          <a:bodyPr/>
          <a:lstStyle/>
          <a:p>
            <a:fld id="{0DE6609D-FCC9-47B4-BA14-0E383965CA98}" type="slidenum">
              <a:rPr lang="fr-FR" smtClean="0"/>
              <a:t>89</a:t>
            </a:fld>
            <a:endParaRPr lang="fr-FR" dirty="0"/>
          </a:p>
        </p:txBody>
      </p:sp>
      <p:sp>
        <p:nvSpPr>
          <p:cNvPr id="4" name="Espace réservé du numéro de diapositive 3">
            <a:extLst>
              <a:ext uri="{FF2B5EF4-FFF2-40B4-BE49-F238E27FC236}">
                <a16:creationId xmlns:a16="http://schemas.microsoft.com/office/drawing/2014/main" id="{60CE77F2-3324-50CB-F744-9819BA89ACAC}"/>
              </a:ext>
            </a:extLst>
          </p:cNvPr>
          <p:cNvSpPr>
            <a:spLocks noGrp="1"/>
          </p:cNvSpPr>
          <p:nvPr>
            <p:ph type="sldNum" sz="quarter" idx="12"/>
          </p:nvPr>
        </p:nvSpPr>
        <p:spPr/>
        <p:txBody>
          <a:bodyPr/>
          <a:lstStyle/>
          <a:p>
            <a:fld id="{F235458D-0C39-4FB1-9C4D-2BF0EF83C4C0}" type="slidenum">
              <a:rPr lang="fr-FR" smtClean="0"/>
              <a:t>89</a:t>
            </a:fld>
            <a:endParaRPr lang="fr-FR" dirty="0"/>
          </a:p>
        </p:txBody>
      </p:sp>
      <p:sp>
        <p:nvSpPr>
          <p:cNvPr id="11" name="ZoneTexte 10">
            <a:extLst>
              <a:ext uri="{FF2B5EF4-FFF2-40B4-BE49-F238E27FC236}">
                <a16:creationId xmlns:a16="http://schemas.microsoft.com/office/drawing/2014/main" id="{45D310B9-9880-46F6-899E-5F8282C0AD98}"/>
              </a:ext>
            </a:extLst>
          </p:cNvPr>
          <p:cNvSpPr txBox="1"/>
          <p:nvPr/>
        </p:nvSpPr>
        <p:spPr>
          <a:xfrm>
            <a:off x="375467" y="1020856"/>
            <a:ext cx="10838576" cy="830997"/>
          </a:xfrm>
          <a:prstGeom prst="rect">
            <a:avLst/>
          </a:prstGeom>
          <a:noFill/>
        </p:spPr>
        <p:txBody>
          <a:bodyPr wrap="square" rtlCol="0">
            <a:spAutoFit/>
          </a:bodyPr>
          <a:lstStyle/>
          <a:p>
            <a:pPr marL="342900" indent="-342900" algn="just">
              <a:buFontTx/>
              <a:buChar char="-"/>
            </a:pPr>
            <a:r>
              <a:rPr lang="fr-FR" sz="2400" dirty="0"/>
              <a:t>Les dépenses réelles de fonctionnement consolidées (plus de 14,4 M€) sont constituées comme suit :</a:t>
            </a:r>
          </a:p>
        </p:txBody>
      </p:sp>
      <p:sp>
        <p:nvSpPr>
          <p:cNvPr id="15" name="ZoneTexte 14">
            <a:extLst>
              <a:ext uri="{FF2B5EF4-FFF2-40B4-BE49-F238E27FC236}">
                <a16:creationId xmlns:a16="http://schemas.microsoft.com/office/drawing/2014/main" id="{D68C78EC-9E52-B4ED-01E4-5A012D8A364C}"/>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consolidé</a:t>
            </a:r>
          </a:p>
        </p:txBody>
      </p:sp>
      <p:pic>
        <p:nvPicPr>
          <p:cNvPr id="7" name="Image 6">
            <a:extLst>
              <a:ext uri="{FF2B5EF4-FFF2-40B4-BE49-F238E27FC236}">
                <a16:creationId xmlns:a16="http://schemas.microsoft.com/office/drawing/2014/main" id="{18CC71AD-8895-BA20-7A76-9AFE0055B2D4}"/>
              </a:ext>
            </a:extLst>
          </p:cNvPr>
          <p:cNvPicPr>
            <a:picLocks noChangeAspect="1"/>
          </p:cNvPicPr>
          <p:nvPr/>
        </p:nvPicPr>
        <p:blipFill>
          <a:blip r:embed="rId4"/>
          <a:stretch>
            <a:fillRect/>
          </a:stretch>
        </p:blipFill>
        <p:spPr>
          <a:xfrm>
            <a:off x="1944264" y="1849193"/>
            <a:ext cx="8303472" cy="4346825"/>
          </a:xfrm>
          <a:prstGeom prst="rect">
            <a:avLst/>
          </a:prstGeom>
        </p:spPr>
      </p:pic>
    </p:spTree>
    <p:extLst>
      <p:ext uri="{BB962C8B-B14F-4D97-AF65-F5344CB8AC3E}">
        <p14:creationId xmlns:p14="http://schemas.microsoft.com/office/powerpoint/2010/main" val="3909435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31D5C-B3EA-B068-071A-E1250D66F41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E2F2CA7-948C-4D36-57A8-F10F13156CE5}"/>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7303524" y="1969523"/>
            <a:ext cx="6857998" cy="2918955"/>
          </a:xfrm>
          <a:prstGeom prst="rect">
            <a:avLst/>
          </a:prstGeom>
        </p:spPr>
      </p:pic>
      <p:sp>
        <p:nvSpPr>
          <p:cNvPr id="6" name="ZoneTexte 5">
            <a:extLst>
              <a:ext uri="{FF2B5EF4-FFF2-40B4-BE49-F238E27FC236}">
                <a16:creationId xmlns:a16="http://schemas.microsoft.com/office/drawing/2014/main" id="{A026685D-19A3-C6C9-C94F-12B7CCE1C1D5}"/>
              </a:ext>
            </a:extLst>
          </p:cNvPr>
          <p:cNvSpPr txBox="1">
            <a:spLocks noGrp="1" noRot="1" noMove="1" noResize="1" noEditPoints="1" noAdjustHandles="1" noChangeArrowheads="1" noChangeShapeType="1"/>
          </p:cNvSpPr>
          <p:nvPr/>
        </p:nvSpPr>
        <p:spPr>
          <a:xfrm>
            <a:off x="1092187" y="2207190"/>
            <a:ext cx="2040430" cy="523220"/>
          </a:xfrm>
          <a:prstGeom prst="rect">
            <a:avLst/>
          </a:prstGeom>
          <a:noFill/>
        </p:spPr>
        <p:txBody>
          <a:bodyPr wrap="none" rtlCol="0">
            <a:spAutoFit/>
          </a:bodyPr>
          <a:lstStyle/>
          <a:p>
            <a:r>
              <a:rPr lang="fr-FR" sz="2800" dirty="0">
                <a:solidFill>
                  <a:schemeClr val="bg2">
                    <a:lumMod val="50000"/>
                  </a:schemeClr>
                </a:solidFill>
              </a:rPr>
              <a:t>Question</a:t>
            </a:r>
            <a:r>
              <a:rPr lang="fr-FR" sz="2000" dirty="0">
                <a:solidFill>
                  <a:schemeClr val="bg2">
                    <a:lumMod val="50000"/>
                  </a:schemeClr>
                </a:solidFill>
              </a:rPr>
              <a:t> </a:t>
            </a:r>
            <a:r>
              <a:rPr lang="fr-FR" sz="2800" dirty="0">
                <a:solidFill>
                  <a:schemeClr val="bg2">
                    <a:lumMod val="50000"/>
                  </a:schemeClr>
                </a:solidFill>
              </a:rPr>
              <a:t>n°</a:t>
            </a:r>
            <a:r>
              <a:rPr lang="fr-FR" sz="2000" dirty="0">
                <a:solidFill>
                  <a:schemeClr val="bg2">
                    <a:lumMod val="50000"/>
                  </a:schemeClr>
                </a:solidFill>
              </a:rPr>
              <a:t> </a:t>
            </a:r>
            <a:endParaRPr lang="fr-FR" sz="2000" b="1" dirty="0">
              <a:solidFill>
                <a:schemeClr val="bg2">
                  <a:lumMod val="50000"/>
                </a:schemeClr>
              </a:solidFill>
            </a:endParaRPr>
          </a:p>
        </p:txBody>
      </p:sp>
      <p:sp>
        <p:nvSpPr>
          <p:cNvPr id="7" name="ZoneTexte 6">
            <a:extLst>
              <a:ext uri="{FF2B5EF4-FFF2-40B4-BE49-F238E27FC236}">
                <a16:creationId xmlns:a16="http://schemas.microsoft.com/office/drawing/2014/main" id="{A886D515-260A-1EEF-EBA0-AEA752E33DB5}"/>
              </a:ext>
            </a:extLst>
          </p:cNvPr>
          <p:cNvSpPr txBox="1">
            <a:spLocks noGrp="1" noRot="1" noMove="1" noResize="1" noEditPoints="1" noAdjustHandles="1" noChangeArrowheads="1" noChangeShapeType="1"/>
          </p:cNvSpPr>
          <p:nvPr/>
        </p:nvSpPr>
        <p:spPr>
          <a:xfrm>
            <a:off x="3231450" y="2207190"/>
            <a:ext cx="377026" cy="523220"/>
          </a:xfrm>
          <a:prstGeom prst="rect">
            <a:avLst/>
          </a:prstGeom>
          <a:noFill/>
        </p:spPr>
        <p:txBody>
          <a:bodyPr wrap="none" rtlCol="0">
            <a:spAutoFit/>
          </a:bodyPr>
          <a:lstStyle/>
          <a:p>
            <a:r>
              <a:rPr lang="fr-FR" sz="2800" b="1" dirty="0"/>
              <a:t>3</a:t>
            </a:r>
          </a:p>
        </p:txBody>
      </p:sp>
      <p:sp>
        <p:nvSpPr>
          <p:cNvPr id="9" name="ZoneTexte 8">
            <a:extLst>
              <a:ext uri="{FF2B5EF4-FFF2-40B4-BE49-F238E27FC236}">
                <a16:creationId xmlns:a16="http://schemas.microsoft.com/office/drawing/2014/main" id="{695B8D26-DE21-72A9-FE74-97893B75B078}"/>
              </a:ext>
            </a:extLst>
          </p:cNvPr>
          <p:cNvSpPr txBox="1">
            <a:spLocks noGrp="1" noRot="1" noMove="1" noResize="1" noEditPoints="1" noAdjustHandles="1" noChangeArrowheads="1" noChangeShapeType="1"/>
          </p:cNvSpPr>
          <p:nvPr/>
        </p:nvSpPr>
        <p:spPr>
          <a:xfrm>
            <a:off x="1092187" y="2779062"/>
            <a:ext cx="1215397" cy="523220"/>
          </a:xfrm>
          <a:prstGeom prst="rect">
            <a:avLst/>
          </a:prstGeom>
          <a:noFill/>
        </p:spPr>
        <p:txBody>
          <a:bodyPr wrap="none" rtlCol="0">
            <a:spAutoFit/>
          </a:bodyPr>
          <a:lstStyle/>
          <a:p>
            <a:r>
              <a:rPr lang="fr-FR" sz="2800" dirty="0">
                <a:solidFill>
                  <a:schemeClr val="bg2">
                    <a:lumMod val="50000"/>
                  </a:schemeClr>
                </a:solidFill>
              </a:rPr>
              <a:t>Objet :</a:t>
            </a:r>
            <a:endParaRPr lang="fr-FR" sz="2800" b="1" dirty="0">
              <a:solidFill>
                <a:schemeClr val="bg2">
                  <a:lumMod val="50000"/>
                </a:schemeClr>
              </a:solidFill>
            </a:endParaRPr>
          </a:p>
        </p:txBody>
      </p:sp>
      <p:sp>
        <p:nvSpPr>
          <p:cNvPr id="2" name="ZoneTexte 1">
            <a:extLst>
              <a:ext uri="{FF2B5EF4-FFF2-40B4-BE49-F238E27FC236}">
                <a16:creationId xmlns:a16="http://schemas.microsoft.com/office/drawing/2014/main" id="{23C77004-FF7C-9939-5DE6-9A19E62C3401}"/>
              </a:ext>
            </a:extLst>
          </p:cNvPr>
          <p:cNvSpPr txBox="1">
            <a:spLocks noGrp="1" noRot="1" noMove="1" noResize="1" noEditPoints="1" noAdjustHandles="1" noChangeArrowheads="1" noChangeShapeType="1"/>
          </p:cNvSpPr>
          <p:nvPr/>
        </p:nvSpPr>
        <p:spPr>
          <a:xfrm>
            <a:off x="3231450" y="1635318"/>
            <a:ext cx="4007379" cy="523220"/>
          </a:xfrm>
          <a:prstGeom prst="rect">
            <a:avLst/>
          </a:prstGeom>
          <a:noFill/>
        </p:spPr>
        <p:txBody>
          <a:bodyPr wrap="none" rtlCol="0">
            <a:spAutoFit/>
          </a:bodyPr>
          <a:lstStyle/>
          <a:p>
            <a:r>
              <a:rPr lang="fr-FR" sz="2800" b="1" dirty="0"/>
              <a:t>M. Gérard CHARASSIER</a:t>
            </a:r>
          </a:p>
        </p:txBody>
      </p:sp>
      <p:sp>
        <p:nvSpPr>
          <p:cNvPr id="3" name="ZoneTexte 2">
            <a:extLst>
              <a:ext uri="{FF2B5EF4-FFF2-40B4-BE49-F238E27FC236}">
                <a16:creationId xmlns:a16="http://schemas.microsoft.com/office/drawing/2014/main" id="{57882DD0-AC86-1905-6CAE-D8360588059E}"/>
              </a:ext>
            </a:extLst>
          </p:cNvPr>
          <p:cNvSpPr txBox="1">
            <a:spLocks noGrp="1" noRot="1" noMove="1" noResize="1" noEditPoints="1" noAdjustHandles="1" noChangeArrowheads="1" noChangeShapeType="1"/>
          </p:cNvSpPr>
          <p:nvPr/>
        </p:nvSpPr>
        <p:spPr>
          <a:xfrm>
            <a:off x="1092187" y="1635318"/>
            <a:ext cx="2118272" cy="523220"/>
          </a:xfrm>
          <a:prstGeom prst="rect">
            <a:avLst/>
          </a:prstGeom>
          <a:noFill/>
        </p:spPr>
        <p:txBody>
          <a:bodyPr wrap="none" rtlCol="0">
            <a:spAutoFit/>
          </a:bodyPr>
          <a:lstStyle/>
          <a:p>
            <a:r>
              <a:rPr lang="fr-FR" sz="2800" dirty="0">
                <a:solidFill>
                  <a:schemeClr val="bg2">
                    <a:lumMod val="50000"/>
                  </a:schemeClr>
                </a:solidFill>
              </a:rPr>
              <a:t>Rapporteur :</a:t>
            </a:r>
            <a:endParaRPr lang="fr-FR" sz="2800" b="1" dirty="0">
              <a:solidFill>
                <a:schemeClr val="bg2">
                  <a:lumMod val="50000"/>
                </a:schemeClr>
              </a:solidFill>
            </a:endParaRPr>
          </a:p>
        </p:txBody>
      </p:sp>
      <p:sp>
        <p:nvSpPr>
          <p:cNvPr id="12" name="ZoneTexte 11">
            <a:extLst>
              <a:ext uri="{FF2B5EF4-FFF2-40B4-BE49-F238E27FC236}">
                <a16:creationId xmlns:a16="http://schemas.microsoft.com/office/drawing/2014/main" id="{E508C63D-59E4-D385-2F67-58BD7E68B6FF}"/>
              </a:ext>
            </a:extLst>
          </p:cNvPr>
          <p:cNvSpPr txBox="1">
            <a:spLocks noGrp="1" noRot="1" noMove="1" noResize="1" noEditPoints="1" noAdjustHandles="1" noChangeArrowheads="1" noChangeShapeType="1"/>
          </p:cNvSpPr>
          <p:nvPr/>
        </p:nvSpPr>
        <p:spPr>
          <a:xfrm>
            <a:off x="3231451" y="2779062"/>
            <a:ext cx="5810950" cy="523220"/>
          </a:xfrm>
          <a:prstGeom prst="rect">
            <a:avLst/>
          </a:prstGeom>
          <a:noFill/>
        </p:spPr>
        <p:txBody>
          <a:bodyPr wrap="square" rtlCol="0">
            <a:spAutoFit/>
          </a:bodyPr>
          <a:lstStyle/>
          <a:p>
            <a:r>
              <a:rPr lang="fr-FR" sz="2800" b="1" dirty="0"/>
              <a:t>Rapport égalité Femmes Hommes</a:t>
            </a:r>
          </a:p>
        </p:txBody>
      </p:sp>
      <p:pic>
        <p:nvPicPr>
          <p:cNvPr id="15" name="Image 14" descr="Une image contenant Graphique, symbole, conception&#10;&#10;Description générée automatiquement">
            <a:extLst>
              <a:ext uri="{FF2B5EF4-FFF2-40B4-BE49-F238E27FC236}">
                <a16:creationId xmlns:a16="http://schemas.microsoft.com/office/drawing/2014/main" id="{12D9EB04-CAC2-4DA1-F76A-DEF6FA7158D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221" y="185988"/>
            <a:ext cx="864966" cy="614112"/>
          </a:xfrm>
          <a:prstGeom prst="rect">
            <a:avLst/>
          </a:prstGeom>
        </p:spPr>
      </p:pic>
    </p:spTree>
    <p:extLst>
      <p:ext uri="{BB962C8B-B14F-4D97-AF65-F5344CB8AC3E}">
        <p14:creationId xmlns:p14="http://schemas.microsoft.com/office/powerpoint/2010/main" val="26295092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A9F6C-8D3B-4977-6DF3-4EA2EC53DE19}"/>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A25E8E7E-B611-6BDE-B995-F2290D6C6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C8A2D87E-CE20-312B-84D2-3F74D508B061}"/>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2AC43FE1-6300-6DB8-AD65-BCAA6FFF2D29}"/>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9C14CB48-F6A5-84D0-1B4A-8AD20DDC256D}"/>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3" name="Espace réservé du pied de page 2">
            <a:extLst>
              <a:ext uri="{FF2B5EF4-FFF2-40B4-BE49-F238E27FC236}">
                <a16:creationId xmlns:a16="http://schemas.microsoft.com/office/drawing/2014/main" id="{005DEF0E-971F-A459-397A-06AB6B026B9B}"/>
              </a:ext>
            </a:extLst>
          </p:cNvPr>
          <p:cNvSpPr>
            <a:spLocks noGrp="1"/>
          </p:cNvSpPr>
          <p:nvPr>
            <p:ph type="ftr" sz="quarter" idx="11"/>
          </p:nvPr>
        </p:nvSpPr>
        <p:spPr/>
        <p:txBody>
          <a:bodyPr/>
          <a:lstStyle/>
          <a:p>
            <a:fld id="{0DE6609D-FCC9-47B4-BA14-0E383965CA98}" type="slidenum">
              <a:rPr lang="fr-FR" smtClean="0"/>
              <a:t>90</a:t>
            </a:fld>
            <a:endParaRPr lang="fr-FR" dirty="0"/>
          </a:p>
        </p:txBody>
      </p:sp>
      <p:sp>
        <p:nvSpPr>
          <p:cNvPr id="4" name="Espace réservé du numéro de diapositive 3">
            <a:extLst>
              <a:ext uri="{FF2B5EF4-FFF2-40B4-BE49-F238E27FC236}">
                <a16:creationId xmlns:a16="http://schemas.microsoft.com/office/drawing/2014/main" id="{3C6C8D74-BB23-CAB4-1B2E-05685DC691B0}"/>
              </a:ext>
            </a:extLst>
          </p:cNvPr>
          <p:cNvSpPr>
            <a:spLocks noGrp="1"/>
          </p:cNvSpPr>
          <p:nvPr>
            <p:ph type="sldNum" sz="quarter" idx="12"/>
          </p:nvPr>
        </p:nvSpPr>
        <p:spPr/>
        <p:txBody>
          <a:bodyPr/>
          <a:lstStyle/>
          <a:p>
            <a:fld id="{F235458D-0C39-4FB1-9C4D-2BF0EF83C4C0}" type="slidenum">
              <a:rPr lang="fr-FR" smtClean="0"/>
              <a:t>90</a:t>
            </a:fld>
            <a:endParaRPr lang="fr-FR" dirty="0"/>
          </a:p>
        </p:txBody>
      </p:sp>
      <p:sp>
        <p:nvSpPr>
          <p:cNvPr id="11" name="ZoneTexte 10">
            <a:extLst>
              <a:ext uri="{FF2B5EF4-FFF2-40B4-BE49-F238E27FC236}">
                <a16:creationId xmlns:a16="http://schemas.microsoft.com/office/drawing/2014/main" id="{976B5689-2B5A-03B7-786D-7436A390EA56}"/>
              </a:ext>
            </a:extLst>
          </p:cNvPr>
          <p:cNvSpPr txBox="1"/>
          <p:nvPr/>
        </p:nvSpPr>
        <p:spPr>
          <a:xfrm>
            <a:off x="375467" y="1020856"/>
            <a:ext cx="10838576" cy="830997"/>
          </a:xfrm>
          <a:prstGeom prst="rect">
            <a:avLst/>
          </a:prstGeom>
          <a:noFill/>
        </p:spPr>
        <p:txBody>
          <a:bodyPr wrap="square" rtlCol="0">
            <a:spAutoFit/>
          </a:bodyPr>
          <a:lstStyle/>
          <a:p>
            <a:pPr marL="342900" indent="-342900" algn="just">
              <a:buFontTx/>
              <a:buChar char="-"/>
            </a:pPr>
            <a:r>
              <a:rPr lang="fr-FR" sz="2400" dirty="0"/>
              <a:t>Le poids des principales dépenses réelles de fonctionnement consolidées se répartit comme suit :</a:t>
            </a:r>
          </a:p>
        </p:txBody>
      </p:sp>
      <p:sp>
        <p:nvSpPr>
          <p:cNvPr id="2" name="ZoneTexte 1">
            <a:extLst>
              <a:ext uri="{FF2B5EF4-FFF2-40B4-BE49-F238E27FC236}">
                <a16:creationId xmlns:a16="http://schemas.microsoft.com/office/drawing/2014/main" id="{B1329B41-5CA7-6DC2-8BC7-65B48C92A359}"/>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consolidé</a:t>
            </a:r>
          </a:p>
        </p:txBody>
      </p:sp>
      <p:pic>
        <p:nvPicPr>
          <p:cNvPr id="7" name="Image 6">
            <a:extLst>
              <a:ext uri="{FF2B5EF4-FFF2-40B4-BE49-F238E27FC236}">
                <a16:creationId xmlns:a16="http://schemas.microsoft.com/office/drawing/2014/main" id="{5FA91A40-4B2A-AD3E-1E52-28F41986AF81}"/>
              </a:ext>
            </a:extLst>
          </p:cNvPr>
          <p:cNvPicPr>
            <a:picLocks noChangeAspect="1"/>
          </p:cNvPicPr>
          <p:nvPr/>
        </p:nvPicPr>
        <p:blipFill>
          <a:blip r:embed="rId4"/>
          <a:stretch>
            <a:fillRect/>
          </a:stretch>
        </p:blipFill>
        <p:spPr>
          <a:xfrm>
            <a:off x="757157" y="1888150"/>
            <a:ext cx="10838576" cy="4160121"/>
          </a:xfrm>
          <a:prstGeom prst="rect">
            <a:avLst/>
          </a:prstGeom>
        </p:spPr>
      </p:pic>
    </p:spTree>
    <p:extLst>
      <p:ext uri="{BB962C8B-B14F-4D97-AF65-F5344CB8AC3E}">
        <p14:creationId xmlns:p14="http://schemas.microsoft.com/office/powerpoint/2010/main" val="17145418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B845B-C763-E6C6-ED32-5E420E9C1C12}"/>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893F481C-731E-F062-D030-16E50AD1F3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CBD50369-9DB4-C441-0D9B-896144CDF7F6}"/>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ACD3B08D-3B18-7BA4-A8B8-16E1B415F001}"/>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17125284-167F-E568-5FFC-88F1989F9706}"/>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3" name="Espace réservé du pied de page 2">
            <a:extLst>
              <a:ext uri="{FF2B5EF4-FFF2-40B4-BE49-F238E27FC236}">
                <a16:creationId xmlns:a16="http://schemas.microsoft.com/office/drawing/2014/main" id="{058FC2DE-ABA8-A14F-9A42-2CBC0195F1D5}"/>
              </a:ext>
            </a:extLst>
          </p:cNvPr>
          <p:cNvSpPr>
            <a:spLocks noGrp="1"/>
          </p:cNvSpPr>
          <p:nvPr>
            <p:ph type="ftr" sz="quarter" idx="11"/>
          </p:nvPr>
        </p:nvSpPr>
        <p:spPr/>
        <p:txBody>
          <a:bodyPr/>
          <a:lstStyle/>
          <a:p>
            <a:fld id="{0DE6609D-FCC9-47B4-BA14-0E383965CA98}" type="slidenum">
              <a:rPr lang="fr-FR" smtClean="0"/>
              <a:t>91</a:t>
            </a:fld>
            <a:endParaRPr lang="fr-FR" dirty="0"/>
          </a:p>
        </p:txBody>
      </p:sp>
      <p:sp>
        <p:nvSpPr>
          <p:cNvPr id="4" name="Espace réservé du numéro de diapositive 3">
            <a:extLst>
              <a:ext uri="{FF2B5EF4-FFF2-40B4-BE49-F238E27FC236}">
                <a16:creationId xmlns:a16="http://schemas.microsoft.com/office/drawing/2014/main" id="{A85E65AD-FA31-E6A8-54BA-A0C5629D30EC}"/>
              </a:ext>
            </a:extLst>
          </p:cNvPr>
          <p:cNvSpPr>
            <a:spLocks noGrp="1"/>
          </p:cNvSpPr>
          <p:nvPr>
            <p:ph type="sldNum" sz="quarter" idx="12"/>
          </p:nvPr>
        </p:nvSpPr>
        <p:spPr/>
        <p:txBody>
          <a:bodyPr/>
          <a:lstStyle/>
          <a:p>
            <a:fld id="{F235458D-0C39-4FB1-9C4D-2BF0EF83C4C0}" type="slidenum">
              <a:rPr lang="fr-FR" smtClean="0"/>
              <a:t>91</a:t>
            </a:fld>
            <a:endParaRPr lang="fr-FR" dirty="0"/>
          </a:p>
        </p:txBody>
      </p:sp>
      <p:sp>
        <p:nvSpPr>
          <p:cNvPr id="11" name="ZoneTexte 10">
            <a:extLst>
              <a:ext uri="{FF2B5EF4-FFF2-40B4-BE49-F238E27FC236}">
                <a16:creationId xmlns:a16="http://schemas.microsoft.com/office/drawing/2014/main" id="{0C9751BB-78D2-DE93-471B-0C593668CE5C}"/>
              </a:ext>
            </a:extLst>
          </p:cNvPr>
          <p:cNvSpPr txBox="1"/>
          <p:nvPr/>
        </p:nvSpPr>
        <p:spPr>
          <a:xfrm>
            <a:off x="375467" y="1020856"/>
            <a:ext cx="10838576" cy="830997"/>
          </a:xfrm>
          <a:prstGeom prst="rect">
            <a:avLst/>
          </a:prstGeom>
          <a:noFill/>
        </p:spPr>
        <p:txBody>
          <a:bodyPr wrap="square" rtlCol="0">
            <a:spAutoFit/>
          </a:bodyPr>
          <a:lstStyle/>
          <a:p>
            <a:pPr marL="342900" indent="-342900" algn="just">
              <a:buFontTx/>
              <a:buChar char="-"/>
            </a:pPr>
            <a:r>
              <a:rPr lang="fr-FR" sz="2400" dirty="0"/>
              <a:t>La structure des 2,3 M€ de dépenses réelles d’investissement, tous budgets confondus, s’établit comme suit :</a:t>
            </a:r>
          </a:p>
        </p:txBody>
      </p:sp>
      <p:sp>
        <p:nvSpPr>
          <p:cNvPr id="12" name="ZoneTexte 11">
            <a:extLst>
              <a:ext uri="{FF2B5EF4-FFF2-40B4-BE49-F238E27FC236}">
                <a16:creationId xmlns:a16="http://schemas.microsoft.com/office/drawing/2014/main" id="{0A71538A-EF4D-8AF5-AB3B-96AC38A87B2D}"/>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consolidé</a:t>
            </a:r>
          </a:p>
        </p:txBody>
      </p:sp>
      <p:pic>
        <p:nvPicPr>
          <p:cNvPr id="10" name="Image 9">
            <a:extLst>
              <a:ext uri="{FF2B5EF4-FFF2-40B4-BE49-F238E27FC236}">
                <a16:creationId xmlns:a16="http://schemas.microsoft.com/office/drawing/2014/main" id="{9524343C-C511-543D-98AD-0C64F20B036E}"/>
              </a:ext>
            </a:extLst>
          </p:cNvPr>
          <p:cNvPicPr>
            <a:picLocks noChangeAspect="1"/>
          </p:cNvPicPr>
          <p:nvPr/>
        </p:nvPicPr>
        <p:blipFill>
          <a:blip r:embed="rId4"/>
          <a:stretch>
            <a:fillRect/>
          </a:stretch>
        </p:blipFill>
        <p:spPr>
          <a:xfrm>
            <a:off x="181157" y="2173638"/>
            <a:ext cx="5640220" cy="3720145"/>
          </a:xfrm>
          <a:prstGeom prst="rect">
            <a:avLst/>
          </a:prstGeom>
        </p:spPr>
      </p:pic>
      <p:pic>
        <p:nvPicPr>
          <p:cNvPr id="14" name="Image 13">
            <a:extLst>
              <a:ext uri="{FF2B5EF4-FFF2-40B4-BE49-F238E27FC236}">
                <a16:creationId xmlns:a16="http://schemas.microsoft.com/office/drawing/2014/main" id="{546E3DAB-98E2-12C6-115B-51176303A57F}"/>
              </a:ext>
            </a:extLst>
          </p:cNvPr>
          <p:cNvPicPr>
            <a:picLocks noChangeAspect="1"/>
          </p:cNvPicPr>
          <p:nvPr/>
        </p:nvPicPr>
        <p:blipFill>
          <a:blip r:embed="rId5"/>
          <a:stretch>
            <a:fillRect/>
          </a:stretch>
        </p:blipFill>
        <p:spPr>
          <a:xfrm>
            <a:off x="5918156" y="2173638"/>
            <a:ext cx="6092687" cy="3720145"/>
          </a:xfrm>
          <a:prstGeom prst="rect">
            <a:avLst/>
          </a:prstGeom>
        </p:spPr>
      </p:pic>
    </p:spTree>
    <p:extLst>
      <p:ext uri="{BB962C8B-B14F-4D97-AF65-F5344CB8AC3E}">
        <p14:creationId xmlns:p14="http://schemas.microsoft.com/office/powerpoint/2010/main" val="39976044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91F36-724B-ACD3-600D-DDD8E1D6645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5F15E750-3776-97B0-9243-05CFD8B11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A9096A3E-0064-208F-3056-90DD5F747BB9}"/>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5CC6EC07-C23D-7C8C-1A64-5B1DEB1DC57B}"/>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73D90E9-A832-5339-7B28-8983425CB10E}"/>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A88BACF4-A300-DE4B-5BC4-2AF17D10C6D2}"/>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consolidé</a:t>
            </a:r>
          </a:p>
        </p:txBody>
      </p:sp>
      <p:sp>
        <p:nvSpPr>
          <p:cNvPr id="3" name="Espace réservé du pied de page 2">
            <a:extLst>
              <a:ext uri="{FF2B5EF4-FFF2-40B4-BE49-F238E27FC236}">
                <a16:creationId xmlns:a16="http://schemas.microsoft.com/office/drawing/2014/main" id="{8CFB1A00-C610-C5DF-5913-073A7F48C7BB}"/>
              </a:ext>
            </a:extLst>
          </p:cNvPr>
          <p:cNvSpPr>
            <a:spLocks noGrp="1"/>
          </p:cNvSpPr>
          <p:nvPr>
            <p:ph type="ftr" sz="quarter" idx="11"/>
          </p:nvPr>
        </p:nvSpPr>
        <p:spPr/>
        <p:txBody>
          <a:bodyPr/>
          <a:lstStyle/>
          <a:p>
            <a:fld id="{0DE6609D-FCC9-47B4-BA14-0E383965CA98}" type="slidenum">
              <a:rPr lang="fr-FR" smtClean="0"/>
              <a:t>92</a:t>
            </a:fld>
            <a:endParaRPr lang="fr-FR" dirty="0"/>
          </a:p>
        </p:txBody>
      </p:sp>
      <p:sp>
        <p:nvSpPr>
          <p:cNvPr id="4" name="Espace réservé du numéro de diapositive 3">
            <a:extLst>
              <a:ext uri="{FF2B5EF4-FFF2-40B4-BE49-F238E27FC236}">
                <a16:creationId xmlns:a16="http://schemas.microsoft.com/office/drawing/2014/main" id="{A048E8F0-310C-E958-7FDD-1916EAFC7F1B}"/>
              </a:ext>
            </a:extLst>
          </p:cNvPr>
          <p:cNvSpPr>
            <a:spLocks noGrp="1"/>
          </p:cNvSpPr>
          <p:nvPr>
            <p:ph type="sldNum" sz="quarter" idx="12"/>
          </p:nvPr>
        </p:nvSpPr>
        <p:spPr/>
        <p:txBody>
          <a:bodyPr/>
          <a:lstStyle/>
          <a:p>
            <a:fld id="{F235458D-0C39-4FB1-9C4D-2BF0EF83C4C0}" type="slidenum">
              <a:rPr lang="fr-FR" smtClean="0"/>
              <a:t>92</a:t>
            </a:fld>
            <a:endParaRPr lang="fr-FR" dirty="0"/>
          </a:p>
        </p:txBody>
      </p:sp>
      <p:sp>
        <p:nvSpPr>
          <p:cNvPr id="11" name="ZoneTexte 10">
            <a:extLst>
              <a:ext uri="{FF2B5EF4-FFF2-40B4-BE49-F238E27FC236}">
                <a16:creationId xmlns:a16="http://schemas.microsoft.com/office/drawing/2014/main" id="{A733E496-E3BC-3925-5B12-85625D6AB3A1}"/>
              </a:ext>
            </a:extLst>
          </p:cNvPr>
          <p:cNvSpPr txBox="1"/>
          <p:nvPr/>
        </p:nvSpPr>
        <p:spPr>
          <a:xfrm>
            <a:off x="375467" y="1020856"/>
            <a:ext cx="10838576" cy="830997"/>
          </a:xfrm>
          <a:prstGeom prst="rect">
            <a:avLst/>
          </a:prstGeom>
          <a:noFill/>
        </p:spPr>
        <p:txBody>
          <a:bodyPr wrap="square" rtlCol="0">
            <a:spAutoFit/>
          </a:bodyPr>
          <a:lstStyle/>
          <a:p>
            <a:pPr marL="342900" indent="-342900" algn="just">
              <a:buFontTx/>
              <a:buChar char="-"/>
            </a:pPr>
            <a:r>
              <a:rPr lang="fr-FR" sz="2400" dirty="0"/>
              <a:t>Les recettes de réelles d’investissements consolidées (0,6 M€ hors affectation du résultat N-1) sont constituées comme suit :</a:t>
            </a:r>
          </a:p>
        </p:txBody>
      </p:sp>
      <p:pic>
        <p:nvPicPr>
          <p:cNvPr id="7" name="Image 6">
            <a:extLst>
              <a:ext uri="{FF2B5EF4-FFF2-40B4-BE49-F238E27FC236}">
                <a16:creationId xmlns:a16="http://schemas.microsoft.com/office/drawing/2014/main" id="{150E03FD-CDEA-C4B8-E76E-61E43E4AB88A}"/>
              </a:ext>
            </a:extLst>
          </p:cNvPr>
          <p:cNvPicPr>
            <a:picLocks noChangeAspect="1"/>
          </p:cNvPicPr>
          <p:nvPr/>
        </p:nvPicPr>
        <p:blipFill>
          <a:blip r:embed="rId4"/>
          <a:stretch>
            <a:fillRect/>
          </a:stretch>
        </p:blipFill>
        <p:spPr>
          <a:xfrm>
            <a:off x="3436052" y="1848583"/>
            <a:ext cx="5084505" cy="4346825"/>
          </a:xfrm>
          <a:prstGeom prst="rect">
            <a:avLst/>
          </a:prstGeom>
        </p:spPr>
      </p:pic>
    </p:spTree>
    <p:extLst>
      <p:ext uri="{BB962C8B-B14F-4D97-AF65-F5344CB8AC3E}">
        <p14:creationId xmlns:p14="http://schemas.microsoft.com/office/powerpoint/2010/main" val="38421498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4F013-56B3-57D4-A8C4-B6AED188C4BC}"/>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E5E66B45-214B-2725-0BBB-EB8482701180}"/>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E22F8CBF-6AE8-779A-061A-0104FBA3B590}"/>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A3028635-EB97-5B4B-8DC1-CB6B5C5463D5}"/>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Compte administratif 2024 du budget principal</a:t>
            </a:r>
          </a:p>
        </p:txBody>
      </p:sp>
      <p:pic>
        <p:nvPicPr>
          <p:cNvPr id="20" name="Image 19">
            <a:extLst>
              <a:ext uri="{FF2B5EF4-FFF2-40B4-BE49-F238E27FC236}">
                <a16:creationId xmlns:a16="http://schemas.microsoft.com/office/drawing/2014/main" id="{6CCBC167-95B8-0B28-ADF5-BA8581F9C2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F0F20480-4368-0DA5-23E2-A47B6D06CA2C}"/>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3C28C09E-B3B0-8AE3-662F-774829ADC5B0}"/>
              </a:ext>
            </a:extLst>
          </p:cNvPr>
          <p:cNvSpPr>
            <a:spLocks noGrp="1"/>
          </p:cNvSpPr>
          <p:nvPr>
            <p:ph type="ftr" sz="quarter" idx="11"/>
          </p:nvPr>
        </p:nvSpPr>
        <p:spPr/>
        <p:txBody>
          <a:bodyPr/>
          <a:lstStyle/>
          <a:p>
            <a:fld id="{1B6B7B82-81F4-4BD8-910C-DFBCB86BDA54}" type="slidenum">
              <a:rPr lang="fr-FR" smtClean="0"/>
              <a:t>93</a:t>
            </a:fld>
            <a:endParaRPr lang="fr-FR" dirty="0"/>
          </a:p>
        </p:txBody>
      </p:sp>
    </p:spTree>
    <p:extLst>
      <p:ext uri="{BB962C8B-B14F-4D97-AF65-F5344CB8AC3E}">
        <p14:creationId xmlns:p14="http://schemas.microsoft.com/office/powerpoint/2010/main" val="35984291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C7C7F-1AC3-9719-13D7-009BEB305AA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C65C2E4D-11D9-0FBA-05A0-459921256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50DAB9AD-F474-D9E1-5289-B6CC2B17CD9C}"/>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F669959A-63F3-B009-49B1-2475D49C816B}"/>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70BED93-C854-1F55-F7AB-E625520A1CE6}"/>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37286337-8316-2A78-8F83-C6C6D4163E02}"/>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principal – Recettes de fonctionnement</a:t>
            </a:r>
          </a:p>
        </p:txBody>
      </p:sp>
      <p:sp>
        <p:nvSpPr>
          <p:cNvPr id="3" name="Espace réservé du pied de page 2">
            <a:extLst>
              <a:ext uri="{FF2B5EF4-FFF2-40B4-BE49-F238E27FC236}">
                <a16:creationId xmlns:a16="http://schemas.microsoft.com/office/drawing/2014/main" id="{409E08D9-AD99-A591-DBEE-2ED302886A15}"/>
              </a:ext>
            </a:extLst>
          </p:cNvPr>
          <p:cNvSpPr>
            <a:spLocks noGrp="1"/>
          </p:cNvSpPr>
          <p:nvPr>
            <p:ph type="ftr" sz="quarter" idx="11"/>
          </p:nvPr>
        </p:nvSpPr>
        <p:spPr/>
        <p:txBody>
          <a:bodyPr/>
          <a:lstStyle/>
          <a:p>
            <a:fld id="{0DE6609D-FCC9-47B4-BA14-0E383965CA98}" type="slidenum">
              <a:rPr lang="fr-FR" smtClean="0"/>
              <a:t>94</a:t>
            </a:fld>
            <a:endParaRPr lang="fr-FR" dirty="0"/>
          </a:p>
        </p:txBody>
      </p:sp>
      <p:sp>
        <p:nvSpPr>
          <p:cNvPr id="4" name="Espace réservé du numéro de diapositive 3">
            <a:extLst>
              <a:ext uri="{FF2B5EF4-FFF2-40B4-BE49-F238E27FC236}">
                <a16:creationId xmlns:a16="http://schemas.microsoft.com/office/drawing/2014/main" id="{CA1E3CDA-F070-4686-388B-626A51A0A81B}"/>
              </a:ext>
            </a:extLst>
          </p:cNvPr>
          <p:cNvSpPr>
            <a:spLocks noGrp="1"/>
          </p:cNvSpPr>
          <p:nvPr>
            <p:ph type="sldNum" sz="quarter" idx="12"/>
          </p:nvPr>
        </p:nvSpPr>
        <p:spPr/>
        <p:txBody>
          <a:bodyPr/>
          <a:lstStyle/>
          <a:p>
            <a:fld id="{F235458D-0C39-4FB1-9C4D-2BF0EF83C4C0}" type="slidenum">
              <a:rPr lang="fr-FR" smtClean="0"/>
              <a:t>94</a:t>
            </a:fld>
            <a:endParaRPr lang="fr-FR" dirty="0"/>
          </a:p>
        </p:txBody>
      </p:sp>
      <p:pic>
        <p:nvPicPr>
          <p:cNvPr id="10" name="Image 9">
            <a:extLst>
              <a:ext uri="{FF2B5EF4-FFF2-40B4-BE49-F238E27FC236}">
                <a16:creationId xmlns:a16="http://schemas.microsoft.com/office/drawing/2014/main" id="{38FA8281-11B4-23D0-62A4-B03D5B8B0E43}"/>
              </a:ext>
            </a:extLst>
          </p:cNvPr>
          <p:cNvPicPr>
            <a:picLocks noChangeAspect="1"/>
          </p:cNvPicPr>
          <p:nvPr/>
        </p:nvPicPr>
        <p:blipFill>
          <a:blip r:embed="rId4"/>
          <a:stretch>
            <a:fillRect/>
          </a:stretch>
        </p:blipFill>
        <p:spPr>
          <a:xfrm>
            <a:off x="3816181" y="3333701"/>
            <a:ext cx="5180737" cy="2881868"/>
          </a:xfrm>
          <a:prstGeom prst="rect">
            <a:avLst/>
          </a:prstGeom>
        </p:spPr>
      </p:pic>
      <p:pic>
        <p:nvPicPr>
          <p:cNvPr id="2" name="Image 1">
            <a:extLst>
              <a:ext uri="{FF2B5EF4-FFF2-40B4-BE49-F238E27FC236}">
                <a16:creationId xmlns:a16="http://schemas.microsoft.com/office/drawing/2014/main" id="{F121E8FE-FE25-1E26-3ADD-DF0986AA005D}"/>
              </a:ext>
            </a:extLst>
          </p:cNvPr>
          <p:cNvPicPr>
            <a:picLocks noChangeAspect="1"/>
          </p:cNvPicPr>
          <p:nvPr/>
        </p:nvPicPr>
        <p:blipFill>
          <a:blip r:embed="rId5"/>
          <a:stretch>
            <a:fillRect/>
          </a:stretch>
        </p:blipFill>
        <p:spPr>
          <a:xfrm>
            <a:off x="3010886" y="850256"/>
            <a:ext cx="6791325" cy="2362200"/>
          </a:xfrm>
          <a:prstGeom prst="rect">
            <a:avLst/>
          </a:prstGeom>
        </p:spPr>
      </p:pic>
    </p:spTree>
    <p:extLst>
      <p:ext uri="{BB962C8B-B14F-4D97-AF65-F5344CB8AC3E}">
        <p14:creationId xmlns:p14="http://schemas.microsoft.com/office/powerpoint/2010/main" val="37189918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94722-719D-BF5D-F181-C09AEED06B4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19743C1C-2F16-C70B-0C66-F4466B6BC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58C899D5-D7F1-8004-4E1E-E0BE4EEF7159}"/>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A9378603-0582-4564-7C60-D14E19926CEF}"/>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F35A27B-312C-0EA4-E6DB-A05A3D479BD8}"/>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E6E39BC8-F5C0-423C-7BAA-F70358FE0889}"/>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principal – Dépenses de fonctionnement</a:t>
            </a:r>
          </a:p>
        </p:txBody>
      </p:sp>
      <p:sp>
        <p:nvSpPr>
          <p:cNvPr id="3" name="Espace réservé du pied de page 2">
            <a:extLst>
              <a:ext uri="{FF2B5EF4-FFF2-40B4-BE49-F238E27FC236}">
                <a16:creationId xmlns:a16="http://schemas.microsoft.com/office/drawing/2014/main" id="{110EF774-5157-314A-F0F6-494538B0AC3E}"/>
              </a:ext>
            </a:extLst>
          </p:cNvPr>
          <p:cNvSpPr>
            <a:spLocks noGrp="1"/>
          </p:cNvSpPr>
          <p:nvPr>
            <p:ph type="ftr" sz="quarter" idx="11"/>
          </p:nvPr>
        </p:nvSpPr>
        <p:spPr/>
        <p:txBody>
          <a:bodyPr/>
          <a:lstStyle/>
          <a:p>
            <a:fld id="{0DE6609D-FCC9-47B4-BA14-0E383965CA98}" type="slidenum">
              <a:rPr lang="fr-FR" smtClean="0"/>
              <a:t>95</a:t>
            </a:fld>
            <a:endParaRPr lang="fr-FR" dirty="0"/>
          </a:p>
        </p:txBody>
      </p:sp>
      <p:sp>
        <p:nvSpPr>
          <p:cNvPr id="4" name="Espace réservé du numéro de diapositive 3">
            <a:extLst>
              <a:ext uri="{FF2B5EF4-FFF2-40B4-BE49-F238E27FC236}">
                <a16:creationId xmlns:a16="http://schemas.microsoft.com/office/drawing/2014/main" id="{DFE8E4F3-9950-5400-22CF-DE0CA1020168}"/>
              </a:ext>
            </a:extLst>
          </p:cNvPr>
          <p:cNvSpPr>
            <a:spLocks noGrp="1"/>
          </p:cNvSpPr>
          <p:nvPr>
            <p:ph type="sldNum" sz="quarter" idx="12"/>
          </p:nvPr>
        </p:nvSpPr>
        <p:spPr/>
        <p:txBody>
          <a:bodyPr/>
          <a:lstStyle/>
          <a:p>
            <a:fld id="{F235458D-0C39-4FB1-9C4D-2BF0EF83C4C0}" type="slidenum">
              <a:rPr lang="fr-FR" smtClean="0"/>
              <a:t>95</a:t>
            </a:fld>
            <a:endParaRPr lang="fr-FR" dirty="0"/>
          </a:p>
        </p:txBody>
      </p:sp>
      <p:pic>
        <p:nvPicPr>
          <p:cNvPr id="10" name="Image 9">
            <a:extLst>
              <a:ext uri="{FF2B5EF4-FFF2-40B4-BE49-F238E27FC236}">
                <a16:creationId xmlns:a16="http://schemas.microsoft.com/office/drawing/2014/main" id="{5AB1CC0D-F048-2148-FC21-1B1379B2C49E}"/>
              </a:ext>
            </a:extLst>
          </p:cNvPr>
          <p:cNvPicPr>
            <a:picLocks noChangeAspect="1"/>
          </p:cNvPicPr>
          <p:nvPr/>
        </p:nvPicPr>
        <p:blipFill>
          <a:blip r:embed="rId4"/>
          <a:stretch>
            <a:fillRect/>
          </a:stretch>
        </p:blipFill>
        <p:spPr>
          <a:xfrm>
            <a:off x="3010882" y="775155"/>
            <a:ext cx="6791325" cy="2552700"/>
          </a:xfrm>
          <a:prstGeom prst="rect">
            <a:avLst/>
          </a:prstGeom>
        </p:spPr>
      </p:pic>
      <p:pic>
        <p:nvPicPr>
          <p:cNvPr id="11" name="Image 10">
            <a:extLst>
              <a:ext uri="{FF2B5EF4-FFF2-40B4-BE49-F238E27FC236}">
                <a16:creationId xmlns:a16="http://schemas.microsoft.com/office/drawing/2014/main" id="{388A097E-D205-3C63-15BC-10DC92BA169F}"/>
              </a:ext>
            </a:extLst>
          </p:cNvPr>
          <p:cNvPicPr>
            <a:picLocks noChangeAspect="1"/>
          </p:cNvPicPr>
          <p:nvPr/>
        </p:nvPicPr>
        <p:blipFill>
          <a:blip r:embed="rId5"/>
          <a:stretch>
            <a:fillRect/>
          </a:stretch>
        </p:blipFill>
        <p:spPr>
          <a:xfrm>
            <a:off x="4025639" y="3386526"/>
            <a:ext cx="4761813" cy="2824161"/>
          </a:xfrm>
          <a:prstGeom prst="rect">
            <a:avLst/>
          </a:prstGeom>
        </p:spPr>
      </p:pic>
    </p:spTree>
    <p:extLst>
      <p:ext uri="{BB962C8B-B14F-4D97-AF65-F5344CB8AC3E}">
        <p14:creationId xmlns:p14="http://schemas.microsoft.com/office/powerpoint/2010/main" val="3337858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66CB2-1DE4-5472-8922-33BD28BA8E7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A8179AE8-A482-1947-F554-C161F3697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126DE849-98B1-22D8-6EB3-3787242A2D54}"/>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65B8A4F4-03FD-94D3-6604-A31694EF0720}"/>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99291632-C0E3-9E1E-3BDC-F395DB64A8D4}"/>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54B1ACCF-BB35-DBEE-F48A-60DDE52DD08C}"/>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principal – Dépenses d’investissement</a:t>
            </a:r>
          </a:p>
        </p:txBody>
      </p:sp>
      <p:sp>
        <p:nvSpPr>
          <p:cNvPr id="3" name="Espace réservé du pied de page 2">
            <a:extLst>
              <a:ext uri="{FF2B5EF4-FFF2-40B4-BE49-F238E27FC236}">
                <a16:creationId xmlns:a16="http://schemas.microsoft.com/office/drawing/2014/main" id="{5439E935-CA1A-228B-9ADC-C391492CA121}"/>
              </a:ext>
            </a:extLst>
          </p:cNvPr>
          <p:cNvSpPr>
            <a:spLocks noGrp="1"/>
          </p:cNvSpPr>
          <p:nvPr>
            <p:ph type="ftr" sz="quarter" idx="11"/>
          </p:nvPr>
        </p:nvSpPr>
        <p:spPr/>
        <p:txBody>
          <a:bodyPr/>
          <a:lstStyle/>
          <a:p>
            <a:fld id="{0DE6609D-FCC9-47B4-BA14-0E383965CA98}" type="slidenum">
              <a:rPr lang="fr-FR" smtClean="0"/>
              <a:t>96</a:t>
            </a:fld>
            <a:endParaRPr lang="fr-FR" dirty="0"/>
          </a:p>
        </p:txBody>
      </p:sp>
      <p:sp>
        <p:nvSpPr>
          <p:cNvPr id="4" name="Espace réservé du numéro de diapositive 3">
            <a:extLst>
              <a:ext uri="{FF2B5EF4-FFF2-40B4-BE49-F238E27FC236}">
                <a16:creationId xmlns:a16="http://schemas.microsoft.com/office/drawing/2014/main" id="{644523DD-F1A1-C4F1-642E-D7EBDA7B5DAB}"/>
              </a:ext>
            </a:extLst>
          </p:cNvPr>
          <p:cNvSpPr>
            <a:spLocks noGrp="1"/>
          </p:cNvSpPr>
          <p:nvPr>
            <p:ph type="sldNum" sz="quarter" idx="12"/>
          </p:nvPr>
        </p:nvSpPr>
        <p:spPr/>
        <p:txBody>
          <a:bodyPr/>
          <a:lstStyle/>
          <a:p>
            <a:fld id="{F235458D-0C39-4FB1-9C4D-2BF0EF83C4C0}" type="slidenum">
              <a:rPr lang="fr-FR" smtClean="0"/>
              <a:t>96</a:t>
            </a:fld>
            <a:endParaRPr lang="fr-FR" dirty="0"/>
          </a:p>
        </p:txBody>
      </p:sp>
      <p:pic>
        <p:nvPicPr>
          <p:cNvPr id="11" name="Image 10">
            <a:extLst>
              <a:ext uri="{FF2B5EF4-FFF2-40B4-BE49-F238E27FC236}">
                <a16:creationId xmlns:a16="http://schemas.microsoft.com/office/drawing/2014/main" id="{394376EA-06F9-95B4-086F-AB940383D960}"/>
              </a:ext>
            </a:extLst>
          </p:cNvPr>
          <p:cNvPicPr>
            <a:picLocks noChangeAspect="1"/>
          </p:cNvPicPr>
          <p:nvPr/>
        </p:nvPicPr>
        <p:blipFill>
          <a:blip r:embed="rId4"/>
          <a:stretch>
            <a:fillRect/>
          </a:stretch>
        </p:blipFill>
        <p:spPr>
          <a:xfrm>
            <a:off x="3993313" y="3235333"/>
            <a:ext cx="4826468" cy="2960075"/>
          </a:xfrm>
          <a:prstGeom prst="rect">
            <a:avLst/>
          </a:prstGeom>
        </p:spPr>
      </p:pic>
      <p:pic>
        <p:nvPicPr>
          <p:cNvPr id="2" name="Image 1">
            <a:extLst>
              <a:ext uri="{FF2B5EF4-FFF2-40B4-BE49-F238E27FC236}">
                <a16:creationId xmlns:a16="http://schemas.microsoft.com/office/drawing/2014/main" id="{0CDDD79E-771F-3FC2-C1D9-63DD12A5A35C}"/>
              </a:ext>
            </a:extLst>
          </p:cNvPr>
          <p:cNvPicPr>
            <a:picLocks noChangeAspect="1"/>
          </p:cNvPicPr>
          <p:nvPr/>
        </p:nvPicPr>
        <p:blipFill>
          <a:blip r:embed="rId5"/>
          <a:stretch>
            <a:fillRect/>
          </a:stretch>
        </p:blipFill>
        <p:spPr>
          <a:xfrm>
            <a:off x="3010885" y="828507"/>
            <a:ext cx="6791325" cy="2362200"/>
          </a:xfrm>
          <a:prstGeom prst="rect">
            <a:avLst/>
          </a:prstGeom>
        </p:spPr>
      </p:pic>
    </p:spTree>
    <p:extLst>
      <p:ext uri="{BB962C8B-B14F-4D97-AF65-F5344CB8AC3E}">
        <p14:creationId xmlns:p14="http://schemas.microsoft.com/office/powerpoint/2010/main" val="13986106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DA20C-28A6-0792-3E41-CAAF50C28FB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000D272-2F19-8C24-E5CB-AD8CB30521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61D7CA52-DA1F-E97D-8A34-816D63AC4569}"/>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253240C5-09B2-CE82-1569-A52CD976084F}"/>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C46D78F2-05EE-7021-415E-ABD5E9F0C347}"/>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5ACD01C2-58AD-31BE-A5EF-884B2CE0711D}"/>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principal – Recettes d’investissement</a:t>
            </a:r>
          </a:p>
        </p:txBody>
      </p:sp>
      <p:sp>
        <p:nvSpPr>
          <p:cNvPr id="3" name="Espace réservé du pied de page 2">
            <a:extLst>
              <a:ext uri="{FF2B5EF4-FFF2-40B4-BE49-F238E27FC236}">
                <a16:creationId xmlns:a16="http://schemas.microsoft.com/office/drawing/2014/main" id="{9981B8A7-A027-CA44-2CE1-E5ADA9F9B8D0}"/>
              </a:ext>
            </a:extLst>
          </p:cNvPr>
          <p:cNvSpPr>
            <a:spLocks noGrp="1"/>
          </p:cNvSpPr>
          <p:nvPr>
            <p:ph type="ftr" sz="quarter" idx="11"/>
          </p:nvPr>
        </p:nvSpPr>
        <p:spPr/>
        <p:txBody>
          <a:bodyPr/>
          <a:lstStyle/>
          <a:p>
            <a:fld id="{0DE6609D-FCC9-47B4-BA14-0E383965CA98}" type="slidenum">
              <a:rPr lang="fr-FR" smtClean="0"/>
              <a:t>97</a:t>
            </a:fld>
            <a:endParaRPr lang="fr-FR" dirty="0"/>
          </a:p>
        </p:txBody>
      </p:sp>
      <p:sp>
        <p:nvSpPr>
          <p:cNvPr id="4" name="Espace réservé du numéro de diapositive 3">
            <a:extLst>
              <a:ext uri="{FF2B5EF4-FFF2-40B4-BE49-F238E27FC236}">
                <a16:creationId xmlns:a16="http://schemas.microsoft.com/office/drawing/2014/main" id="{F6F3ADA6-DA23-A39A-E105-13C88CFC93A9}"/>
              </a:ext>
            </a:extLst>
          </p:cNvPr>
          <p:cNvSpPr>
            <a:spLocks noGrp="1"/>
          </p:cNvSpPr>
          <p:nvPr>
            <p:ph type="sldNum" sz="quarter" idx="12"/>
          </p:nvPr>
        </p:nvSpPr>
        <p:spPr/>
        <p:txBody>
          <a:bodyPr/>
          <a:lstStyle/>
          <a:p>
            <a:fld id="{F235458D-0C39-4FB1-9C4D-2BF0EF83C4C0}" type="slidenum">
              <a:rPr lang="fr-FR" smtClean="0"/>
              <a:t>97</a:t>
            </a:fld>
            <a:endParaRPr lang="fr-FR" dirty="0"/>
          </a:p>
        </p:txBody>
      </p:sp>
      <p:pic>
        <p:nvPicPr>
          <p:cNvPr id="7" name="Image 6">
            <a:extLst>
              <a:ext uri="{FF2B5EF4-FFF2-40B4-BE49-F238E27FC236}">
                <a16:creationId xmlns:a16="http://schemas.microsoft.com/office/drawing/2014/main" id="{15CAABA8-9321-92EE-3525-21A712A8598A}"/>
              </a:ext>
            </a:extLst>
          </p:cNvPr>
          <p:cNvPicPr>
            <a:picLocks noChangeAspect="1"/>
          </p:cNvPicPr>
          <p:nvPr/>
        </p:nvPicPr>
        <p:blipFill>
          <a:blip r:embed="rId4"/>
          <a:stretch>
            <a:fillRect/>
          </a:stretch>
        </p:blipFill>
        <p:spPr>
          <a:xfrm>
            <a:off x="4028903" y="3100243"/>
            <a:ext cx="4755292" cy="3115326"/>
          </a:xfrm>
          <a:prstGeom prst="rect">
            <a:avLst/>
          </a:prstGeom>
        </p:spPr>
      </p:pic>
      <p:pic>
        <p:nvPicPr>
          <p:cNvPr id="10" name="Image 9">
            <a:extLst>
              <a:ext uri="{FF2B5EF4-FFF2-40B4-BE49-F238E27FC236}">
                <a16:creationId xmlns:a16="http://schemas.microsoft.com/office/drawing/2014/main" id="{E6FFD29F-3FB0-0F2D-0BE9-ED66481E981C}"/>
              </a:ext>
            </a:extLst>
          </p:cNvPr>
          <p:cNvPicPr>
            <a:picLocks noChangeAspect="1"/>
          </p:cNvPicPr>
          <p:nvPr/>
        </p:nvPicPr>
        <p:blipFill>
          <a:blip r:embed="rId5"/>
          <a:stretch>
            <a:fillRect/>
          </a:stretch>
        </p:blipFill>
        <p:spPr>
          <a:xfrm>
            <a:off x="3010886" y="843595"/>
            <a:ext cx="6791325" cy="2171700"/>
          </a:xfrm>
          <a:prstGeom prst="rect">
            <a:avLst/>
          </a:prstGeom>
        </p:spPr>
      </p:pic>
    </p:spTree>
    <p:extLst>
      <p:ext uri="{BB962C8B-B14F-4D97-AF65-F5344CB8AC3E}">
        <p14:creationId xmlns:p14="http://schemas.microsoft.com/office/powerpoint/2010/main" val="40455529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22815-12C9-16DE-5FC8-703C71235C57}"/>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B963E9C-11FB-68A3-BE42-5D0F7861E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6" name="Rectangle 5">
            <a:extLst>
              <a:ext uri="{FF2B5EF4-FFF2-40B4-BE49-F238E27FC236}">
                <a16:creationId xmlns:a16="http://schemas.microsoft.com/office/drawing/2014/main" id="{E089B322-DD53-60D5-2E48-115F6CF6F00B}"/>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9E03031B-0EEF-1BD6-61F1-66B8695F84ED}"/>
              </a:ext>
            </a:extLst>
          </p:cNvPr>
          <p:cNvSpPr/>
          <p:nvPr/>
        </p:nvSpPr>
        <p:spPr>
          <a:xfrm>
            <a:off x="181157" y="199155"/>
            <a:ext cx="576000" cy="576000"/>
          </a:xfrm>
          <a:prstGeom prst="roundRect">
            <a:avLst/>
          </a:prstGeom>
          <a:solidFill>
            <a:srgbClr val="D79E64"/>
          </a:solidFill>
          <a:ln>
            <a:solidFill>
              <a:srgbClr val="D79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A15FDC26-58A7-5784-30CB-5A475231FBB7}"/>
              </a:ext>
            </a:extLst>
          </p:cNvPr>
          <p:cNvSpPr txBox="1"/>
          <p:nvPr/>
        </p:nvSpPr>
        <p:spPr>
          <a:xfrm>
            <a:off x="802258" y="302488"/>
            <a:ext cx="11208585" cy="369332"/>
          </a:xfrm>
          <a:prstGeom prst="rect">
            <a:avLst/>
          </a:prstGeom>
          <a:noFill/>
        </p:spPr>
        <p:txBody>
          <a:bodyPr wrap="square" rtlCol="0">
            <a:spAutoFit/>
          </a:bodyPr>
          <a:lstStyle/>
          <a:p>
            <a:endParaRPr lang="fr-FR" b="1" dirty="0">
              <a:latin typeface="Segoe UI" panose="020B0502040204020203" pitchFamily="34" charset="0"/>
              <a:ea typeface="Segoe UI Black" panose="020B0A02040204020203" pitchFamily="34" charset="0"/>
              <a:cs typeface="Segoe UI" panose="020B0502040204020203" pitchFamily="34" charset="0"/>
            </a:endParaRPr>
          </a:p>
        </p:txBody>
      </p:sp>
      <p:sp>
        <p:nvSpPr>
          <p:cNvPr id="8" name="ZoneTexte 7">
            <a:extLst>
              <a:ext uri="{FF2B5EF4-FFF2-40B4-BE49-F238E27FC236}">
                <a16:creationId xmlns:a16="http://schemas.microsoft.com/office/drawing/2014/main" id="{8007E75D-628F-52E2-7FEC-5D8F7743386C}"/>
              </a:ext>
            </a:extLst>
          </p:cNvPr>
          <p:cNvSpPr txBox="1"/>
          <p:nvPr/>
        </p:nvSpPr>
        <p:spPr>
          <a:xfrm>
            <a:off x="802258" y="322649"/>
            <a:ext cx="11208585" cy="369332"/>
          </a:xfrm>
          <a:prstGeom prst="rect">
            <a:avLst/>
          </a:prstGeom>
          <a:noFill/>
        </p:spPr>
        <p:txBody>
          <a:bodyPr wrap="square" rtlCol="0">
            <a:spAutoFit/>
          </a:bodyPr>
          <a:lstStyle/>
          <a:p>
            <a:r>
              <a:rPr lang="fr-FR" b="1" dirty="0">
                <a:latin typeface="Segoe UI" panose="020B0502040204020203" pitchFamily="34" charset="0"/>
                <a:ea typeface="Segoe UI Black" panose="020B0A02040204020203" pitchFamily="34" charset="0"/>
                <a:cs typeface="Segoe UI" panose="020B0502040204020203" pitchFamily="34" charset="0"/>
              </a:rPr>
              <a:t>Compte administratif 2024 du budget principal – Résultats</a:t>
            </a:r>
          </a:p>
        </p:txBody>
      </p:sp>
      <p:sp>
        <p:nvSpPr>
          <p:cNvPr id="3" name="Espace réservé du pied de page 2">
            <a:extLst>
              <a:ext uri="{FF2B5EF4-FFF2-40B4-BE49-F238E27FC236}">
                <a16:creationId xmlns:a16="http://schemas.microsoft.com/office/drawing/2014/main" id="{FA880B84-B155-A6B3-C69C-24C96F6305D6}"/>
              </a:ext>
            </a:extLst>
          </p:cNvPr>
          <p:cNvSpPr>
            <a:spLocks noGrp="1"/>
          </p:cNvSpPr>
          <p:nvPr>
            <p:ph type="ftr" sz="quarter" idx="11"/>
          </p:nvPr>
        </p:nvSpPr>
        <p:spPr/>
        <p:txBody>
          <a:bodyPr/>
          <a:lstStyle/>
          <a:p>
            <a:fld id="{0DE6609D-FCC9-47B4-BA14-0E383965CA98}" type="slidenum">
              <a:rPr lang="fr-FR" smtClean="0"/>
              <a:t>98</a:t>
            </a:fld>
            <a:endParaRPr lang="fr-FR" dirty="0"/>
          </a:p>
        </p:txBody>
      </p:sp>
      <p:sp>
        <p:nvSpPr>
          <p:cNvPr id="4" name="Espace réservé du numéro de diapositive 3">
            <a:extLst>
              <a:ext uri="{FF2B5EF4-FFF2-40B4-BE49-F238E27FC236}">
                <a16:creationId xmlns:a16="http://schemas.microsoft.com/office/drawing/2014/main" id="{B0D428AA-2652-0329-B991-2E9989705897}"/>
              </a:ext>
            </a:extLst>
          </p:cNvPr>
          <p:cNvSpPr>
            <a:spLocks noGrp="1"/>
          </p:cNvSpPr>
          <p:nvPr>
            <p:ph type="sldNum" sz="quarter" idx="12"/>
          </p:nvPr>
        </p:nvSpPr>
        <p:spPr/>
        <p:txBody>
          <a:bodyPr/>
          <a:lstStyle/>
          <a:p>
            <a:fld id="{F235458D-0C39-4FB1-9C4D-2BF0EF83C4C0}" type="slidenum">
              <a:rPr lang="fr-FR" smtClean="0"/>
              <a:t>98</a:t>
            </a:fld>
            <a:endParaRPr lang="fr-FR" dirty="0"/>
          </a:p>
        </p:txBody>
      </p:sp>
      <p:sp>
        <p:nvSpPr>
          <p:cNvPr id="15" name="ZoneTexte 14">
            <a:extLst>
              <a:ext uri="{FF2B5EF4-FFF2-40B4-BE49-F238E27FC236}">
                <a16:creationId xmlns:a16="http://schemas.microsoft.com/office/drawing/2014/main" id="{3AE20DDF-9D75-50A9-C054-52E6EC6C7976}"/>
              </a:ext>
            </a:extLst>
          </p:cNvPr>
          <p:cNvSpPr txBox="1"/>
          <p:nvPr/>
        </p:nvSpPr>
        <p:spPr>
          <a:xfrm>
            <a:off x="8019875" y="1397674"/>
            <a:ext cx="3776332" cy="4062651"/>
          </a:xfrm>
          <a:prstGeom prst="rect">
            <a:avLst/>
          </a:prstGeom>
          <a:noFill/>
        </p:spPr>
        <p:txBody>
          <a:bodyPr wrap="square">
            <a:spAutoFit/>
          </a:bodyPr>
          <a:lstStyle/>
          <a:p>
            <a:pPr marL="0" lvl="1" algn="just"/>
            <a:r>
              <a:rPr lang="fr-FR" sz="2400" dirty="0"/>
              <a:t>En intégrant le solde négatif des restes à réaliser (RAR), la section d’investissement présente un déficit.</a:t>
            </a:r>
          </a:p>
          <a:p>
            <a:pPr marL="0" lvl="1" algn="just"/>
            <a:endParaRPr lang="fr-FR" dirty="0"/>
          </a:p>
          <a:p>
            <a:pPr marL="0" lvl="1" algn="just"/>
            <a:r>
              <a:rPr lang="fr-FR" sz="2400" dirty="0"/>
              <a:t>Il y aura donc </a:t>
            </a:r>
            <a:r>
              <a:rPr lang="fr-FR" sz="2400" u="sng" dirty="0">
                <a:solidFill>
                  <a:srgbClr val="FF0000"/>
                </a:solidFill>
              </a:rPr>
              <a:t>obligation de constituer une réserve au compte 1068</a:t>
            </a:r>
            <a:r>
              <a:rPr lang="fr-FR" sz="2400" dirty="0"/>
              <a:t> au budget 2025, prélevée sur le </a:t>
            </a:r>
            <a:r>
              <a:rPr lang="fr-FR" sz="2400" u="sng" dirty="0">
                <a:solidFill>
                  <a:srgbClr val="00B050"/>
                </a:solidFill>
              </a:rPr>
              <a:t>résultat de fonctionnement 2024</a:t>
            </a:r>
            <a:r>
              <a:rPr lang="fr-FR" sz="2400" dirty="0">
                <a:solidFill>
                  <a:srgbClr val="00B050"/>
                </a:solidFill>
              </a:rPr>
              <a:t> </a:t>
            </a:r>
            <a:r>
              <a:rPr lang="fr-FR" sz="2400" dirty="0"/>
              <a:t>(repris au compte 002).</a:t>
            </a:r>
            <a:endParaRPr lang="fr-FR" sz="2400" b="1" dirty="0"/>
          </a:p>
        </p:txBody>
      </p:sp>
      <p:sp>
        <p:nvSpPr>
          <p:cNvPr id="16" name="Ellipse 15">
            <a:extLst>
              <a:ext uri="{FF2B5EF4-FFF2-40B4-BE49-F238E27FC236}">
                <a16:creationId xmlns:a16="http://schemas.microsoft.com/office/drawing/2014/main" id="{A91DC706-7115-FAD8-58AC-00ECD0455F63}"/>
              </a:ext>
            </a:extLst>
          </p:cNvPr>
          <p:cNvSpPr/>
          <p:nvPr/>
        </p:nvSpPr>
        <p:spPr>
          <a:xfrm>
            <a:off x="5167601" y="5736910"/>
            <a:ext cx="1988207" cy="33397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95433B2C-75B9-2F89-644B-EF8DC319B237}"/>
              </a:ext>
            </a:extLst>
          </p:cNvPr>
          <p:cNvSpPr/>
          <p:nvPr/>
        </p:nvSpPr>
        <p:spPr>
          <a:xfrm>
            <a:off x="5167602" y="2539180"/>
            <a:ext cx="1988207" cy="333975"/>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pic>
        <p:nvPicPr>
          <p:cNvPr id="10" name="Image 9">
            <a:extLst>
              <a:ext uri="{FF2B5EF4-FFF2-40B4-BE49-F238E27FC236}">
                <a16:creationId xmlns:a16="http://schemas.microsoft.com/office/drawing/2014/main" id="{7F9FE547-FF27-3EEC-BC5B-0234BA5A1F4B}"/>
              </a:ext>
            </a:extLst>
          </p:cNvPr>
          <p:cNvPicPr>
            <a:picLocks noChangeAspect="1"/>
          </p:cNvPicPr>
          <p:nvPr/>
        </p:nvPicPr>
        <p:blipFill>
          <a:blip r:embed="rId4"/>
          <a:stretch>
            <a:fillRect/>
          </a:stretch>
        </p:blipFill>
        <p:spPr>
          <a:xfrm>
            <a:off x="469157" y="809547"/>
            <a:ext cx="7028049" cy="5248133"/>
          </a:xfrm>
          <a:prstGeom prst="rect">
            <a:avLst/>
          </a:prstGeom>
        </p:spPr>
      </p:pic>
    </p:spTree>
    <p:extLst>
      <p:ext uri="{BB962C8B-B14F-4D97-AF65-F5344CB8AC3E}">
        <p14:creationId xmlns:p14="http://schemas.microsoft.com/office/powerpoint/2010/main" val="28471261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F4568-AA07-663C-D6E2-2C04CBE779A2}"/>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40502F10-A811-26EA-7E57-9D5ABFFE3E4C}"/>
              </a:ext>
            </a:extLst>
          </p:cNvPr>
          <p:cNvPicPr>
            <a:picLocks noChangeAspect="1"/>
          </p:cNvPicPr>
          <p:nvPr/>
        </p:nvPicPr>
        <p:blipFill rotWithShape="1">
          <a:blip r:embed="rId3"/>
          <a:srcRect l="1462" t="1706" r="1594" b="1706"/>
          <a:stretch/>
        </p:blipFill>
        <p:spPr>
          <a:xfrm>
            <a:off x="0" y="0"/>
            <a:ext cx="12192000" cy="6858000"/>
          </a:xfrm>
          <a:prstGeom prst="rect">
            <a:avLst/>
          </a:prstGeom>
        </p:spPr>
      </p:pic>
      <p:sp>
        <p:nvSpPr>
          <p:cNvPr id="18" name="ZoneTexte 17">
            <a:extLst>
              <a:ext uri="{FF2B5EF4-FFF2-40B4-BE49-F238E27FC236}">
                <a16:creationId xmlns:a16="http://schemas.microsoft.com/office/drawing/2014/main" id="{AA272560-D74F-0C46-26D9-3A30714C7EF3}"/>
              </a:ext>
            </a:extLst>
          </p:cNvPr>
          <p:cNvSpPr txBox="1"/>
          <p:nvPr/>
        </p:nvSpPr>
        <p:spPr>
          <a:xfrm>
            <a:off x="326298" y="496330"/>
            <a:ext cx="2562047" cy="2215991"/>
          </a:xfrm>
          <a:prstGeom prst="rect">
            <a:avLst/>
          </a:prstGeom>
          <a:solidFill>
            <a:schemeClr val="bg1"/>
          </a:solidFill>
        </p:spPr>
        <p:txBody>
          <a:bodyPr wrap="square" rtlCol="0">
            <a:spAutoFit/>
          </a:bodyPr>
          <a:lstStyle/>
          <a:p>
            <a:pPr algn="ctr"/>
            <a:endParaRPr lang="fr-FR" sz="13800" b="1" dirty="0">
              <a:solidFill>
                <a:srgbClr val="C99D66"/>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21411D1F-7089-505E-4852-F517D1023D92}"/>
              </a:ext>
            </a:extLst>
          </p:cNvPr>
          <p:cNvSpPr txBox="1"/>
          <p:nvPr/>
        </p:nvSpPr>
        <p:spPr>
          <a:xfrm>
            <a:off x="3816991" y="4019910"/>
            <a:ext cx="8193853" cy="1077218"/>
          </a:xfrm>
          <a:prstGeom prst="rect">
            <a:avLst/>
          </a:prstGeom>
          <a:solidFill>
            <a:schemeClr val="bg1"/>
          </a:solidFill>
        </p:spPr>
        <p:txBody>
          <a:bodyPr wrap="square" rtlCol="0">
            <a:spAutoFit/>
          </a:bodyPr>
          <a:lstStyle/>
          <a:p>
            <a:pPr algn="just"/>
            <a:r>
              <a:rPr lang="fr-FR" sz="3200" b="1" dirty="0">
                <a:latin typeface="Segoe UI" panose="020B0502040204020203" pitchFamily="34" charset="0"/>
                <a:cs typeface="Segoe UI" panose="020B0502040204020203" pitchFamily="34" charset="0"/>
              </a:rPr>
              <a:t>Compte administratif 2024 du budget annexe ordures ménagères</a:t>
            </a:r>
          </a:p>
        </p:txBody>
      </p:sp>
      <p:pic>
        <p:nvPicPr>
          <p:cNvPr id="20" name="Image 19">
            <a:extLst>
              <a:ext uri="{FF2B5EF4-FFF2-40B4-BE49-F238E27FC236}">
                <a16:creationId xmlns:a16="http://schemas.microsoft.com/office/drawing/2014/main" id="{82C6DC0F-EF79-871D-CD90-64497EED8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532" y="6392649"/>
            <a:ext cx="1909313" cy="348379"/>
          </a:xfrm>
          <a:prstGeom prst="rect">
            <a:avLst/>
          </a:prstGeom>
        </p:spPr>
      </p:pic>
      <p:sp>
        <p:nvSpPr>
          <p:cNvPr id="21" name="Rectangle 20">
            <a:extLst>
              <a:ext uri="{FF2B5EF4-FFF2-40B4-BE49-F238E27FC236}">
                <a16:creationId xmlns:a16="http://schemas.microsoft.com/office/drawing/2014/main" id="{9B0AC6E8-CAF5-C79F-6397-BFB36BCB4F66}"/>
              </a:ext>
            </a:extLst>
          </p:cNvPr>
          <p:cNvSpPr/>
          <p:nvPr/>
        </p:nvSpPr>
        <p:spPr>
          <a:xfrm>
            <a:off x="0" y="6215569"/>
            <a:ext cx="12192000" cy="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3ED93D4C-DEB8-83AA-A465-3471836008AA}"/>
              </a:ext>
            </a:extLst>
          </p:cNvPr>
          <p:cNvSpPr>
            <a:spLocks noGrp="1"/>
          </p:cNvSpPr>
          <p:nvPr>
            <p:ph type="ftr" sz="quarter" idx="11"/>
          </p:nvPr>
        </p:nvSpPr>
        <p:spPr/>
        <p:txBody>
          <a:bodyPr/>
          <a:lstStyle/>
          <a:p>
            <a:fld id="{1B6B7B82-81F4-4BD8-910C-DFBCB86BDA54}" type="slidenum">
              <a:rPr lang="fr-FR" smtClean="0"/>
              <a:t>99</a:t>
            </a:fld>
            <a:endParaRPr lang="fr-FR" dirty="0"/>
          </a:p>
        </p:txBody>
      </p:sp>
    </p:spTree>
    <p:extLst>
      <p:ext uri="{BB962C8B-B14F-4D97-AF65-F5344CB8AC3E}">
        <p14:creationId xmlns:p14="http://schemas.microsoft.com/office/powerpoint/2010/main" val="37198864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AD3257ED606145B309BFF5145C964D" ma:contentTypeVersion="13" ma:contentTypeDescription="Crée un document." ma:contentTypeScope="" ma:versionID="ccfbbd597bf43efa4881fce01f667ed8">
  <xsd:schema xmlns:xsd="http://www.w3.org/2001/XMLSchema" xmlns:xs="http://www.w3.org/2001/XMLSchema" xmlns:p="http://schemas.microsoft.com/office/2006/metadata/properties" xmlns:ns2="87bc9efc-a995-4429-b23f-18317736bbb8" xmlns:ns3="4eddd7ed-48ed-4db5-8d3a-f6fbdc8ad39f" targetNamespace="http://schemas.microsoft.com/office/2006/metadata/properties" ma:root="true" ma:fieldsID="50a87e5f26374e6486f74cd5cc595b19" ns2:_="" ns3:_="">
    <xsd:import namespace="87bc9efc-a995-4429-b23f-18317736bbb8"/>
    <xsd:import namespace="4eddd7ed-48ed-4db5-8d3a-f6fbdc8ad3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c9efc-a995-4429-b23f-18317736b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07add25-d8c5-466d-bf58-678852416b3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dd7ed-48ed-4db5-8d3a-f6fbdc8ad39f"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d8a71b7d-abb9-45a0-a190-217a4c4f57c2}" ma:internalName="TaxCatchAll" ma:showField="CatchAllData" ma:web="4eddd7ed-48ed-4db5-8d3a-f6fbdc8ad3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bc9efc-a995-4429-b23f-18317736bbb8">
      <Terms xmlns="http://schemas.microsoft.com/office/infopath/2007/PartnerControls"/>
    </lcf76f155ced4ddcb4097134ff3c332f>
    <TaxCatchAll xmlns="4eddd7ed-48ed-4db5-8d3a-f6fbdc8ad39f" xsi:nil="true"/>
  </documentManagement>
</p:properties>
</file>

<file path=customXml/itemProps1.xml><?xml version="1.0" encoding="utf-8"?>
<ds:datastoreItem xmlns:ds="http://schemas.openxmlformats.org/officeDocument/2006/customXml" ds:itemID="{D56DA35A-9970-44B0-836D-AF2C7687A37B}">
  <ds:schemaRefs>
    <ds:schemaRef ds:uri="http://schemas.microsoft.com/sharepoint/v3/contenttype/forms"/>
  </ds:schemaRefs>
</ds:datastoreItem>
</file>

<file path=customXml/itemProps2.xml><?xml version="1.0" encoding="utf-8"?>
<ds:datastoreItem xmlns:ds="http://schemas.openxmlformats.org/officeDocument/2006/customXml" ds:itemID="{871A0A47-A95B-4FD6-B1C7-5300A9F63F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bc9efc-a995-4429-b23f-18317736bbb8"/>
    <ds:schemaRef ds:uri="4eddd7ed-48ed-4db5-8d3a-f6fbdc8ad3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539CC6-8C2F-4829-98B3-C8E9B44EF593}">
  <ds:schemaRefs>
    <ds:schemaRef ds:uri="http://schemas.microsoft.com/office/infopath/2007/PartnerControls"/>
    <ds:schemaRef ds:uri="http://www.w3.org/XML/1998/namespace"/>
    <ds:schemaRef ds:uri="http://purl.org/dc/dcmitype/"/>
    <ds:schemaRef ds:uri="87bc9efc-a995-4429-b23f-18317736bbb8"/>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4eddd7ed-48ed-4db5-8d3a-f6fbdc8ad39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443</TotalTime>
  <Words>21212</Words>
  <Application>Microsoft Office PowerPoint</Application>
  <PresentationFormat>Grand écran</PresentationFormat>
  <Paragraphs>1974</Paragraphs>
  <Slides>183</Slides>
  <Notes>109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183</vt:i4>
      </vt:variant>
    </vt:vector>
  </HeadingPairs>
  <TitlesOfParts>
    <vt:vector size="192" baseType="lpstr">
      <vt:lpstr>Aptos</vt:lpstr>
      <vt:lpstr>Aptos Display</vt:lpstr>
      <vt:lpstr>Arial</vt:lpstr>
      <vt:lpstr>Calibri</vt:lpstr>
      <vt:lpstr>Courier New</vt:lpstr>
      <vt:lpstr>Segoe UI</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Lanfray</dc:creator>
  <cp:lastModifiedBy>Jannick LEFEVRE</cp:lastModifiedBy>
  <cp:revision>4</cp:revision>
  <dcterms:created xsi:type="dcterms:W3CDTF">2024-06-20T12:28:23Z</dcterms:created>
  <dcterms:modified xsi:type="dcterms:W3CDTF">2025-04-08T13:04:19Z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0x0101008BAD3257ED606145B309BFF5145C964D</vt:lpwstr>
  </property>
  <property fmtid="{D5CDD505-2E9C-101B-9397-08002B2CF9AE}" pid="3" name="MediaServiceImageTags">
    <vt:lpwstr/>
  </property>
</Properties>
</file>